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33"/>
  </p:notesMasterIdLst>
  <p:handoutMasterIdLst>
    <p:handoutMasterId r:id="rId34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288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75" d="100"/>
          <a:sy n="75" d="100"/>
        </p:scale>
        <p:origin x="-10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تقويم المشروعات الاجتماعية 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الخامسة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أهداف التقويم ومراحله 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 أولاً أهداف التقويم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ثانياً مراحل التقويم</a:t>
            </a:r>
          </a:p>
          <a:p>
            <a:pPr>
              <a:buFontTx/>
              <a:buChar char="-"/>
            </a:pPr>
            <a:r>
              <a:rPr lang="ar-SA" sz="4000" b="1" dirty="0" smtClean="0"/>
              <a:t>مرحلة الإعداد للمشروع </a:t>
            </a:r>
          </a:p>
          <a:p>
            <a:pPr>
              <a:buFontTx/>
              <a:buChar char="-"/>
            </a:pPr>
            <a:r>
              <a:rPr lang="ar-SA" sz="4000" b="1" dirty="0" smtClean="0"/>
              <a:t>مرحلة التنفيذ </a:t>
            </a:r>
          </a:p>
          <a:p>
            <a:pPr>
              <a:buFontTx/>
              <a:buChar char="-"/>
            </a:pPr>
            <a:r>
              <a:rPr lang="ar-SA" sz="4000" b="1" dirty="0" smtClean="0"/>
              <a:t>مرحلة التقويم النهائي </a:t>
            </a:r>
          </a:p>
          <a:p>
            <a:pPr algn="ctr"/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أولاً أهداف التقويم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9"/>
            <a:ext cx="8229600" cy="4768866"/>
          </a:xfrm>
        </p:spPr>
        <p:txBody>
          <a:bodyPr>
            <a:noAutofit/>
          </a:bodyPr>
          <a:lstStyle/>
          <a:p>
            <a:pPr>
              <a:buFontTx/>
              <a:buChar char="-"/>
              <a:defRPr/>
            </a:pPr>
            <a:r>
              <a:rPr lang="ar-SA" sz="3600" b="1" dirty="0" smtClean="0"/>
              <a:t>ليس الهدف من التقويم المقارنة بين أداء الموظفين داخل المؤسسة , أو مقارنة الخدمات التي تؤديها  المؤسسات ببعضها البعض </a:t>
            </a:r>
          </a:p>
          <a:p>
            <a:pPr>
              <a:buFontTx/>
              <a:buChar char="-"/>
              <a:defRPr/>
            </a:pPr>
            <a:r>
              <a:rPr lang="ar-SA" sz="3600" b="1" dirty="0" smtClean="0"/>
              <a:t>يتمثل الهدف من التقويم في تهيئة الظروف والعوامل التي تساعد على نمو وتقدم أعضاء الجماعة </a:t>
            </a:r>
          </a:p>
          <a:p>
            <a:pPr>
              <a:defRPr/>
            </a:pPr>
            <a:r>
              <a:rPr lang="ar-SA" sz="3600" b="1" dirty="0" smtClean="0"/>
              <a:t>( البرنامج ) كأفراد وكجماعات , وكذلك الأخصائي والمشرف والمؤسسة وميدان الخدمة المقدمة نفسها وتتمثل أهداف التقويم فيما يلي :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958166" cy="685800"/>
          </a:xfrm>
        </p:spPr>
        <p:txBody>
          <a:bodyPr/>
          <a:lstStyle/>
          <a:p>
            <a:pPr>
              <a:defRPr/>
            </a:pPr>
            <a:r>
              <a:rPr lang="ar-SA" sz="3600" b="1" dirty="0" smtClean="0"/>
              <a:t/>
            </a:r>
            <a:br>
              <a:rPr lang="ar-SA" sz="3600" b="1" dirty="0" smtClean="0"/>
            </a:br>
            <a:r>
              <a:rPr lang="ar-SA" sz="3600" b="1" dirty="0" smtClean="0"/>
              <a:t>1- </a:t>
            </a:r>
            <a:r>
              <a:rPr lang="ar-SA" sz="3600" b="1" dirty="0" smtClean="0"/>
              <a:t>معرفة مدى تحقيق المؤسسة لأهدافها وأغراضها 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-285784" y="1357298"/>
            <a:ext cx="9429784" cy="4738702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Char char="-"/>
              <a:defRPr/>
            </a:pPr>
            <a:r>
              <a:rPr lang="ar-SA" sz="3000" dirty="0" smtClean="0"/>
              <a:t>تقوم المؤسسات الاجتماعية الأهلية والحكومية بإنفاق الكثير من الأموال لتنفيذ برامجها الموضوعة لخدمة عملائها ؛ لذلك فمن الضروري معرفة مدى التقدم الذي تحققه المؤسسات في تحقيق أهدافه </a:t>
            </a:r>
          </a:p>
          <a:p>
            <a:pPr>
              <a:buClr>
                <a:schemeClr val="tx1"/>
              </a:buClr>
              <a:buFontTx/>
              <a:buChar char="-"/>
              <a:defRPr/>
            </a:pPr>
            <a:r>
              <a:rPr lang="ar-SA" sz="3000" dirty="0" smtClean="0"/>
              <a:t>وكذلك التعرف على مواطن القوة التي ساعدت المؤسسة في تحقيق أهدافها </a:t>
            </a:r>
          </a:p>
          <a:p>
            <a:pPr>
              <a:buClr>
                <a:schemeClr val="tx1"/>
              </a:buClr>
              <a:buFontTx/>
              <a:buChar char="-"/>
              <a:defRPr/>
            </a:pPr>
            <a:r>
              <a:rPr lang="ar-SA" sz="3000" dirty="0" smtClean="0"/>
              <a:t>وكذلك التعرف على مواطن الضعف التي تقف عقبة في سبيل تحقيق الأهداف</a:t>
            </a:r>
          </a:p>
          <a:p>
            <a:pPr>
              <a:buClr>
                <a:schemeClr val="tx1"/>
              </a:buClr>
              <a:buFontTx/>
              <a:buChar char="-"/>
              <a:defRPr/>
            </a:pPr>
            <a:r>
              <a:rPr lang="ar-SA" sz="3000" dirty="0" smtClean="0"/>
              <a:t>يترتب على ذلك أن التقويم يساعد على المؤسسات على تأدية مسئولياتها تجاه الأفراد والجماعات في المجتمع   </a:t>
            </a:r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2- تحسين البرنامج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9"/>
            <a:ext cx="8543956" cy="4768866"/>
          </a:xfrm>
        </p:spPr>
        <p:txBody>
          <a:bodyPr/>
          <a:lstStyle/>
          <a:p>
            <a:pPr algn="just">
              <a:buFontTx/>
              <a:buChar char="-"/>
              <a:defRPr/>
            </a:pPr>
            <a:r>
              <a:rPr lang="ar-SA" sz="3600" dirty="0" smtClean="0"/>
              <a:t>يستخدم التقويم كوسيلة للتحسين المستمر للبرنامج من ناحية استغلال الموارد والإمكانات الموجودة في:</a:t>
            </a:r>
          </a:p>
          <a:p>
            <a:pPr algn="just">
              <a:defRPr/>
            </a:pPr>
            <a:r>
              <a:rPr lang="ar-SA" sz="3600" dirty="0" smtClean="0"/>
              <a:t>1- المؤسسة      2- البيئة      3- محتويات البرنامج نفسه </a:t>
            </a:r>
          </a:p>
          <a:p>
            <a:pPr algn="just">
              <a:defRPr/>
            </a:pPr>
            <a:r>
              <a:rPr lang="ar-SA" sz="3600" dirty="0" smtClean="0"/>
              <a:t>4- الطريقة المستخدمة لوضعه وتصميمه وتنفيذه </a:t>
            </a:r>
          </a:p>
          <a:p>
            <a:pPr algn="ctr">
              <a:defRPr/>
            </a:pPr>
            <a:r>
              <a:rPr lang="ar-SA" sz="3600" dirty="0" smtClean="0"/>
              <a:t>فالتقويم هو محاولة لتطبيق الطريقة العلمية أو الأسلوب العلمي لمعرفة مدى ملاءمة ونجاح عمليات وضع وتصميم البرنامج وأوجه نشاطه بالنسبة لحاجات ورغبات الأفراد الجماعات </a:t>
            </a:r>
          </a:p>
          <a:p>
            <a:pPr algn="just">
              <a:defRPr/>
            </a:pPr>
            <a:endParaRPr lang="ar-SA" sz="36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3- الاحتفاظ بمرونة البرنامج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SA" sz="4000" dirty="0" smtClean="0"/>
              <a:t>يتميز الأفراد والجماعات  والمجتمعات بالتغير والاختلاف . وعلى ذلك فالبرامج التي تفي بالاحتياجات اليوم قد لا تكون ملاءمة لاحتياجات الغد</a:t>
            </a:r>
          </a:p>
          <a:p>
            <a:pPr>
              <a:defRPr/>
            </a:pPr>
            <a:r>
              <a:rPr lang="ar-SA" sz="4000" dirty="0" smtClean="0"/>
              <a:t>- لا يتم معرفة ملاءمة البرنامج إلا من خلال التقويم ومن خلال التقويم يمكن التعديل للبرنامج الذي يساعد على الاحتفاظ بمرونة البرنامج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72560" cy="1143000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4- التقويم عملية مفيدة لنمو الأخصائيين أو الموظفين المشتركين فيه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  <a:defRPr/>
            </a:pPr>
            <a:r>
              <a:rPr lang="ar-SA" sz="3900" dirty="0" smtClean="0"/>
              <a:t>يتطلب التقويم معرفة الأخصائيين بالكثير من المعلومات عن حاجات الأفراد والجماعات المتغيرة, وكذلك العوامل المختلفة التي تؤثر في الأفراد والجماعات والمجتمعات </a:t>
            </a:r>
          </a:p>
          <a:p>
            <a:pPr>
              <a:buFontTx/>
              <a:buChar char="-"/>
              <a:defRPr/>
            </a:pPr>
            <a:r>
              <a:rPr lang="ar-SA" sz="3900" dirty="0" smtClean="0"/>
              <a:t>- يتطلب التقويم أيضاً مهارات وخبرات خاصة في استخدام المقاييس والمعايير الموضوعية لعملية التقويم </a:t>
            </a:r>
          </a:p>
          <a:p>
            <a:pPr>
              <a:buFontTx/>
              <a:buChar char="-"/>
              <a:defRPr/>
            </a:pPr>
            <a:r>
              <a:rPr lang="ar-SA" sz="3900" dirty="0" smtClean="0"/>
              <a:t>كل ما سبق يعطي فرصة للأخصائيين المشتركين في عملية التقويم للنمو واكتساب الخبرة والمعرفة </a:t>
            </a:r>
            <a:endParaRPr lang="ar-SA" sz="36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5-التقويم ضروري لشرح الوظيفة الاجتماعية للمؤسسة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3600" dirty="0" smtClean="0"/>
              <a:t> - </a:t>
            </a:r>
            <a:r>
              <a:rPr lang="ar-SA" sz="4000" dirty="0" smtClean="0"/>
              <a:t>يطلب بعض أفراد المجتمع معرفة المستويات المختلفة للخدمات التي تقدم للعملاء من خلال المؤسسة وموظفيها </a:t>
            </a:r>
          </a:p>
          <a:p>
            <a:pPr>
              <a:defRPr/>
            </a:pPr>
            <a:r>
              <a:rPr lang="ar-SA" sz="4000" dirty="0" smtClean="0"/>
              <a:t>- لا يمكن معرفة مستويات الخدمات إلا من خلال </a:t>
            </a:r>
            <a:r>
              <a:rPr lang="ar-SA" sz="4000" dirty="0" smtClean="0"/>
              <a:t>التقويم الشامل </a:t>
            </a:r>
            <a:r>
              <a:rPr lang="ar-SA" sz="4000" dirty="0" smtClean="0"/>
              <a:t>للنواحي المختلفة التي تتعلق بالمؤسسة </a:t>
            </a:r>
            <a:r>
              <a:rPr lang="ar-SA" sz="4000" dirty="0" smtClean="0"/>
              <a:t>وتأديتها لوظائفها</a:t>
            </a:r>
            <a:endParaRPr lang="ar-SA" sz="4000" dirty="0" smtClean="0"/>
          </a:p>
          <a:p>
            <a:pPr>
              <a:defRPr/>
            </a:pPr>
            <a:endParaRPr lang="ar-SA" sz="54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6- التقويم وسيلة ضرورية لاختبار مبادئ العمل مع الأفراد والجماعات والمجتمعات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66868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b="1" dirty="0" smtClean="0"/>
              <a:t>- </a:t>
            </a:r>
            <a:r>
              <a:rPr lang="ar-SA" sz="4400" b="1" dirty="0" smtClean="0"/>
              <a:t>يجب اختبار المبادئ والنظريات التي تستخدم عند العمل مع الأفراد والجماعات والمجتمعات في الخدمة الاجتماعية , وذلك للتأكد من صلاحية استخدامها كقواعد استرشادية </a:t>
            </a:r>
          </a:p>
          <a:p>
            <a:pPr>
              <a:defRPr/>
            </a:pPr>
            <a:r>
              <a:rPr lang="ar-SA" sz="4400" b="1" dirty="0" smtClean="0">
                <a:solidFill>
                  <a:srgbClr val="FF0000"/>
                </a:solidFill>
              </a:rPr>
              <a:t>وهذا هو أحد فوائد عملية التقويم </a:t>
            </a:r>
            <a:endParaRPr lang="ar-SA" sz="4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ثانياً مراحل التقويم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7"/>
            <a:ext cx="8229600" cy="4697428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ar-SA" dirty="0" smtClean="0"/>
              <a:t>- تختلف مراحل تقويم البرنامج أو المشروع من مُقوم إلى أخر تبعا لنوع البرنامج أو المشروع الذي يتم تقويمه , ولطبيعته والظروف المحيطة به </a:t>
            </a:r>
          </a:p>
          <a:p>
            <a:pPr>
              <a:defRPr/>
            </a:pPr>
            <a:r>
              <a:rPr lang="ar-SA" dirty="0" smtClean="0"/>
              <a:t>-بالرغم من اختلاف مراحل التقويم إلا أن هناك مراحل ثابتة تقريباً يتم التقيد بها من قبل المقومين وتتمثل </a:t>
            </a:r>
          </a:p>
          <a:p>
            <a:pPr>
              <a:defRPr/>
            </a:pPr>
            <a:r>
              <a:rPr lang="ar-SA" dirty="0" smtClean="0"/>
              <a:t>1- مرحلة الإعداد  2- مرحلة التنفيذ  3-مرحلة التقويم النهائي  </a:t>
            </a:r>
          </a:p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- وتحتوي كل مرحلة من المراحل الثلاث على على مجموعة من الأسئلة التي تجيب على ثلاث متغيرات أساسية هى ( الإنجاز – الفاعلية – الكفاءة ) وسوف تناول تلك المراحل فيما يلي : </a:t>
            </a:r>
            <a:endParaRPr lang="ar-SA" sz="36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1- مرحلة الإعداد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533900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  <a:defRPr/>
            </a:pPr>
            <a:r>
              <a:rPr lang="ar-SA" sz="4000" dirty="0" smtClean="0"/>
              <a:t>وتتحدد أهداف مرحلة الإعداد في التحقق من مدى مسايرة أهداف المشروع لاحتياجات المجتمع وتتضمن هذه المرحلة : </a:t>
            </a:r>
          </a:p>
          <a:p>
            <a:pPr marL="742950" indent="-742950">
              <a:buAutoNum type="arabic1Minus"/>
              <a:defRPr/>
            </a:pPr>
            <a:r>
              <a:rPr lang="ar-SA" sz="4000" dirty="0" smtClean="0"/>
              <a:t>الحملات الإعلامية للمشروع والموجهة للرأي العام </a:t>
            </a:r>
          </a:p>
          <a:p>
            <a:pPr marL="742950" indent="-742950">
              <a:defRPr/>
            </a:pPr>
            <a:r>
              <a:rPr lang="ar-SA" sz="4000" dirty="0" smtClean="0"/>
              <a:t>ب- اختيار هيئة العاملين بالمشروع بطريقة وبمواصفات تناسب طبيعة المشروع  </a:t>
            </a:r>
          </a:p>
          <a:p>
            <a:pPr>
              <a:defRPr/>
            </a:pPr>
            <a:endParaRPr lang="ar-SA" sz="6500" dirty="0" smtClean="0"/>
          </a:p>
          <a:p>
            <a:pPr>
              <a:buFontTx/>
              <a:buChar char="-"/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1- مرحلة الإعداد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50"/>
            <a:ext cx="9144000" cy="4533900"/>
          </a:xfrm>
        </p:spPr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الإطار العام للتقويم في مرحلة الإعداد ويتمثل في الأسئلة التالية </a:t>
            </a:r>
            <a:r>
              <a:rPr lang="ar-SA" sz="3600" dirty="0" smtClean="0">
                <a:solidFill>
                  <a:srgbClr val="FF0000"/>
                </a:solidFill>
              </a:rPr>
              <a:t>:</a:t>
            </a:r>
          </a:p>
          <a:p>
            <a:pPr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أ- الإنجاز</a:t>
            </a:r>
          </a:p>
          <a:p>
            <a:pPr>
              <a:defRPr/>
            </a:pPr>
            <a:r>
              <a:rPr lang="ar-SA" sz="3600" dirty="0" smtClean="0"/>
              <a:t>- ما هى المحاولات التي بذلت لتوفير كادر من العاملين الأكفأ للعمل بالمشروع ؟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ما هى الإمكانات المتاحة للمشروع  ؟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ما مدى توافق خطة المشروع مع الأهداف والإمكانات ؟  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ما هى المعايير التي تصلح أساساً للتقويم ؟</a:t>
            </a:r>
          </a:p>
          <a:p>
            <a:pPr>
              <a:buFontTx/>
              <a:buChar char="-"/>
              <a:defRPr/>
            </a:pPr>
            <a:endParaRPr lang="ar-SA" sz="3600" dirty="0" smtClean="0"/>
          </a:p>
          <a:p>
            <a:pPr>
              <a:defRPr/>
            </a:pPr>
            <a:endParaRPr lang="ar-SA" sz="3600" dirty="0" smtClean="0"/>
          </a:p>
          <a:p>
            <a:pPr>
              <a:defRPr/>
            </a:pPr>
            <a:r>
              <a:rPr lang="ar-SA" sz="3600" dirty="0" smtClean="0"/>
              <a:t> </a:t>
            </a:r>
            <a:endParaRPr lang="ar-SA" sz="3600" dirty="0" smtClean="0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1- مرحلة الإعداد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ar-SA" sz="4800" b="1" dirty="0" smtClean="0">
                <a:solidFill>
                  <a:srgbClr val="FF0000"/>
                </a:solidFill>
              </a:rPr>
              <a:t>أ- الإنجاز</a:t>
            </a:r>
          </a:p>
          <a:p>
            <a:pPr>
              <a:buFontTx/>
              <a:buChar char="-"/>
              <a:defRPr/>
            </a:pPr>
            <a:r>
              <a:rPr lang="ar-SA" sz="4800" dirty="0" smtClean="0"/>
              <a:t>ما </a:t>
            </a:r>
            <a:r>
              <a:rPr lang="ar-SA" sz="4800" dirty="0" smtClean="0"/>
              <a:t>هى تكلفة إعداد العاملين بالمشروع من ناحية الوقت ؟</a:t>
            </a:r>
          </a:p>
          <a:p>
            <a:pPr>
              <a:buFontTx/>
              <a:buChar char="-"/>
              <a:defRPr/>
            </a:pPr>
            <a:r>
              <a:rPr lang="ar-SA" sz="4800" dirty="0" smtClean="0"/>
              <a:t>ما هى الجهود التي بذلت لتوفير الموارد اللازمة لاستمرار المشروع ؟</a:t>
            </a:r>
          </a:p>
          <a:p>
            <a:pPr>
              <a:buFontTx/>
              <a:buChar char="-"/>
              <a:defRPr/>
            </a:pPr>
            <a:r>
              <a:rPr lang="ar-SA" sz="4800" dirty="0" smtClean="0"/>
              <a:t>ما مدى التقدم الذي تم إحرازه في تنمية العاملين وتوفير المعلومات  ؟ </a:t>
            </a:r>
          </a:p>
          <a:p>
            <a:pPr>
              <a:buFontTx/>
              <a:buChar char="-"/>
              <a:defRPr/>
            </a:pPr>
            <a:r>
              <a:rPr lang="ar-SA" sz="4800" dirty="0" smtClean="0"/>
              <a:t>ما هى الجهود التي بذلت لتصميم خطة التنفيذ ,والمراجعة , والمقابلات مع الخبراء ؟</a:t>
            </a:r>
          </a:p>
          <a:p>
            <a:pPr>
              <a:buFontTx/>
              <a:buChar char="-"/>
              <a:defRPr/>
            </a:pPr>
            <a:r>
              <a:rPr lang="ar-SA" sz="4800" dirty="0" smtClean="0"/>
              <a:t>ما هو الإنجاز الذي تم في تحديد قواعد ومعايير قياس مدى سير المشروع في خطته المرسومة 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1- مرحلة الإعداد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4857784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ar-SA" sz="4000" b="1" dirty="0" smtClean="0">
                <a:solidFill>
                  <a:srgbClr val="FF0000"/>
                </a:solidFill>
              </a:rPr>
              <a:t>ب- الفاعلية </a:t>
            </a:r>
          </a:p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- ما مدى توظيف الطاقات البشرية ؟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4000" dirty="0" smtClean="0"/>
              <a:t>هل هناك حاجة للجوء للتدريب التحويلي لبعض المشاركين ؟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4000" dirty="0" smtClean="0"/>
              <a:t>هل تتوافر قاعدة معلومات وبيانات عن خطة العمل بالمشروع ؟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4000" dirty="0" smtClean="0"/>
              <a:t>إلى أي مدى يمكن اعتبار البرنامج قد حقق أهدافه ؟</a:t>
            </a:r>
          </a:p>
          <a:p>
            <a:pPr>
              <a:lnSpc>
                <a:spcPct val="90000"/>
              </a:lnSpc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1- مرحلة الإعداد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- إلى أي مدى يمكن اعتبار أن خدمات البرنامج أشبعت الاحتياجات ؟</a:t>
            </a:r>
          </a:p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- هل هناك وظائف شاغرة , وكم منها يمكن شغله بالإنابة ؟</a:t>
            </a:r>
          </a:p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- إلى أي مدى تم تحديد خطة المشروع بشكل يضمن وضوح الأهداف والطرق البديلة لإنجاز الأهداف ؟</a:t>
            </a:r>
          </a:p>
          <a:p>
            <a:endParaRPr lang="ar-SA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1- مرحلة الإعداد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4697428"/>
          </a:xfrm>
        </p:spPr>
        <p:txBody>
          <a:bodyPr/>
          <a:lstStyle/>
          <a:p>
            <a:pPr>
              <a:buFontTx/>
              <a:buChar char="-"/>
            </a:pPr>
            <a:r>
              <a:rPr lang="ar-SA" sz="4000" dirty="0" smtClean="0"/>
              <a:t>ما </a:t>
            </a:r>
            <a:r>
              <a:rPr lang="ar-SA" sz="4000" dirty="0" smtClean="0"/>
              <a:t>درجة تصميم </a:t>
            </a:r>
            <a:r>
              <a:rPr lang="ar-SA" sz="4000" dirty="0" smtClean="0"/>
              <a:t>مشروع الميزانية </a:t>
            </a:r>
            <a:r>
              <a:rPr lang="ar-SA" sz="4000" dirty="0" smtClean="0"/>
              <a:t>,وما مدى </a:t>
            </a:r>
            <a:r>
              <a:rPr lang="ar-SA" sz="4000" dirty="0" smtClean="0"/>
              <a:t>توافق الإجراءات المالية مع خطوات الإنجاز في المشروع ؟</a:t>
            </a:r>
          </a:p>
          <a:p>
            <a:pPr>
              <a:buFontTx/>
              <a:buChar char="-"/>
            </a:pPr>
            <a:r>
              <a:rPr lang="ar-SA" sz="4000" dirty="0" smtClean="0"/>
              <a:t>ما مدى التزام واضعي الخطة بالأطر القانونية ذات العلاقة بالمشروع ؟ </a:t>
            </a:r>
          </a:p>
          <a:p>
            <a:pPr>
              <a:buFontTx/>
              <a:buChar char="-"/>
            </a:pPr>
            <a:r>
              <a:rPr lang="ar-SA" sz="4000" dirty="0" smtClean="0"/>
              <a:t>هل تم تحديد وظائف ومسئوليات العاملين بالمشروع بشكل يتماشى مع تخصصاتهم وأهداف الإنجاز في المشروع ؟ </a:t>
            </a:r>
          </a:p>
          <a:p>
            <a:endParaRPr lang="ar-SA" sz="4000" dirty="0" smtClean="0"/>
          </a:p>
          <a:p>
            <a:pPr>
              <a:buFontTx/>
              <a:buChar char="-"/>
            </a:pPr>
            <a:endParaRPr lang="ar-SA" dirty="0" smtClean="0"/>
          </a:p>
          <a:p>
            <a:pPr>
              <a:buFontTx/>
              <a:buChar char="-"/>
            </a:pP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1- مرحلة الإعداد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ج- الكفاءة </a:t>
            </a:r>
          </a:p>
          <a:p>
            <a:pPr>
              <a:buFontTx/>
              <a:buChar char="-"/>
            </a:pPr>
            <a:r>
              <a:rPr lang="ar-SA" sz="3600" dirty="0" smtClean="0"/>
              <a:t>ما هى تكلفة إعداد العاملين بالمنظمة مقارنة بالإستراتيجية الأخرى لإعدادهم ؟</a:t>
            </a:r>
          </a:p>
          <a:p>
            <a:pPr>
              <a:buFontTx/>
              <a:buChar char="-"/>
            </a:pPr>
            <a:r>
              <a:rPr lang="ar-SA" sz="3600" dirty="0" smtClean="0"/>
              <a:t>ما هي علاقة التكلفة الحالية بالتكلفة المشابهة للمشروعات المشابهة التي تم تنفيذها ؟ </a:t>
            </a:r>
          </a:p>
          <a:p>
            <a:pPr>
              <a:buFontTx/>
              <a:buChar char="-"/>
            </a:pPr>
            <a:r>
              <a:rPr lang="ar-SA" sz="3600" dirty="0" smtClean="0"/>
              <a:t>إلى أي مدى تتفق رواتب العاملين مع المهام الموكلة إليهم في ضوء الأعمال المشابهة في المجتمع ؟</a:t>
            </a:r>
          </a:p>
          <a:p>
            <a:endParaRPr lang="ar-SA" sz="36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1- مرحلة الإعداد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001156" cy="4697428"/>
          </a:xfrm>
        </p:spPr>
        <p:txBody>
          <a:bodyPr/>
          <a:lstStyle/>
          <a:p>
            <a:pPr>
              <a:buFontTx/>
              <a:buChar char="-"/>
            </a:pPr>
            <a:r>
              <a:rPr lang="ar-SA" sz="4400" dirty="0" smtClean="0"/>
              <a:t>ما هى العلاقة بين إنجازات المشروع وفاعليته ؟</a:t>
            </a:r>
          </a:p>
          <a:p>
            <a:pPr>
              <a:buFontTx/>
              <a:buChar char="-"/>
            </a:pPr>
            <a:r>
              <a:rPr lang="ar-SA" sz="4400" dirty="0" smtClean="0"/>
              <a:t>إلى أي مدى توجد ازدواجية في وظائف العاملين مما يؤدي التوتر والصراع ؟</a:t>
            </a:r>
          </a:p>
          <a:p>
            <a:pPr>
              <a:buFontTx/>
              <a:buChar char="-"/>
            </a:pPr>
            <a:r>
              <a:rPr lang="ar-SA" sz="4400" dirty="0" smtClean="0"/>
              <a:t>إلى أي مدى يستطيع العاملون التفرقة بين أهداف المشروع الحالي وأهداف المشروعات الأخرى ؟</a:t>
            </a:r>
          </a:p>
          <a:p>
            <a:endParaRPr lang="ar-SA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 مرحلة التنفيذ</a:t>
            </a:r>
            <a:endParaRPr lang="ar-SA" dirty="0"/>
          </a:p>
        </p:txBody>
      </p:sp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تتحدد أهداف تلك المرحلة منذ بداية الاتصال بالمستفيدين , أو بداية الدخول في تنفيذ إطار وخطة المشروع </a:t>
            </a:r>
          </a:p>
          <a:p>
            <a:pPr>
              <a:buFontTx/>
              <a:buChar char="-"/>
            </a:pPr>
            <a:r>
              <a:rPr lang="ar-SA" dirty="0" smtClean="0"/>
              <a:t>تركز أهداف هذه المرحلة على التعرف على  الجوانب الإيجابية والجوانب السلبية أو الجوانب المعوقة للمشروع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ويتمثل الإطار العام للتقويم في مرحلة التنفيذ في الأسئلة التالية: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أ- الإنجاز</a:t>
            </a:r>
          </a:p>
          <a:p>
            <a:r>
              <a:rPr lang="ar-SA" dirty="0" smtClean="0"/>
              <a:t>- ما هى تكلفة إنجاز المشروع من حيث الوقت والجهد والمال ؟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 </a:t>
            </a:r>
            <a:endParaRPr lang="ar-SA" dirty="0" smtClean="0"/>
          </a:p>
          <a:p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2-مرحلة التنفيذ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sz="3600" dirty="0" smtClean="0"/>
              <a:t>ما هو معدل الأداء بالنسبة لوقت العمل المسوح به لإجراء العمل ؟</a:t>
            </a:r>
          </a:p>
          <a:p>
            <a:pPr>
              <a:buFontTx/>
              <a:buChar char="-"/>
            </a:pPr>
            <a:r>
              <a:rPr lang="ar-SA" sz="3600" dirty="0" smtClean="0"/>
              <a:t>ما هى الجهود المبذولة في العمليات الإدارية ؟ </a:t>
            </a:r>
          </a:p>
          <a:p>
            <a:pPr>
              <a:buFontTx/>
              <a:buChar char="-"/>
            </a:pPr>
            <a:r>
              <a:rPr lang="ar-SA" sz="3600" dirty="0" smtClean="0"/>
              <a:t>هل هناك جهود بذلت لإيجاد موارد جديدة ؟ </a:t>
            </a:r>
          </a:p>
          <a:p>
            <a:pPr>
              <a:buFontTx/>
              <a:buChar char="-"/>
            </a:pPr>
            <a:r>
              <a:rPr lang="ar-SA" sz="3600" dirty="0" smtClean="0"/>
              <a:t>ماهى الاستراتيجيات البديلة التي تم استخدامها في حال فشل البرنامج الأصلي في تحقيق الأهداف ؟</a:t>
            </a:r>
          </a:p>
          <a:p>
            <a:endParaRPr lang="ar-SA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2-مرحلة التنفيذ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600201"/>
            <a:ext cx="8786874" cy="4525963"/>
          </a:xfrm>
        </p:spPr>
        <p:txBody>
          <a:bodyPr/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ب- الفاعلية </a:t>
            </a:r>
          </a:p>
          <a:p>
            <a:pPr>
              <a:buFontTx/>
              <a:buChar char="-"/>
            </a:pPr>
            <a:r>
              <a:rPr lang="ar-SA" sz="3600" dirty="0" smtClean="0"/>
              <a:t>إلى أي </a:t>
            </a:r>
            <a:r>
              <a:rPr lang="ar-SA" sz="3600" dirty="0" smtClean="0"/>
              <a:t>مدى تم </a:t>
            </a:r>
            <a:r>
              <a:rPr lang="ar-SA" sz="3600" dirty="0" smtClean="0"/>
              <a:t>تمثيل المجتمع في </a:t>
            </a:r>
            <a:r>
              <a:rPr lang="ar-SA" sz="3600" dirty="0" smtClean="0"/>
              <a:t>المشروع ؟</a:t>
            </a:r>
            <a:endParaRPr lang="ar-SA" sz="3600" dirty="0" smtClean="0"/>
          </a:p>
          <a:p>
            <a:r>
              <a:rPr lang="ar-SA" sz="3600" dirty="0" smtClean="0"/>
              <a:t>وما مدى مسايرة المشروع لتوقعات المجتمع  ؟</a:t>
            </a:r>
          </a:p>
          <a:p>
            <a:pPr>
              <a:buFontTx/>
              <a:buChar char="-"/>
            </a:pPr>
            <a:r>
              <a:rPr lang="ar-SA" sz="3600" dirty="0" smtClean="0"/>
              <a:t>ما هي توقعات العملاء في ضوء معرفتهم بالمشروع ؟</a:t>
            </a:r>
          </a:p>
          <a:p>
            <a:pPr>
              <a:buFontTx/>
              <a:buChar char="-"/>
            </a:pPr>
            <a:r>
              <a:rPr lang="ar-SA" sz="3600" dirty="0" smtClean="0"/>
              <a:t>ماهى فاعلية الاستراتيجيات التي استخدمت في ضوء الإستراتيجية الأخرى البديلة ؟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مرحلة التنفيذ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sz="4000" b="1" dirty="0" smtClean="0">
                <a:solidFill>
                  <a:srgbClr val="FF0000"/>
                </a:solidFill>
              </a:rPr>
              <a:t>ب- الفاعلية </a:t>
            </a:r>
            <a:endParaRPr lang="ar-SA" sz="4000" dirty="0" smtClean="0"/>
          </a:p>
          <a:p>
            <a:pPr>
              <a:buFontTx/>
              <a:buChar char="-"/>
            </a:pPr>
            <a:r>
              <a:rPr lang="ar-SA" sz="4000" dirty="0" smtClean="0"/>
              <a:t>ما </a:t>
            </a:r>
            <a:r>
              <a:rPr lang="ar-SA" sz="4000" dirty="0" smtClean="0"/>
              <a:t>هى الخدمات التي تقدمها المؤسسات الأخرى  ذات العلاقة في المجتمع ؟ وما مدى توافق المشروع مع هذه المؤسسة ؟</a:t>
            </a:r>
          </a:p>
          <a:p>
            <a:r>
              <a:rPr lang="ar-SA" sz="4000" dirty="0" smtClean="0"/>
              <a:t>- ماذا كانت استجابة المؤسسات الأخرى بالمجتمع  عند تحويل بعض العملاء إليها ؟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 مرحلة التنفيذ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600201"/>
            <a:ext cx="8543956" cy="4525963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ج- الكفاءة </a:t>
            </a:r>
          </a:p>
          <a:p>
            <a:pPr>
              <a:buFontTx/>
              <a:buChar char="-"/>
            </a:pPr>
            <a:r>
              <a:rPr lang="ar-SA" dirty="0" smtClean="0"/>
              <a:t>ماهو الوقت الذي استخدمه العاملون لتحقيق الأهداف ؟</a:t>
            </a:r>
          </a:p>
          <a:p>
            <a:pPr>
              <a:buFontTx/>
              <a:buChar char="-"/>
            </a:pPr>
            <a:r>
              <a:rPr lang="ar-SA" dirty="0" smtClean="0"/>
              <a:t>ما هى تكلفة الأدوات المعاونة لتحقيق أهداف المشروع ؟</a:t>
            </a:r>
          </a:p>
          <a:p>
            <a:pPr>
              <a:buFontTx/>
              <a:buChar char="-"/>
            </a:pPr>
            <a:r>
              <a:rPr lang="ar-SA" dirty="0" smtClean="0"/>
              <a:t>هل تم تحديد الوظائف والأدوار للعاملين في المنظمة بما يحقق اكبر قدر من التماسك والتساند أثناء تحقيق الأهداف ؟</a:t>
            </a:r>
          </a:p>
          <a:p>
            <a:pPr>
              <a:buFontTx/>
              <a:buChar char="-"/>
            </a:pPr>
            <a:r>
              <a:rPr lang="ar-SA" dirty="0" smtClean="0"/>
              <a:t>هل كانت أدوات ووسائل الاتصال بالعملاء فى المجتمع فعالة ؟ وهل هناك فئات من العملاء استفادت أكثر من غيرها ؟</a:t>
            </a:r>
          </a:p>
          <a:p>
            <a:pPr>
              <a:buFontTx/>
              <a:buChar char="-"/>
            </a:pPr>
            <a:r>
              <a:rPr lang="ar-SA" dirty="0" smtClean="0"/>
              <a:t>هل السمات الشخصية للعاملين كانت لتحقيق أهداف التنفيذ ؟ </a:t>
            </a:r>
            <a:endParaRPr lang="ar-S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مرحلة التقويم النهائي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وينصب التقويم في هذه المرحلة على قياس كافة أبعاد المشروع ومدى النجاح أو الفشل الذي انتهى إليه , وما هى الأهداف النهائية التي حققها </a:t>
            </a:r>
          </a:p>
          <a:p>
            <a:r>
              <a:rPr lang="ar-SA" sz="2800" dirty="0" smtClean="0"/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ويتمثل الإطار العام للتقويم في مرحلة التقويم في الأسئلة التالية:</a:t>
            </a:r>
          </a:p>
          <a:p>
            <a:pPr marL="457200" indent="-457200">
              <a:buAutoNum type="arabic1Minus"/>
            </a:pPr>
            <a:r>
              <a:rPr lang="ar-SA" b="1" dirty="0" smtClean="0">
                <a:solidFill>
                  <a:srgbClr val="FF0000"/>
                </a:solidFill>
              </a:rPr>
              <a:t>الإنجاز </a:t>
            </a:r>
          </a:p>
          <a:p>
            <a:pPr marL="457200" indent="-457200">
              <a:buFontTx/>
              <a:buChar char="-"/>
            </a:pPr>
            <a:r>
              <a:rPr lang="ar-SA" b="1" dirty="0" smtClean="0"/>
              <a:t>ما هى التكلفة المالية لإتمام المشروع ؟</a:t>
            </a:r>
          </a:p>
          <a:p>
            <a:pPr marL="457200" indent="-457200">
              <a:buFontTx/>
              <a:buChar char="-"/>
            </a:pPr>
            <a:r>
              <a:rPr lang="ar-SA" b="1" dirty="0" smtClean="0"/>
              <a:t>ما هى الجهود التي وجهت لمتابعة كافة مراحل المشروع ؟ </a:t>
            </a:r>
          </a:p>
          <a:p>
            <a:pPr marL="457200" indent="-457200">
              <a:buFontTx/>
              <a:buChar char="-"/>
            </a:pPr>
            <a:r>
              <a:rPr lang="ar-SA" b="1" dirty="0" smtClean="0"/>
              <a:t>وما هى ردود أفعال العملاء ؟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مرحلة التقويم النهائي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ب- الفاعلية </a:t>
            </a:r>
          </a:p>
          <a:p>
            <a:r>
              <a:rPr lang="ar-SA" b="1" dirty="0" smtClean="0"/>
              <a:t>- ما هى الأهداف التي أضافها المشروع ؟</a:t>
            </a:r>
          </a:p>
          <a:p>
            <a:pPr>
              <a:buFontTx/>
              <a:buChar char="-"/>
            </a:pPr>
            <a:r>
              <a:rPr lang="ar-SA" b="1" dirty="0" smtClean="0"/>
              <a:t>هل تحققت نتائج لم تكن في الحسبان ؟ </a:t>
            </a:r>
          </a:p>
          <a:p>
            <a:pPr>
              <a:buFontTx/>
              <a:buChar char="-"/>
            </a:pPr>
            <a:r>
              <a:rPr lang="ar-SA" b="1" dirty="0" smtClean="0"/>
              <a:t>ما مدى فاعلية المشروع الحالي مقارنة بالمشروعات الأخرى ؟</a:t>
            </a:r>
          </a:p>
          <a:p>
            <a:pPr>
              <a:buFontTx/>
              <a:buChar char="-"/>
            </a:pPr>
            <a:r>
              <a:rPr lang="ar-SA" b="1" dirty="0" smtClean="0"/>
              <a:t>كيف كان تأثير برامج المشروع في مقابلة احتياجات المجتمع , وخاصة العملاء؟ </a:t>
            </a:r>
            <a:endParaRPr lang="ar-SA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مرحلة التقويم النهائي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4697428"/>
          </a:xfrm>
        </p:spPr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ج- الكفاءة </a:t>
            </a:r>
          </a:p>
          <a:p>
            <a:pPr>
              <a:buFontTx/>
              <a:buChar char="-"/>
            </a:pPr>
            <a:r>
              <a:rPr lang="ar-SA" dirty="0" smtClean="0"/>
              <a:t>ما هى تكلفة المشروعات الأخرى؟ و ما هى استراتيجياتها التي كان من الممكن إن تحقق نقس أهداف المشروع الحالي ؟ </a:t>
            </a:r>
          </a:p>
          <a:p>
            <a:pPr>
              <a:buFontTx/>
              <a:buChar char="-"/>
            </a:pPr>
            <a:r>
              <a:rPr lang="ar-SA" dirty="0" smtClean="0"/>
              <a:t>ما هى العلاقة بين تكلفة تنفيذ المشروع والنتائج النهائية له ؟</a:t>
            </a:r>
          </a:p>
          <a:p>
            <a:pPr>
              <a:buFontTx/>
              <a:buChar char="-"/>
            </a:pPr>
            <a:r>
              <a:rPr lang="ar-SA" dirty="0" smtClean="0"/>
              <a:t>ما موقف تكلفة المشروع الحالي من النتائج النهائية له ؟ </a:t>
            </a:r>
          </a:p>
          <a:p>
            <a:pPr>
              <a:buFontTx/>
              <a:buChar char="-"/>
            </a:pPr>
            <a:r>
              <a:rPr lang="ar-SA" dirty="0" smtClean="0"/>
              <a:t>هل يمكن أن تتحقق نفس النتائج التي انتهى إليها المشروع ولكن بتكلفة أقل ؟</a:t>
            </a:r>
          </a:p>
          <a:p>
            <a:pPr>
              <a:buFontTx/>
              <a:buChar char="-"/>
            </a:pP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1772</TotalTime>
  <Words>1301</Words>
  <Application>Microsoft Office PowerPoint</Application>
  <PresentationFormat>عرض على الشاشة (3:4)‏</PresentationFormat>
  <Paragraphs>155</Paragraphs>
  <Slides>28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المحاضرة التمهيدية</vt:lpstr>
      <vt:lpstr>الشريحة 1</vt:lpstr>
      <vt:lpstr>المحاضرة الخامسة </vt:lpstr>
      <vt:lpstr>عناصر المحاضرة</vt:lpstr>
      <vt:lpstr>أولاً أهداف التقويم</vt:lpstr>
      <vt:lpstr> 1- معرفة مدى تحقيق المؤسسة لأهدافها وأغراضها </vt:lpstr>
      <vt:lpstr>2- تحسين البرنامج</vt:lpstr>
      <vt:lpstr>3- الاحتفاظ بمرونة البرنامج </vt:lpstr>
      <vt:lpstr>4- التقويم عملية مفيدة لنمو الأخصائيين أو الموظفين المشتركين فيه</vt:lpstr>
      <vt:lpstr>5-التقويم ضروري لشرح الوظيفة الاجتماعية للمؤسسة</vt:lpstr>
      <vt:lpstr>6- التقويم وسيلة ضرورية لاختبار مبادئ العمل مع الأفراد والجماعات والمجتمعات </vt:lpstr>
      <vt:lpstr>ثانياً مراحل التقويم </vt:lpstr>
      <vt:lpstr>1- مرحلة الإعداد</vt:lpstr>
      <vt:lpstr>1- مرحلة الإعداد</vt:lpstr>
      <vt:lpstr>1- مرحلة الإعداد</vt:lpstr>
      <vt:lpstr>1- مرحلة الإعداد</vt:lpstr>
      <vt:lpstr>1- مرحلة الإعداد</vt:lpstr>
      <vt:lpstr>1- مرحلة الإعداد</vt:lpstr>
      <vt:lpstr>1- مرحلة الإعداد</vt:lpstr>
      <vt:lpstr>1- مرحلة الإعداد</vt:lpstr>
      <vt:lpstr>2- مرحلة التنفيذ</vt:lpstr>
      <vt:lpstr>2-مرحلة التنفيذ</vt:lpstr>
      <vt:lpstr>2-مرحلة التنفيذ</vt:lpstr>
      <vt:lpstr>مرحلة التنفيذ</vt:lpstr>
      <vt:lpstr>2- مرحلة التنفيذ</vt:lpstr>
      <vt:lpstr>3- مرحلة التقويم النهائي  </vt:lpstr>
      <vt:lpstr>3- مرحلة التقويم النهائي </vt:lpstr>
      <vt:lpstr>3- مرحلة التقويم النهائي </vt:lpstr>
      <vt:lpstr>الشريحة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Customer</cp:lastModifiedBy>
  <cp:revision>190</cp:revision>
  <dcterms:created xsi:type="dcterms:W3CDTF">1601-01-01T00:00:00Z</dcterms:created>
  <dcterms:modified xsi:type="dcterms:W3CDTF">2011-11-12T07:50:58Z</dcterms:modified>
</cp:coreProperties>
</file>