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8"/>
  </p:notesMasterIdLst>
  <p:handoutMasterIdLst>
    <p:handoutMasterId r:id="rId29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8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المشروعات الاجتماعية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التخطيط لأجراء التقويم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7158" y="1357298"/>
            <a:ext cx="8572560" cy="4961901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b="1" dirty="0" smtClean="0"/>
              <a:t>مقدمة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خطوات تخطيط التقويم</a:t>
            </a:r>
          </a:p>
          <a:p>
            <a:r>
              <a:rPr lang="ar-SA" b="1" dirty="0" smtClean="0"/>
              <a:t>1- تحديد الأشخاص ذوي العلاقة </a:t>
            </a:r>
          </a:p>
          <a:p>
            <a:r>
              <a:rPr lang="ar-SA" b="1" dirty="0" smtClean="0"/>
              <a:t>2- الترتيب لعقد اجتماع تمهيدي </a:t>
            </a:r>
          </a:p>
          <a:p>
            <a:r>
              <a:rPr lang="ar-SA" b="1" dirty="0" smtClean="0"/>
              <a:t>3- تحديد قابلية تقويم البرنامج  </a:t>
            </a:r>
          </a:p>
          <a:p>
            <a:r>
              <a:rPr lang="ar-SA" b="1" dirty="0" smtClean="0"/>
              <a:t>4-فحص البحوث والدراسات السابقة</a:t>
            </a:r>
          </a:p>
          <a:p>
            <a:r>
              <a:rPr lang="ar-SA" b="1" dirty="0" smtClean="0"/>
              <a:t>5- تحديد الإجراءات المنهجية          </a:t>
            </a:r>
          </a:p>
          <a:p>
            <a:r>
              <a:rPr lang="ar-SA" b="1" dirty="0" smtClean="0"/>
              <a:t>6- تقويم الخطة المكتوبة</a:t>
            </a: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3600" b="1" dirty="0" smtClean="0"/>
              <a:t>ترجع عملية التقويم إلى الطلب الذي قد ينشا من عدة مصادر مختلفة منها موظفي البرنامج أنفسهم , أو من متعهدي البرنامج ( أي القائمين على تمويله ). وبغض النظر عن مصدر طلب التقويم ؛ فإن المقُومين في حاجة إلى الحصول على المعلومات المتعلقة بالبرنامج والتي في ضوئها يقررون </a:t>
            </a:r>
            <a:r>
              <a:rPr lang="ar-SA" sz="3600" b="1" dirty="0" err="1" smtClean="0"/>
              <a:t>امكانية</a:t>
            </a:r>
            <a:r>
              <a:rPr lang="ar-SA" sz="3600" b="1" dirty="0" smtClean="0"/>
              <a:t> إجراء التقويم من عدمه .</a:t>
            </a:r>
          </a:p>
          <a:p>
            <a:pPr>
              <a:defRPr/>
            </a:pPr>
            <a:endParaRPr lang="ar-SA" sz="3600" b="1" dirty="0" smtClean="0"/>
          </a:p>
          <a:p>
            <a:pPr>
              <a:defRPr/>
            </a:pPr>
            <a:r>
              <a:rPr lang="ar-SA" sz="3600" b="1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خطوات تخطيط التقويم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9144000" cy="4667264"/>
          </a:xfrm>
        </p:spPr>
        <p:txBody>
          <a:bodyPr/>
          <a:lstStyle/>
          <a:p>
            <a:pPr algn="ctr">
              <a:buClr>
                <a:schemeClr val="tx1"/>
              </a:buClr>
              <a:defRPr/>
            </a:pPr>
            <a:r>
              <a:rPr lang="ar-SA" sz="2800" b="1" dirty="0" smtClean="0"/>
              <a:t>لكي يتم التقويم ويحقق أهدافه فلابد إن يتم وفق خطوات محددة وتتمثل تلك الخطوات في ست خطوات وهى :</a:t>
            </a:r>
          </a:p>
          <a:p>
            <a:pPr algn="ctr"/>
            <a:r>
              <a:rPr lang="ar-SA" sz="3600" b="1" dirty="0" smtClean="0"/>
              <a:t> </a:t>
            </a:r>
            <a:r>
              <a:rPr lang="ar-SA" sz="2800" b="1" dirty="0" smtClean="0"/>
              <a:t>1- تحديد الأشخاص ذوي العلاقة </a:t>
            </a:r>
          </a:p>
          <a:p>
            <a:pPr algn="ctr"/>
            <a:r>
              <a:rPr lang="ar-SA" sz="2800" b="1" dirty="0" smtClean="0"/>
              <a:t>2- الترتيب لعقد اجتماع تمهيدي </a:t>
            </a:r>
          </a:p>
          <a:p>
            <a:pPr algn="ctr"/>
            <a:r>
              <a:rPr lang="ar-SA" sz="2800" b="1" dirty="0" smtClean="0"/>
              <a:t>3- تحديد قابلية تقويم البرنامج  </a:t>
            </a:r>
          </a:p>
          <a:p>
            <a:pPr algn="ctr"/>
            <a:r>
              <a:rPr lang="ar-SA" sz="2800" b="1" dirty="0" smtClean="0"/>
              <a:t>4-فحص البحوث والدراسات السابقة</a:t>
            </a:r>
          </a:p>
          <a:p>
            <a:pPr algn="ctr"/>
            <a:r>
              <a:rPr lang="ar-SA" sz="2800" b="1" dirty="0" smtClean="0"/>
              <a:t>5- تحديد الإجراءات المنهجية          </a:t>
            </a:r>
          </a:p>
          <a:p>
            <a:pPr algn="ctr"/>
            <a:r>
              <a:rPr lang="ar-SA" sz="2800" b="1" dirty="0" smtClean="0"/>
              <a:t>6- تقويم الخطة المكتوبة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وسنتناول تلك الخطوات فيما يلي </a:t>
            </a:r>
            <a:r>
              <a:rPr lang="ar-SA" sz="2800" dirty="0" smtClean="0">
                <a:solidFill>
                  <a:srgbClr val="FF0000"/>
                </a:solidFill>
              </a:rPr>
              <a:t>: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1- تحديد الأشخاص ذوي العلاقة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1"/>
            <a:ext cx="8858312" cy="4525963"/>
          </a:xfrm>
        </p:spPr>
        <p:txBody>
          <a:bodyPr/>
          <a:lstStyle/>
          <a:p>
            <a:pPr algn="just">
              <a:buFontTx/>
              <a:buChar char="-"/>
              <a:defRPr/>
            </a:pPr>
            <a:r>
              <a:rPr lang="ar-SA" dirty="0" smtClean="0"/>
              <a:t>يعد تحديد الأشخاص ذوي العلاقة هو أول ما يقوم </a:t>
            </a:r>
            <a:r>
              <a:rPr lang="ar-SA" dirty="0" err="1" smtClean="0"/>
              <a:t>به</a:t>
            </a:r>
            <a:r>
              <a:rPr lang="ar-SA" dirty="0" smtClean="0"/>
              <a:t> المقوم, وهم الأشخاص المهتمون بالبرنامج والذين قد تتأثر حياتهم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</a:p>
          <a:p>
            <a:pPr algn="just">
              <a:buFontTx/>
              <a:buChar char="-"/>
              <a:defRPr/>
            </a:pPr>
            <a:r>
              <a:rPr lang="ar-SA" dirty="0" smtClean="0"/>
              <a:t> الأشخاص ذوي العلاقة هم الأشخاص العاملون في البرنامج بصورة شخصية , والذين يستمدون دخلهم أو جزء من دخلهم من البرنامج , وقد يتأثر مستقبلهم أو حياتهم كلها من كفاءة البرنامج </a:t>
            </a:r>
          </a:p>
          <a:p>
            <a:pPr algn="just">
              <a:buFontTx/>
              <a:buChar char="-"/>
              <a:defRPr/>
            </a:pPr>
            <a:r>
              <a:rPr lang="ar-SA" dirty="0" smtClean="0"/>
              <a:t>والأشخاص ذوي العلاقة أيضاً هم العملاء أو المستفيدين أساساً من خدمات البرنامج </a:t>
            </a:r>
          </a:p>
          <a:p>
            <a:pPr algn="just">
              <a:defRPr/>
            </a:pPr>
            <a:r>
              <a:rPr lang="ar-SA" dirty="0" smtClean="0"/>
              <a:t>- ومن الأشخاص ذوي العلاقة أيضاً ممولي البرنامج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2- الترتيب لعقد اجتماع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ar-SA" dirty="0" smtClean="0"/>
              <a:t>قبل أن يبدأ المقوم عمله في مباشرة عملية التقويم لابد إن يلتقي الأشخاص ذوي العلاقة للحصول على إجابات للأسئلة التالية:</a:t>
            </a:r>
          </a:p>
          <a:p>
            <a:pPr>
              <a:defRPr/>
            </a:pPr>
            <a:r>
              <a:rPr lang="ar-SA" dirty="0" smtClean="0"/>
              <a:t>1- من يريد التقويم ؟ والحالة النموذجية في ذلك أن يكون متعهدو البرنامج أو الموظفين هم من يريدون التقويم </a:t>
            </a:r>
          </a:p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وفي هذه الحالة يتعامل المقومون مع أشخاص يتفهمون طبيعة التقويم</a:t>
            </a:r>
          </a:p>
          <a:p>
            <a:pPr>
              <a:defRPr/>
            </a:pPr>
            <a:r>
              <a:rPr lang="ar-SA" dirty="0" smtClean="0"/>
              <a:t>2-  ما نوع التقويم المرغوب فيه ؟ فمصطلح التقويم </a:t>
            </a:r>
            <a:r>
              <a:rPr lang="ar-SA" dirty="0" err="1" smtClean="0"/>
              <a:t>لايعني</a:t>
            </a:r>
            <a:r>
              <a:rPr lang="ar-SA" dirty="0" smtClean="0"/>
              <a:t> نفس المعنى لكل من الموظفين والمتعهدين ؛ فالموظفين يريدون تقويماً يساعدهم على تحسين وتعديل البرنامج ( التكويني ), بينما يرغب المتعهدون في التقويم الختامي </a:t>
            </a:r>
          </a:p>
          <a:p>
            <a:pPr>
              <a:defRPr/>
            </a:pPr>
            <a:r>
              <a:rPr lang="ar-SA" b="1" dirty="0" smtClean="0">
                <a:solidFill>
                  <a:srgbClr val="FF0000"/>
                </a:solidFill>
              </a:rPr>
              <a:t>وواجب المقومون هو مساعدة الأفراد ذوي العلاقة في تحديد أفضل نوع من التقويم يقابل رغباتهم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2- الترتيب لعقد اجتماع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ar-SA" sz="3900" dirty="0" smtClean="0"/>
              <a:t>3- لماذا يريدون التقويم؟ فغالبية المتعهدين يرغبون في التقويم لإشباع رغبات المسئولين , والحفاظ على المكاسب السياسية للبرنامج .</a:t>
            </a:r>
          </a:p>
          <a:p>
            <a:pPr>
              <a:defRPr/>
            </a:pPr>
            <a:r>
              <a:rPr lang="ar-SA" sz="3900" dirty="0" smtClean="0"/>
              <a:t>وواجب المقومون وضع أولوية لتحديد الأسباب المر</a:t>
            </a:r>
            <a:r>
              <a:rPr lang="ar-SA" sz="3600" dirty="0" smtClean="0"/>
              <a:t>غوبة للتقويم ومنها موقف الجماعات المعارضة للبرنامج داخل المشروع وما </a:t>
            </a:r>
            <a:r>
              <a:rPr lang="ar-SA" sz="3600" dirty="0" err="1" smtClean="0"/>
              <a:t>هى</a:t>
            </a:r>
            <a:r>
              <a:rPr lang="ar-SA" sz="3600" dirty="0" smtClean="0"/>
              <a:t> أهدافهم؟؛ وهل هناك تعهد حقيقي من موظفي ومتعهدي البرنامج في استخدام نتائج التقويم في تحسين عملية اتخاذ القرار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2- الترتيب لعقد اجتماع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3600" dirty="0" smtClean="0"/>
              <a:t> 4- متى يريدون إجراء التقويم؟فلابد أن يكون المقوم على وعي بالوقت المطلوب فيه إنهاء التقويم , وأن يكون المقوم على علم بأن هناك عوامل موقفية تؤثر في عملية التقويم </a:t>
            </a:r>
          </a:p>
          <a:p>
            <a:pPr>
              <a:defRPr/>
            </a:pPr>
            <a:r>
              <a:rPr lang="ar-SA" sz="3600" dirty="0" smtClean="0"/>
              <a:t>5- ما </a:t>
            </a:r>
            <a:r>
              <a:rPr lang="ar-SA" sz="3600" dirty="0" err="1" smtClean="0"/>
              <a:t>هى</a:t>
            </a:r>
            <a:r>
              <a:rPr lang="ar-SA" sz="3600" dirty="0" smtClean="0"/>
              <a:t> المصادر المتوافرة ؟ فالتقويم الداخلي يختلف عن الخارجي من حيث المصادر المالية اللازمة. </a:t>
            </a:r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3- تحديد قابلية تقويم البرنامج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- وفي هذه الخطوة يتم تحديد ما إذا كان التقويم يجب أن يتم أم لا ,  أي تقديم مبرر لإجراء عملية التقويم </a:t>
            </a:r>
          </a:p>
          <a:p>
            <a:pPr>
              <a:defRPr/>
            </a:pPr>
            <a:r>
              <a:rPr lang="ar-SA" sz="4000" b="1" dirty="0" smtClean="0"/>
              <a:t>- وبعد مقابلة الأشخاص ذوي العلاقة لجمع المعلومات يتحدد </a:t>
            </a:r>
            <a:r>
              <a:rPr lang="ar-SA" sz="4000" b="1" smtClean="0"/>
              <a:t>القرار </a:t>
            </a:r>
            <a:r>
              <a:rPr lang="ar-SA" sz="4000" b="1" smtClean="0"/>
              <a:t>سواء </a:t>
            </a:r>
            <a:r>
              <a:rPr lang="ar-SA" sz="4000" b="1" dirty="0" smtClean="0"/>
              <a:t>بالتنفيذ أو بعدم التنفيذ </a:t>
            </a:r>
            <a:r>
              <a:rPr lang="ar-SA" b="1" dirty="0" smtClean="0"/>
              <a:t>. 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4- فحص الدراسات والبحوث السابقة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Char char="-"/>
              <a:defRPr/>
            </a:pPr>
            <a:r>
              <a:rPr lang="ar-SA" dirty="0" smtClean="0"/>
              <a:t>على المقوم الإلمام بالبحوث التي أجريت قبل تطوير مناهج البحث وأدواته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على المقوم إن يتعلم من تجارب الآخرين ( النجاح والفشل )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وعلى المقوم أن يضع في عقله الأسئلة التالية :</a:t>
            </a:r>
          </a:p>
          <a:p>
            <a:pPr>
              <a:defRPr/>
            </a:pPr>
            <a:r>
              <a:rPr lang="ar-SA" sz="3600" dirty="0" smtClean="0"/>
              <a:t>1- هل تم إجراء تقويم لمثل هذا النوع من البرامج ؟</a:t>
            </a:r>
          </a:p>
          <a:p>
            <a:pPr>
              <a:defRPr/>
            </a:pPr>
            <a:r>
              <a:rPr lang="ar-SA" sz="3600" dirty="0" smtClean="0"/>
              <a:t>2- ما </a:t>
            </a:r>
            <a:r>
              <a:rPr lang="ar-SA" sz="3600" dirty="0" err="1" smtClean="0"/>
              <a:t>هى</a:t>
            </a:r>
            <a:r>
              <a:rPr lang="ar-SA" sz="3600" dirty="0" smtClean="0"/>
              <a:t> التصميمات </a:t>
            </a:r>
            <a:r>
              <a:rPr lang="ar-SA" sz="3600" dirty="0" smtClean="0"/>
              <a:t>المستخدمة </a:t>
            </a:r>
            <a:r>
              <a:rPr lang="ar-SA" sz="3600" dirty="0" smtClean="0"/>
              <a:t>؟</a:t>
            </a:r>
          </a:p>
          <a:p>
            <a:pPr>
              <a:defRPr/>
            </a:pPr>
            <a:r>
              <a:rPr lang="ar-SA" sz="3600" dirty="0" smtClean="0"/>
              <a:t>3- هل طورت مقاييس جديدة ؟ وما مدى صدق وثبات  المقاييس المستخدمة؟ </a:t>
            </a:r>
          </a:p>
          <a:p>
            <a:pPr>
              <a:defRPr/>
            </a:pPr>
            <a:r>
              <a:rPr lang="ar-SA" sz="3600" dirty="0" smtClean="0"/>
              <a:t>3-ما نوع التحليل الإحصائي المستخدم ؟ وهل كان مناسباً؟</a:t>
            </a:r>
          </a:p>
          <a:p>
            <a:pPr>
              <a:defRPr/>
            </a:pPr>
            <a:r>
              <a:rPr lang="ar-SA" sz="3600" dirty="0" smtClean="0"/>
              <a:t>4- هل كان هناك إجماعاً على حول نتائج التقويم ؟</a:t>
            </a:r>
          </a:p>
          <a:p>
            <a:pPr>
              <a:defRPr/>
            </a:pPr>
            <a:r>
              <a:rPr lang="ar-SA" sz="3600" dirty="0" smtClean="0"/>
              <a:t>5- ما </a:t>
            </a:r>
            <a:r>
              <a:rPr lang="ar-SA" sz="3600" dirty="0" err="1" smtClean="0"/>
              <a:t>هى</a:t>
            </a:r>
            <a:r>
              <a:rPr lang="ar-SA" sz="3600" dirty="0" smtClean="0"/>
              <a:t> القضايا التي لم يتم تناولها أو لم تبحث ؟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ar-SA" sz="3600" dirty="0" smtClean="0"/>
              <a:t>بعد قيام المقوم بمراجعة الدراسات والبرامج السابقة فإنه يقوم بتحديد الإجراءات المنهجية للقيام بالتقويم وتتمثل تلك الإجراءات فيما يلي: </a:t>
            </a:r>
          </a:p>
          <a:p>
            <a:pPr>
              <a:defRPr/>
            </a:pPr>
            <a:r>
              <a:rPr lang="ar-SA" sz="3600" dirty="0" smtClean="0"/>
              <a:t>أ-الإستراتيجية والتصميم ونوع التقويم هو الذي يحدد إلى حد كبير الإستراتيجية (تقويم حاجة أم عملية...) كما </a:t>
            </a:r>
            <a:r>
              <a:rPr lang="ar-SA" sz="3600" dirty="0" err="1" smtClean="0"/>
              <a:t>تتاثر</a:t>
            </a:r>
            <a:r>
              <a:rPr lang="ar-SA" sz="3600" dirty="0" smtClean="0"/>
              <a:t> الإستراتيجية بالمرحلة التي يمر </a:t>
            </a:r>
            <a:r>
              <a:rPr lang="ar-SA" sz="3600" dirty="0" err="1" smtClean="0"/>
              <a:t>بها</a:t>
            </a:r>
            <a:r>
              <a:rPr lang="ar-SA" sz="3600" dirty="0" smtClean="0"/>
              <a:t> البرنامج </a:t>
            </a:r>
          </a:p>
          <a:p>
            <a:pPr>
              <a:defRPr/>
            </a:pPr>
            <a:r>
              <a:rPr lang="ar-SA" sz="3600" dirty="0" smtClean="0"/>
              <a:t>ب- مجتمع الدراسة ويقوم المقومون بتحديد ماذا كان التقويم سيشمل كل المجتمع أم سيقتصر على عينة ممثلة للمجتمع </a:t>
            </a:r>
          </a:p>
          <a:p>
            <a:pPr>
              <a:defRPr/>
            </a:pPr>
            <a:r>
              <a:rPr lang="ar-SA" sz="3600" dirty="0" smtClean="0"/>
              <a:t>- ويرتبط هذا التحديد لحجم العينة بالميزانية ووفي حدود الوقت المتاح , ويجب أن يضع المقوم في اعتباره احتمالية انسحاب بعض أفراد العينة من الدراسة </a:t>
            </a:r>
          </a:p>
          <a:p>
            <a:pPr marL="742950" indent="-742950">
              <a:buAutoNum type="arabic1Minus"/>
              <a:defRPr/>
            </a:pPr>
            <a:endParaRPr lang="ar-SA" sz="36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 ج- اختيار المجموعات الضابطة وهى المجموعة التي لم تستفيد من خدمات البرنامج موضع التقويم ومقارنتها بالمجموعة الأخرى التي استفادت من خدمات البرنامج للتعرف على التغير الذي حدث في المستفيدين من البرنامج </a:t>
            </a:r>
          </a:p>
          <a:p>
            <a:pPr>
              <a:defRPr/>
            </a:pPr>
            <a:r>
              <a:rPr lang="ar-SA" dirty="0" smtClean="0"/>
              <a:t>د- اختيار المقاييس ويقوم المقوم بالاعتماد على مقاييس متعددة من مصادر متعددة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المصدر الأول وهو الحصول على البيانات من  العميل عن طريق التقارير الذاتية  , واستجابتهم للأسئلة المباشرة بخصوص رضاهم عن البرنامج </a:t>
            </a:r>
          </a:p>
          <a:p>
            <a:pPr>
              <a:buFontTx/>
              <a:buChar char="-"/>
              <a:defRPr/>
            </a:pPr>
            <a:endParaRPr lang="ar-SA" sz="1800" dirty="0" smtClean="0"/>
          </a:p>
          <a:p>
            <a:pPr>
              <a:defRPr/>
            </a:pPr>
            <a:r>
              <a:rPr lang="ar-SA" sz="1800" dirty="0" smtClean="0"/>
              <a:t> 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5- تحديد الإجراءات المنهجية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/>
          </a:bodyPr>
          <a:lstStyle/>
          <a:p>
            <a:pPr>
              <a:buFontTx/>
              <a:buChar char="-"/>
              <a:defRPr/>
            </a:pPr>
            <a:r>
              <a:rPr lang="ar-SA" sz="3600" dirty="0" smtClean="0"/>
              <a:t>يمكن اعتبار سلوك العملاء مصدراً مصدراً للبيانات </a:t>
            </a:r>
          </a:p>
          <a:p>
            <a:pPr>
              <a:defRPr/>
            </a:pPr>
            <a:r>
              <a:rPr lang="ar-SA" sz="3600" dirty="0" smtClean="0"/>
              <a:t>( فالانسحاب من برنامج جديد ومقارنة ذلك بالبرامج الأخرى يعد مقياساً للرضا عن البرنامج الجديد )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مصدر أخر من مصادر جمع البيانات هم الأشخاص المهمون في حياة العملاء والقريبون منهم </a:t>
            </a:r>
          </a:p>
          <a:p>
            <a:pPr>
              <a:buFontTx/>
              <a:buChar char="-"/>
              <a:defRPr/>
            </a:pPr>
            <a:r>
              <a:rPr lang="ar-SA" sz="3600" dirty="0" smtClean="0"/>
              <a:t>ويعد موظفي البرنامج مصدراً مهماً للبيانات </a:t>
            </a:r>
            <a:r>
              <a:rPr lang="ar-SA" sz="3600" dirty="0" smtClean="0"/>
              <a:t>أيضاً</a:t>
            </a: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857784"/>
          </a:xfrm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ar-SA" sz="4000" dirty="0" smtClean="0"/>
              <a:t>هـ - جمع البيانات </a:t>
            </a:r>
          </a:p>
          <a:p>
            <a:pPr algn="just">
              <a:lnSpc>
                <a:spcPct val="90000"/>
              </a:lnSpc>
              <a:defRPr/>
            </a:pPr>
            <a:r>
              <a:rPr lang="ar-SA" sz="3600" dirty="0" smtClean="0"/>
              <a:t>يحتاج المقومون على أشخاص </a:t>
            </a:r>
            <a:r>
              <a:rPr lang="ar-SA" sz="3600" dirty="0" err="1" smtClean="0"/>
              <a:t>موثوقين</a:t>
            </a:r>
            <a:r>
              <a:rPr lang="ar-SA" sz="3600" dirty="0" smtClean="0"/>
              <a:t> لجمع البيانات يضعون في اعتبارهم موضوع الخصوصية وعدم إفشاء المعلومات السرية إلا بعد الحصول على موافقة صريحة بذلك</a:t>
            </a:r>
          </a:p>
          <a:p>
            <a:pPr algn="just">
              <a:lnSpc>
                <a:spcPct val="90000"/>
              </a:lnSpc>
              <a:defRPr/>
            </a:pPr>
            <a:r>
              <a:rPr lang="ar-SA" sz="3600" dirty="0" smtClean="0"/>
              <a:t>و- اختيار الأسلوب الإحصائي </a:t>
            </a:r>
          </a:p>
          <a:p>
            <a:pPr algn="just">
              <a:lnSpc>
                <a:spcPct val="90000"/>
              </a:lnSpc>
              <a:defRPr/>
            </a:pPr>
            <a:r>
              <a:rPr lang="ar-SA" sz="3600" dirty="0" smtClean="0"/>
              <a:t>لابد إن </a:t>
            </a:r>
            <a:r>
              <a:rPr lang="ar-SA" sz="3600" dirty="0" err="1" smtClean="0"/>
              <a:t>يختارالمقوم</a:t>
            </a:r>
            <a:r>
              <a:rPr lang="ar-SA" sz="3600" dirty="0" smtClean="0"/>
              <a:t> الوسيلة الإحصائية المناسبة التي توضح دلالة البيانات واتجاهات التأثير,وكذلك استخدام الرسوم البيانية.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س- التقرير النهائي</a:t>
            </a:r>
          </a:p>
          <a:p>
            <a:pPr>
              <a:buFontTx/>
              <a:buChar char="-"/>
            </a:pPr>
            <a:r>
              <a:rPr lang="ar-SA" dirty="0" smtClean="0"/>
              <a:t>يجب إعطاء التقرير النهائي بعض الاهتمام</a:t>
            </a:r>
          </a:p>
          <a:p>
            <a:pPr>
              <a:buFontTx/>
              <a:buChar char="-"/>
            </a:pPr>
            <a:r>
              <a:rPr lang="ar-SA" dirty="0" smtClean="0"/>
              <a:t>الاهتمام بالرسوم والأشكال البيانية</a:t>
            </a:r>
          </a:p>
          <a:p>
            <a:pPr>
              <a:buFontTx/>
              <a:buChar char="-"/>
            </a:pPr>
            <a:r>
              <a:rPr lang="ar-SA" dirty="0" smtClean="0"/>
              <a:t>يجب الإقلال من الجداول الإحصائية </a:t>
            </a:r>
          </a:p>
          <a:p>
            <a:r>
              <a:rPr lang="ar-SA" sz="4400" b="1" dirty="0" smtClean="0">
                <a:solidFill>
                  <a:srgbClr val="FF0000"/>
                </a:solidFill>
              </a:rPr>
              <a:t>أركان التقرير المفيد</a:t>
            </a:r>
          </a:p>
          <a:p>
            <a:r>
              <a:rPr lang="ar-SA" dirty="0" smtClean="0"/>
              <a:t>1- الوضوح في العرض والدقة في التعبير </a:t>
            </a:r>
          </a:p>
          <a:p>
            <a:r>
              <a:rPr lang="ar-SA" dirty="0" smtClean="0"/>
              <a:t>2- التبويب والتحليلات ووضع الإحصاءات الضرورية </a:t>
            </a:r>
          </a:p>
          <a:p>
            <a:endParaRPr lang="ar-SA" dirty="0" smtClean="0"/>
          </a:p>
          <a:p>
            <a:r>
              <a:rPr lang="ar-SA" dirty="0" smtClean="0"/>
              <a:t>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تابع أركان التقرير المفيد</a:t>
            </a:r>
          </a:p>
          <a:p>
            <a:r>
              <a:rPr lang="ar-SA" dirty="0" smtClean="0"/>
              <a:t>3- التركيز في التقرير على النتائج والتوصيات البناءة   وليس على العقوبات </a:t>
            </a:r>
          </a:p>
          <a:p>
            <a:r>
              <a:rPr lang="ar-SA" dirty="0" smtClean="0"/>
              <a:t>4- مراعاة الإيجاز المقبول مع عدم إخفاء المعلومات الأساسية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العناصر الرئيسية لتقرير نتائج عملية التقويم </a:t>
            </a:r>
          </a:p>
          <a:p>
            <a:r>
              <a:rPr lang="ar-SA" dirty="0" smtClean="0"/>
              <a:t>- أهداف المشروع كما هو في الخطة</a:t>
            </a:r>
          </a:p>
          <a:p>
            <a:pPr>
              <a:buFontTx/>
              <a:buChar char="-"/>
            </a:pPr>
            <a:r>
              <a:rPr lang="ar-SA" dirty="0" smtClean="0"/>
              <a:t>إذا لم يحقق المشروع أهدافه يجب إن يتضمن التقرير -الأسباب التي أدت إلي ذلك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5- تحديد الإجراءات المنهجية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dirty="0" smtClean="0">
                <a:solidFill>
                  <a:srgbClr val="FF0000"/>
                </a:solidFill>
              </a:rPr>
              <a:t>تابع العناصر الرئيسية لتقرير نتائج عملية التقويم</a:t>
            </a:r>
          </a:p>
          <a:p>
            <a:pPr>
              <a:buFontTx/>
              <a:buChar char="-"/>
            </a:pPr>
            <a:r>
              <a:rPr lang="ar-SA" sz="4400" dirty="0" smtClean="0"/>
              <a:t>النتائج الاقتصادية والاجتماعية للمشروعة</a:t>
            </a:r>
          </a:p>
          <a:p>
            <a:pPr>
              <a:buFontTx/>
              <a:buChar char="-"/>
            </a:pPr>
            <a:r>
              <a:rPr lang="ar-SA" sz="4400" dirty="0" smtClean="0"/>
              <a:t>اقتراحات وتوصيات لإزالة أسباب عدم تحقيق المشروع لأهدافه , ثم العمل على تحسين إدارة المشروع</a:t>
            </a:r>
          </a:p>
          <a:p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تقويم الخطة المكتوبة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وتهدف هذه الخطوة النهائية إلى:</a:t>
            </a:r>
          </a:p>
          <a:p>
            <a:r>
              <a:rPr lang="ar-SA" sz="4000" dirty="0" smtClean="0"/>
              <a:t>التأكد من موافقة المقومين وموظفي البرنامج على طبيعة وأهداف البرنامج , ونوع البرنامج المرغوب , والمقاييس الإجرائية لأهداف البرنامج ,  والأهمية النفسية لموظفي البرنامج في فهم عملية التقويم والشعور بالراحة في استخدامه . 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المصادر المحتملة  لمقاومة تقويم البرنامج 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7"/>
            <a:ext cx="8543956" cy="4697428"/>
          </a:xfrm>
        </p:spPr>
        <p:txBody>
          <a:bodyPr/>
          <a:lstStyle/>
          <a:p>
            <a:r>
              <a:rPr lang="ar-SA" sz="4000" dirty="0" smtClean="0"/>
              <a:t>هناك العديد من العوامل التي من شأنها أضعاف </a:t>
            </a:r>
            <a:r>
              <a:rPr lang="ar-SA" sz="4000" dirty="0" err="1" smtClean="0"/>
              <a:t>أ</a:t>
            </a:r>
            <a:r>
              <a:rPr lang="ar-SA" sz="4000" dirty="0" smtClean="0"/>
              <a:t> و تقويض عملية التقويم , وبعض هذه العوامل تكون لها اعتبارات حقيقية في حين أن هناك عوامل تكون مبنية على سوء فهم عملية التقويم , وعلى المقوم أن يضع في اعتباره المصادر المحتملة للتقويم ومن تلك المصادر ما يلي: </a:t>
            </a:r>
          </a:p>
          <a:p>
            <a:r>
              <a:rPr lang="ar-SA" sz="4000" dirty="0" smtClean="0"/>
              <a:t>1- التوقعات الخاصة بنتائج أو تأثيرات غير مرضية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المصادر المحتملة  لمقاومة تقويم البرنامج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840305"/>
          </a:xfrm>
        </p:spPr>
        <p:txBody>
          <a:bodyPr/>
          <a:lstStyle/>
          <a:p>
            <a:r>
              <a:rPr lang="ar-SA" sz="3600" dirty="0" smtClean="0"/>
              <a:t>2- الخبراء المزيفون فموظفي البرنامج عادة ما يكون لديهم خبرة في العمل , ونتيجة لهذه الخبرة فقد يشعرون بميل نحو نوع محدد من تصميم التقويم , أو يريدوا استخدام مقاييسهم المفضلة , ويمثل ذلك عقبة في عملية التقويم  </a:t>
            </a:r>
          </a:p>
          <a:p>
            <a:r>
              <a:rPr lang="ar-SA" sz="3600" dirty="0" smtClean="0"/>
              <a:t>3- الخوف من أن التقويم سوف يمنع التجديد</a:t>
            </a:r>
          </a:p>
          <a:p>
            <a:r>
              <a:rPr lang="ar-SA" sz="3600" dirty="0" smtClean="0"/>
              <a:t>4- الخوف من أن ينُهي البرنامج أو يُقضى عليه </a:t>
            </a:r>
          </a:p>
          <a:p>
            <a:r>
              <a:rPr lang="ar-SA" sz="3600" dirty="0" smtClean="0"/>
              <a:t>5-الخوف من إساءة استخدام المعلومات المتحصل عليها </a:t>
            </a:r>
          </a:p>
          <a:p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المصادر المحتملة  لمقاومة تقويم البرنامج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r>
              <a:rPr lang="ar-SA" sz="3600" dirty="0" smtClean="0"/>
              <a:t>6- خوف  موظفي البرنامج من أن تحل المناهج والوسائل المستخدمة في التقويم محل ملاحظتهم اليومية والتي يرون فيها مصدراً غنياً لتحسين البرنامج </a:t>
            </a:r>
          </a:p>
          <a:p>
            <a:r>
              <a:rPr lang="ar-SA" sz="3600" dirty="0" smtClean="0"/>
              <a:t>7- الاتهامات بان برامج التقويم غير حساسة تجاه الخدمات الإنسانية المعقدة </a:t>
            </a:r>
          </a:p>
          <a:p>
            <a:r>
              <a:rPr lang="ar-SA" sz="3600" dirty="0" smtClean="0"/>
              <a:t>8- استنزاف التقويم الموارد المالية للبرنامج</a:t>
            </a:r>
          </a:p>
          <a:p>
            <a:r>
              <a:rPr lang="ar-SA" sz="3600" dirty="0" smtClean="0"/>
              <a:t>9- إن  التقويم له تأثير بسيط جداً علي البرامج التي يتم تقويمها </a:t>
            </a:r>
          </a:p>
          <a:p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71462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1916</TotalTime>
  <Words>1219</Words>
  <Application>Microsoft Office PowerPoint</Application>
  <PresentationFormat>عرض على الشاشة (3:4)‏</PresentationFormat>
  <Paragraphs>127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المحاضرة التمهيدية</vt:lpstr>
      <vt:lpstr>الشريحة 1</vt:lpstr>
      <vt:lpstr>المحاضرة السادسة </vt:lpstr>
      <vt:lpstr>عناصر المحاضرة</vt:lpstr>
      <vt:lpstr>مقدمة</vt:lpstr>
      <vt:lpstr>خطوات تخطيط التقويم </vt:lpstr>
      <vt:lpstr>1- تحديد الأشخاص ذوي العلاقة </vt:lpstr>
      <vt:lpstr>2- الترتيب لعقد اجتماع </vt:lpstr>
      <vt:lpstr>2- الترتيب لعقد اجتماع </vt:lpstr>
      <vt:lpstr>2- الترتيب لعقد اجتماع </vt:lpstr>
      <vt:lpstr>3- تحديد قابلية تقويم البرنامج </vt:lpstr>
      <vt:lpstr>4- فحص الدراسات والبحوث السابقة </vt:lpstr>
      <vt:lpstr>5- تحديد الإجراءات المنهجية </vt:lpstr>
      <vt:lpstr>5- تحديد الإجراءات المنهجية </vt:lpstr>
      <vt:lpstr>5- تحديد الإجراءات المنهجية </vt:lpstr>
      <vt:lpstr>5- تحديد الإجراءات المنهجية </vt:lpstr>
      <vt:lpstr>5- تحديد الإجراءات المنهجية </vt:lpstr>
      <vt:lpstr>5- تحديد الإجراءات المنهجية </vt:lpstr>
      <vt:lpstr>5- تحديد الإجراءات المنهجية </vt:lpstr>
      <vt:lpstr>6- تقويم الخطة المكتوبة </vt:lpstr>
      <vt:lpstr>المصادر المحتملة  لمقاومة تقويم البرنامج  </vt:lpstr>
      <vt:lpstr>المصادر المحتملة  لمقاومة تقويم البرنامج </vt:lpstr>
      <vt:lpstr>المصادر المحتملة  لمقاومة تقويم البرنامج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Start01</cp:lastModifiedBy>
  <cp:revision>191</cp:revision>
  <dcterms:created xsi:type="dcterms:W3CDTF">1601-01-01T00:00:00Z</dcterms:created>
  <dcterms:modified xsi:type="dcterms:W3CDTF">2011-11-13T05:53:34Z</dcterms:modified>
</cp:coreProperties>
</file>