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8"/>
  </p:notesMasterIdLst>
  <p:handoutMasterIdLst>
    <p:handoutMasterId r:id="rId29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88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79" d="100"/>
          <a:sy n="79" d="100"/>
        </p:scale>
        <p:origin x="-89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تقويم المشروعات الاجتماعية 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تصنيف أنواع التقويم المختلفة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14348" y="1357298"/>
            <a:ext cx="7143800" cy="4961901"/>
          </a:xfrm>
        </p:spPr>
        <p:txBody>
          <a:bodyPr numCol="1">
            <a:normAutofit fontScale="3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ar-SA" sz="9000" b="1" dirty="0" smtClean="0">
                <a:solidFill>
                  <a:srgbClr val="FF0000"/>
                </a:solidFill>
              </a:rPr>
              <a:t>تصنيف أنواع التقويم</a:t>
            </a:r>
          </a:p>
          <a:p>
            <a:pPr>
              <a:buFontTx/>
              <a:buChar char="-"/>
            </a:pPr>
            <a:r>
              <a:rPr lang="ar-SA" sz="9000" b="1" dirty="0" smtClean="0"/>
              <a:t>أولا أنواع التقويم بحسب وقت إجرائه</a:t>
            </a:r>
          </a:p>
          <a:p>
            <a:pPr>
              <a:buFontTx/>
              <a:buChar char="-"/>
            </a:pPr>
            <a:r>
              <a:rPr lang="ar-SA" sz="9000" b="1" dirty="0" smtClean="0"/>
              <a:t>ثانياً أنواع التقويم بحسب الشمولية</a:t>
            </a:r>
          </a:p>
          <a:p>
            <a:pPr>
              <a:buFontTx/>
              <a:buChar char="-"/>
            </a:pPr>
            <a:r>
              <a:rPr lang="ar-SA" sz="9000" b="1" dirty="0" smtClean="0"/>
              <a:t>ثالثاً أنواع التقويم بحسب درجته الشكلية </a:t>
            </a:r>
          </a:p>
          <a:p>
            <a:pPr>
              <a:buFontTx/>
              <a:buChar char="-"/>
            </a:pPr>
            <a:r>
              <a:rPr lang="ar-SA" sz="9000" b="1" dirty="0" smtClean="0"/>
              <a:t>رابعا أنواع التقويم بحسب المعلومات والبيانات</a:t>
            </a:r>
          </a:p>
          <a:p>
            <a:pPr>
              <a:buFontTx/>
              <a:buChar char="-"/>
            </a:pPr>
            <a:r>
              <a:rPr lang="ar-SA" sz="9000" b="1" dirty="0" smtClean="0"/>
              <a:t>خامساً أنواع التقويم بحسب القائمين </a:t>
            </a:r>
            <a:r>
              <a:rPr lang="ar-SA" sz="9000" b="1" dirty="0" smtClean="0"/>
              <a:t>به</a:t>
            </a:r>
            <a:endParaRPr lang="ar-SA" sz="9000" b="1" dirty="0" smtClean="0"/>
          </a:p>
          <a:p>
            <a:pPr>
              <a:buFontTx/>
              <a:buChar char="-"/>
            </a:pPr>
            <a:r>
              <a:rPr lang="ar-SA" sz="9000" b="1" dirty="0" smtClean="0"/>
              <a:t>سادساً أنواع التقويم بحسب الامتداد المكاني</a:t>
            </a:r>
          </a:p>
          <a:p>
            <a:pPr>
              <a:buFontTx/>
              <a:buChar char="-"/>
            </a:pPr>
            <a:r>
              <a:rPr lang="ar-SA" sz="9000" b="1" dirty="0" smtClean="0"/>
              <a:t> سابعاً أنواع التقويم بحسب طبيعة معالجة البيانات</a:t>
            </a:r>
            <a:endParaRPr lang="en-US" sz="9000" b="1" dirty="0" smtClean="0"/>
          </a:p>
          <a:p>
            <a:pPr>
              <a:buFontTx/>
              <a:buChar char="-"/>
            </a:pPr>
            <a:r>
              <a:rPr lang="ar-SA" sz="9000" b="1" dirty="0" smtClean="0"/>
              <a:t>ثامناً أنواع التقويم بحسب الموقف من الأهداف</a:t>
            </a:r>
          </a:p>
          <a:p>
            <a:pPr>
              <a:buFontTx/>
              <a:buChar char="-"/>
            </a:pPr>
            <a:r>
              <a:rPr lang="ar-SA" sz="9000" b="1" dirty="0" smtClean="0"/>
              <a:t> تاسعا أنواع التقويم بحسب فلسفته </a:t>
            </a:r>
            <a:r>
              <a:rPr lang="en-US" sz="9000" dirty="0" smtClean="0"/>
              <a:t/>
            </a:r>
            <a:br>
              <a:rPr lang="en-US" sz="9000" dirty="0" smtClean="0"/>
            </a:br>
            <a:r>
              <a:rPr lang="en-US" sz="6700" dirty="0" smtClean="0"/>
              <a:t/>
            </a:r>
            <a:br>
              <a:rPr lang="en-US" sz="6700" dirty="0" smtClean="0"/>
            </a:br>
            <a:endParaRPr lang="ar-SA" sz="6700" b="1" dirty="0" smtClean="0"/>
          </a:p>
          <a:p>
            <a:pPr algn="ctr"/>
            <a:endParaRPr lang="ar-SA" sz="6700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sz="6700" b="1" dirty="0" smtClean="0"/>
          </a:p>
          <a:p>
            <a:pPr>
              <a:buFont typeface="Arial" pitchFamily="34" charset="0"/>
              <a:buChar char="•"/>
            </a:pPr>
            <a:endParaRPr lang="ar-SA" sz="6700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تصنيف أنواع التقويم المختلفة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4697428"/>
          </a:xfrm>
        </p:spPr>
        <p:txBody>
          <a:bodyPr>
            <a:noAutofit/>
          </a:bodyPr>
          <a:lstStyle/>
          <a:p>
            <a:pPr lvl="0"/>
            <a:r>
              <a:rPr lang="ar-SA" sz="3600" dirty="0" smtClean="0"/>
              <a:t>هناك أنواع أخرى للتقويم لا تقل أهمية عن تلك الأنواع السابقة ، ونظرا لتشابهها وتداخلها تم عرضها من خلال التصنيف الآتي :</a:t>
            </a:r>
            <a:endParaRPr lang="en-US" sz="3600" dirty="0" smtClean="0"/>
          </a:p>
          <a:p>
            <a:r>
              <a:rPr lang="ar-SA" sz="3600" b="1" dirty="0" smtClean="0"/>
              <a:t>أولا أنواع التقويم بحسب وقت إجرائه: </a:t>
            </a:r>
            <a:endParaRPr lang="en-US" sz="3600" dirty="0" smtClean="0"/>
          </a:p>
          <a:p>
            <a:pPr lvl="0"/>
            <a:r>
              <a:rPr lang="ar-SA" sz="3600" dirty="0" smtClean="0"/>
              <a:t>حين يقترن التقويم ببرنامج ما ، لا بد أن يتم في مرحلة من مراحل تطبيق هذا البرنامج لتحقيق أغراض معينة بالنسبة للبرنامج ، وهنا نجد الأنواع التالية :</a:t>
            </a:r>
            <a:endParaRPr lang="en-US" sz="3600" dirty="0" smtClean="0"/>
          </a:p>
          <a:p>
            <a:pPr>
              <a:defRPr/>
            </a:pPr>
            <a:endParaRPr lang="ar-SA" sz="36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b="1" dirty="0" smtClean="0"/>
              <a:t>تصنيف أنواع التقويم المختلفة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428736"/>
            <a:ext cx="9144000" cy="4667264"/>
          </a:xfrm>
        </p:spPr>
        <p:txBody>
          <a:bodyPr/>
          <a:lstStyle/>
          <a:p>
            <a:r>
              <a:rPr lang="ar-SA" sz="3600" b="1" dirty="0" smtClean="0"/>
              <a:t>أولا : أنواع التقويم بحسب وقت إجرائه: </a:t>
            </a:r>
            <a:endParaRPr lang="en-US" sz="3600" dirty="0" smtClean="0"/>
          </a:p>
          <a:p>
            <a:pPr lvl="0"/>
            <a:r>
              <a:rPr lang="ar-SA" sz="3600" dirty="0" smtClean="0"/>
              <a:t>حين يقترن التقويم ببرنامج ما ، لا بد أن يتم في مرحلة من مراحل تطبيق هذا البرنامج لتحقيق أغراض معينة بالنسبة للبرنامج ، وهنا نجد الأنواع التالية :</a:t>
            </a:r>
          </a:p>
          <a:p>
            <a:pPr marL="742950" indent="-742950">
              <a:buAutoNum type="arabic1Minus"/>
            </a:pPr>
            <a:r>
              <a:rPr lang="ar-SA" sz="3600" dirty="0" smtClean="0"/>
              <a:t>التقويم التمهيدي        </a:t>
            </a:r>
            <a:r>
              <a:rPr lang="ar-SA" sz="3600" dirty="0" smtClean="0"/>
              <a:t>ب</a:t>
            </a:r>
            <a:r>
              <a:rPr lang="ar-SA" sz="3600" dirty="0" smtClean="0"/>
              <a:t> - </a:t>
            </a:r>
            <a:r>
              <a:rPr lang="ar-SA" sz="3600" dirty="0" smtClean="0"/>
              <a:t>التقويم التكويني </a:t>
            </a:r>
          </a:p>
          <a:p>
            <a:pPr marL="742950" indent="-742950"/>
            <a:r>
              <a:rPr lang="ar-SA" sz="3600" dirty="0" smtClean="0"/>
              <a:t>ج- التقويم النهائي           </a:t>
            </a:r>
            <a:r>
              <a:rPr lang="ar-SA" sz="3600" dirty="0" smtClean="0"/>
              <a:t>د</a:t>
            </a:r>
            <a:r>
              <a:rPr lang="ar-SA" sz="3600" dirty="0" smtClean="0"/>
              <a:t> - </a:t>
            </a:r>
            <a:r>
              <a:rPr lang="ar-SA" sz="3600" dirty="0" smtClean="0"/>
              <a:t>التقويم </a:t>
            </a:r>
            <a:r>
              <a:rPr lang="ar-SA" sz="3600" dirty="0" smtClean="0"/>
              <a:t>ألتتبعي</a:t>
            </a:r>
            <a:endParaRPr lang="en-US" sz="3600" dirty="0" smtClean="0"/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تصنيف أنواع التقويم المختلفة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015386" cy="4525963"/>
          </a:xfrm>
        </p:spPr>
        <p:txBody>
          <a:bodyPr/>
          <a:lstStyle/>
          <a:p>
            <a:r>
              <a:rPr lang="ar-SA" sz="4400" b="1" dirty="0" smtClean="0"/>
              <a:t>أ – التقويم التمهيدي </a:t>
            </a:r>
            <a:endParaRPr lang="en-US" sz="4400" dirty="0" smtClean="0"/>
          </a:p>
          <a:p>
            <a:pPr lvl="0"/>
            <a:r>
              <a:rPr lang="ar-SA" sz="4000" dirty="0" smtClean="0"/>
              <a:t>ويقصد </a:t>
            </a:r>
            <a:r>
              <a:rPr lang="ar-SA" sz="4000" dirty="0" smtClean="0"/>
              <a:t>به</a:t>
            </a:r>
            <a:r>
              <a:rPr lang="ar-SA" sz="4000" dirty="0" smtClean="0"/>
              <a:t> عملية التقويم التي تتم قبل تجريب البرنامج المقصود للحصول على معلومات أساسية حول </a:t>
            </a:r>
            <a:r>
              <a:rPr lang="ar-SA" sz="4000" dirty="0" smtClean="0"/>
              <a:t>العناصر المختلفة </a:t>
            </a:r>
            <a:r>
              <a:rPr lang="ar-SA" sz="4000" dirty="0" smtClean="0"/>
              <a:t>لتجربته لما له من دور مهم عند تطبيق التجربة ، ويعرف هذا التقويم "بتقويم </a:t>
            </a:r>
            <a:r>
              <a:rPr lang="ar-SA" sz="4000" dirty="0" smtClean="0"/>
              <a:t>الملاءمة</a:t>
            </a:r>
            <a:r>
              <a:rPr lang="ar-SA" sz="4000" dirty="0" smtClean="0"/>
              <a:t>" بمعنى تقويم مدى </a:t>
            </a:r>
            <a:r>
              <a:rPr lang="ar-SA" sz="4000" dirty="0" smtClean="0"/>
              <a:t>ملاءمة</a:t>
            </a:r>
            <a:r>
              <a:rPr lang="ar-SA" sz="4000" dirty="0" smtClean="0"/>
              <a:t> الأساليب المتبعة في التقويم بالنسبة لواقع الذين يتم تنوعهم .</a:t>
            </a:r>
            <a:endParaRPr lang="en-US" sz="4000" dirty="0" smtClean="0"/>
          </a:p>
          <a:p>
            <a:endParaRPr lang="ar-SA" sz="4400" b="1" dirty="0" smtClean="0"/>
          </a:p>
          <a:p>
            <a:endParaRPr lang="en-US" sz="3600" dirty="0" smtClean="0"/>
          </a:p>
          <a:p>
            <a:pPr algn="just">
              <a:defRPr/>
            </a:pPr>
            <a:endParaRPr lang="ar-SA" sz="36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تصنيف أنواع التقويم المختلفة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 fontScale="85000" lnSpcReduction="10000"/>
          </a:bodyPr>
          <a:lstStyle/>
          <a:p>
            <a:r>
              <a:rPr lang="ar-SA" sz="4400" b="1" dirty="0" smtClean="0"/>
              <a:t>ب- التقويم التكويني   </a:t>
            </a:r>
            <a:endParaRPr lang="en-US" sz="4400" dirty="0" smtClean="0"/>
          </a:p>
          <a:p>
            <a:pPr lvl="0"/>
            <a:r>
              <a:rPr lang="ar-SA" sz="3900" dirty="0" smtClean="0"/>
              <a:t>يحدث هذا النوع من التقويم عدة مرات أثناء تطبيق برنامج أو تجربة ما بقصد </a:t>
            </a:r>
            <a:r>
              <a:rPr lang="ar-SA" sz="3900" dirty="0" smtClean="0"/>
              <a:t>تطويرها </a:t>
            </a:r>
            <a:r>
              <a:rPr lang="ar-SA" sz="3900" dirty="0" smtClean="0"/>
              <a:t>البرنامج أو تلك التجربة.</a:t>
            </a:r>
            <a:endParaRPr lang="en-US" sz="3900" dirty="0" smtClean="0"/>
          </a:p>
          <a:p>
            <a:pPr lvl="0">
              <a:buFontTx/>
              <a:buChar char="-"/>
            </a:pPr>
            <a:r>
              <a:rPr lang="ar-SA" sz="3900" dirty="0" smtClean="0"/>
              <a:t>وهو يهتم بملاحظة البرنامج أثناء التنفيذ كما يركز على التوصل </a:t>
            </a:r>
            <a:r>
              <a:rPr lang="ar-SA" sz="3900" dirty="0" smtClean="0"/>
              <a:t>إلى </a:t>
            </a:r>
            <a:r>
              <a:rPr lang="ar-SA" sz="3900" dirty="0" smtClean="0"/>
              <a:t>مؤشرات عن مدى إنجاز أهداف البرنامج أثناء التطبيق قبل الوصول </a:t>
            </a:r>
            <a:r>
              <a:rPr lang="ar-SA" sz="3900" dirty="0" smtClean="0"/>
              <a:t>إلى </a:t>
            </a:r>
            <a:r>
              <a:rPr lang="ar-SA" sz="3900" dirty="0" smtClean="0"/>
              <a:t>الأهداف النهائية بهدف إدخال تعديلات في صياغة الخطوات التالية للمشروع</a:t>
            </a:r>
          </a:p>
          <a:p>
            <a:pPr algn="ctr">
              <a:buFontTx/>
              <a:buChar char="-"/>
            </a:pPr>
            <a:r>
              <a:rPr lang="ar-SA" sz="3900" dirty="0" smtClean="0"/>
              <a:t>وهو يركز على العمليات أكثر من النتائج ، وغالبا ما يكون أسلوب نوعي </a:t>
            </a:r>
            <a:r>
              <a:rPr lang="ar-SA" dirty="0" smtClean="0"/>
              <a:t>.</a:t>
            </a:r>
            <a:endParaRPr lang="en-US" dirty="0" smtClean="0"/>
          </a:p>
          <a:p>
            <a:pPr lvl="0">
              <a:buFontTx/>
              <a:buChar char="-"/>
            </a:pPr>
            <a:endParaRPr lang="ar-SA" dirty="0" smtClean="0"/>
          </a:p>
          <a:p>
            <a:pPr lvl="0">
              <a:buFontTx/>
              <a:buChar char="-"/>
            </a:pPr>
            <a:endParaRPr lang="ar-SA" sz="3600" dirty="0" smtClean="0"/>
          </a:p>
          <a:p>
            <a:pPr lvl="0"/>
            <a:endParaRPr lang="ar-SA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أسباب تقويم البرامج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/>
          </a:bodyPr>
          <a:lstStyle/>
          <a:p>
            <a:r>
              <a:rPr lang="ar-SA" sz="4000" b="1" dirty="0" smtClean="0"/>
              <a:t>ج- التقويم النهائي   </a:t>
            </a:r>
            <a:endParaRPr lang="en-US" sz="4000" dirty="0" smtClean="0"/>
          </a:p>
          <a:p>
            <a:pPr lvl="0"/>
            <a:r>
              <a:rPr lang="ar-SA" sz="4000" dirty="0" smtClean="0"/>
              <a:t>وهو ذلك التقويم الذي يتم في نهاية البرنامج (الذي يكون قد خضع لعدد من التقويمات التطويرية لغرض تعديله).</a:t>
            </a:r>
            <a:endParaRPr lang="en-US" sz="4000" dirty="0" smtClean="0"/>
          </a:p>
          <a:p>
            <a:pPr>
              <a:defRPr/>
            </a:pPr>
            <a:endParaRPr lang="ar-SA" sz="4000" dirty="0" smtClean="0"/>
          </a:p>
          <a:p>
            <a:pPr>
              <a:defRPr/>
            </a:pPr>
            <a:endParaRPr lang="ar-SA" sz="36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</a:rPr>
              <a:t>أنواع التقويم ونماذجه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r>
              <a:rPr lang="ar-SA" sz="3600" dirty="0" smtClean="0"/>
              <a:t> </a:t>
            </a:r>
            <a:r>
              <a:rPr lang="ar-SA" sz="3600" b="1" dirty="0" smtClean="0"/>
              <a:t>د- تقويم المتابعة  </a:t>
            </a:r>
            <a:endParaRPr lang="en-US" sz="3600" dirty="0" smtClean="0"/>
          </a:p>
          <a:p>
            <a:pPr lvl="0"/>
            <a:r>
              <a:rPr lang="ar-SA" sz="3600" dirty="0" smtClean="0"/>
              <a:t>والغرض منه تحديد الآثار المستمرة للبرنامج عن طريق الاتصال بالجهات التي التحق </a:t>
            </a:r>
            <a:r>
              <a:rPr lang="ar-SA" sz="3600" dirty="0" smtClean="0"/>
              <a:t>بها</a:t>
            </a:r>
            <a:r>
              <a:rPr lang="ar-SA" sz="3600" dirty="0" smtClean="0"/>
              <a:t> المستفيدون الذين طبق عليهم البرنامج </a:t>
            </a:r>
            <a:r>
              <a:rPr lang="ar-SA" sz="3600" dirty="0" smtClean="0"/>
              <a:t>لمعرفة </a:t>
            </a:r>
            <a:r>
              <a:rPr lang="ar-SA" sz="3600" dirty="0" smtClean="0"/>
              <a:t>مدى كفاءتهم . </a:t>
            </a:r>
            <a:endParaRPr lang="en-US" sz="3600" dirty="0" smtClean="0"/>
          </a:p>
          <a:p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أنواع التقويم ونماذجه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66868"/>
            <a:ext cx="8229600" cy="4533900"/>
          </a:xfrm>
        </p:spPr>
        <p:txBody>
          <a:bodyPr/>
          <a:lstStyle/>
          <a:p>
            <a:pPr lvl="0"/>
            <a:r>
              <a:rPr lang="ar-SA" b="1" dirty="0" smtClean="0"/>
              <a:t>وعن المراحل التي يمر </a:t>
            </a:r>
            <a:r>
              <a:rPr lang="ar-SA" b="1" dirty="0" smtClean="0"/>
              <a:t>بها</a:t>
            </a:r>
            <a:r>
              <a:rPr lang="ar-SA" b="1" dirty="0" smtClean="0"/>
              <a:t> كل نوع من هذه الأنواع فهي: </a:t>
            </a:r>
            <a:endParaRPr lang="en-US" dirty="0" smtClean="0"/>
          </a:p>
          <a:p>
            <a:r>
              <a:rPr lang="ar-SA" dirty="0" smtClean="0"/>
              <a:t>1- توضيح الأهداف وتحليلها بالدرجة التي يمكن أن يعبر عنها بأهداف سلوكية .</a:t>
            </a:r>
            <a:endParaRPr lang="en-US" dirty="0" smtClean="0"/>
          </a:p>
          <a:p>
            <a:r>
              <a:rPr lang="ar-SA" dirty="0" smtClean="0"/>
              <a:t>2- بناء واستخدام طرائق مناسبة لجمع البيانات عن التغييرات في أنماط السلوك .</a:t>
            </a:r>
            <a:endParaRPr lang="en-US" dirty="0" smtClean="0"/>
          </a:p>
          <a:p>
            <a:r>
              <a:rPr lang="ar-SA" dirty="0" smtClean="0"/>
              <a:t>3- تجميع المعلومات والتوصل </a:t>
            </a:r>
            <a:r>
              <a:rPr lang="ar-SA" dirty="0" smtClean="0"/>
              <a:t>إلى </a:t>
            </a:r>
            <a:r>
              <a:rPr lang="ar-SA" dirty="0" smtClean="0"/>
              <a:t>انطباع من هذه المشاهدات . </a:t>
            </a:r>
            <a:endParaRPr lang="en-US" dirty="0" smtClean="0"/>
          </a:p>
          <a:p>
            <a:r>
              <a:rPr lang="ar-SA" dirty="0" smtClean="0"/>
              <a:t>في التطبيق لتطوير المرحلة 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أنواع التقويم ونماذجه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ar-SA" b="1" dirty="0" smtClean="0"/>
              <a:t>وعن الاستراتيجيات التي وضعها (</a:t>
            </a:r>
            <a:r>
              <a:rPr lang="ar-SA" b="1" dirty="0" smtClean="0"/>
              <a:t>كانجهام</a:t>
            </a:r>
            <a:r>
              <a:rPr lang="ar-SA" b="1" dirty="0" smtClean="0"/>
              <a:t> </a:t>
            </a:r>
            <a:r>
              <a:rPr lang="ar-SA" b="1" dirty="0" smtClean="0"/>
              <a:t>وستافلبيم</a:t>
            </a:r>
            <a:r>
              <a:rPr lang="ar-SA" b="1" dirty="0" smtClean="0"/>
              <a:t> </a:t>
            </a:r>
            <a:r>
              <a:rPr lang="ar-SA" b="1" dirty="0" smtClean="0"/>
              <a:t>وساندورز</a:t>
            </a:r>
            <a:r>
              <a:rPr lang="ar-SA" b="1" dirty="0" smtClean="0"/>
              <a:t>) فهي :</a:t>
            </a:r>
            <a:endParaRPr lang="en-US" dirty="0" smtClean="0"/>
          </a:p>
          <a:p>
            <a:r>
              <a:rPr lang="ar-SA" dirty="0" smtClean="0"/>
              <a:t>1- تقويم المحتوى (التمهيدي)</a:t>
            </a:r>
            <a:endParaRPr lang="en-US" dirty="0" smtClean="0"/>
          </a:p>
          <a:p>
            <a:r>
              <a:rPr lang="ar-SA" dirty="0" smtClean="0"/>
              <a:t>2- تقويم </a:t>
            </a:r>
            <a:r>
              <a:rPr lang="ar-SA" dirty="0" smtClean="0"/>
              <a:t>المدخلات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3- تقويم العملية </a:t>
            </a:r>
            <a:endParaRPr lang="en-US" dirty="0" smtClean="0"/>
          </a:p>
          <a:p>
            <a:r>
              <a:rPr lang="ar-SA" dirty="0" smtClean="0"/>
              <a:t>4- تقويم الناتج</a:t>
            </a:r>
            <a:endParaRPr lang="en-US" dirty="0" smtClean="0"/>
          </a:p>
          <a:p>
            <a:pPr>
              <a:defRPr/>
            </a:pPr>
            <a:endParaRPr lang="ar-SA" sz="36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ثانياً أنواع التقويم بحسب الشمولية: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/>
          </a:bodyPr>
          <a:lstStyle/>
          <a:p>
            <a:r>
              <a:rPr lang="ar-SA" sz="6600" b="1" dirty="0" smtClean="0"/>
              <a:t>أ- التقويم المكبر(الكلي):</a:t>
            </a:r>
            <a:endParaRPr lang="en-US" sz="6600" dirty="0" smtClean="0"/>
          </a:p>
          <a:p>
            <a:pPr lvl="0"/>
            <a:r>
              <a:rPr lang="ar-SA" sz="6600" dirty="0" smtClean="0"/>
              <a:t>ويهتم بتناول مخرجات النظم ككل وعلاقاتها بأهداف </a:t>
            </a:r>
            <a:r>
              <a:rPr lang="ar-SA" sz="6600" dirty="0" smtClean="0"/>
              <a:t>السياسة العامة </a:t>
            </a:r>
            <a:r>
              <a:rPr lang="ar-SA" sz="6600" dirty="0" smtClean="0"/>
              <a:t>للنظام </a:t>
            </a:r>
            <a:endParaRPr lang="en-US" sz="66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الأنواع الشائعة للتقويم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ب- التقويم المصغر(الجزئي)</a:t>
            </a:r>
            <a:endParaRPr lang="en-US" dirty="0" smtClean="0"/>
          </a:p>
          <a:p>
            <a:pPr lvl="0"/>
            <a:r>
              <a:rPr lang="ar-SA" dirty="0" smtClean="0"/>
              <a:t>ويهتم بما يجري داخل البرنامج أو الحالة التي يجري </a:t>
            </a:r>
            <a:r>
              <a:rPr lang="ar-SA" dirty="0" smtClean="0"/>
              <a:t>تقويمها دون </a:t>
            </a:r>
            <a:r>
              <a:rPr lang="ar-SA" dirty="0" smtClean="0"/>
              <a:t>ربطها بإطار أكبر، كأنواع وأساليب التقويم المطبقة في وزارات التربية والتعليم .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r>
              <a:rPr lang="ar-SA" sz="3600" b="1" dirty="0" smtClean="0"/>
              <a:t>ثالثاً أنواع التقويم بحسب درجته الشكلية :</a:t>
            </a:r>
            <a:endParaRPr lang="en-US" sz="3600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92500" lnSpcReduction="20000"/>
          </a:bodyPr>
          <a:lstStyle/>
          <a:p>
            <a:r>
              <a:rPr lang="ar-SA" sz="4800" dirty="0" smtClean="0"/>
              <a:t>أ- التقويم الرسمي</a:t>
            </a:r>
            <a:endParaRPr lang="en-US" sz="4800" dirty="0" smtClean="0"/>
          </a:p>
          <a:p>
            <a:r>
              <a:rPr lang="ar-SA" sz="4800" dirty="0" smtClean="0"/>
              <a:t>ب- التقويم غير الرسمي</a:t>
            </a:r>
            <a:endParaRPr lang="en-US" sz="4800" dirty="0" smtClean="0"/>
          </a:p>
          <a:p>
            <a:pPr lvl="0"/>
            <a:r>
              <a:rPr lang="ar-SA" sz="4800" dirty="0" smtClean="0"/>
              <a:t>ويري البعض أن التقويمين يتعلقان بمسألة "العلمية والموضوعية" , وأن النوع الثاني </a:t>
            </a:r>
            <a:r>
              <a:rPr lang="ar-SA" sz="4800" dirty="0" smtClean="0"/>
              <a:t>(غيرا لرسمي) </a:t>
            </a:r>
            <a:r>
              <a:rPr lang="ar-SA" sz="4800" dirty="0" smtClean="0"/>
              <a:t>يمارسه الناس بشكل عام ويعتمد على الانطباعات لاستخلاص النتائج ، ولذا يجب الاعتماد على نتائج التقويم العلمية الموضوعية (التقويم الرسمي).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رابعا أنواع التقويم بحسب المعلومات والبيانات</a:t>
            </a:r>
            <a:r>
              <a:rPr lang="ar-SA" b="1" dirty="0" smtClean="0"/>
              <a:t>: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r>
              <a:rPr lang="ar-SA" sz="4000" dirty="0" smtClean="0"/>
              <a:t>1- التقويم الكمي:</a:t>
            </a:r>
            <a:endParaRPr lang="en-US" sz="4000" dirty="0" smtClean="0"/>
          </a:p>
          <a:p>
            <a:pPr lvl="0"/>
            <a:r>
              <a:rPr lang="ar-SA" sz="4000" dirty="0" smtClean="0"/>
              <a:t>ويعتمد على </a:t>
            </a:r>
            <a:r>
              <a:rPr lang="ar-SA" sz="4000" dirty="0" smtClean="0"/>
              <a:t>النتائج الكمية (الرقمية) لأدوات القياس الشكلية كالاستفتاءات ، مع الاعتماد على الأساليب الإحصائية في تحليل نتائج هذه الأدوات   </a:t>
            </a:r>
            <a:endParaRPr lang="en-US" sz="4000" dirty="0" smtClean="0"/>
          </a:p>
          <a:p>
            <a:r>
              <a:rPr lang="ar-SA" sz="4000" dirty="0" smtClean="0"/>
              <a:t>.</a:t>
            </a:r>
          </a:p>
          <a:p>
            <a:pPr lvl="0"/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رابعا أنواع التقويم بحسب المعلومات والبيانات: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2- التقويم النوعي:</a:t>
            </a:r>
            <a:endParaRPr lang="en-US" dirty="0" smtClean="0"/>
          </a:p>
          <a:p>
            <a:pPr lvl="0"/>
            <a:r>
              <a:rPr lang="ar-SA" dirty="0" smtClean="0"/>
              <a:t>ويعتمد على الملاحظات والآراء والانطباعات الشخصية لإكمال الصورة للبرنامج</a:t>
            </a: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خامساً أنواع التقويم بحسب القائمين </a:t>
            </a:r>
            <a:r>
              <a:rPr lang="ar-SA" b="1" dirty="0" smtClean="0"/>
              <a:t>به</a:t>
            </a:r>
            <a:r>
              <a:rPr lang="ar-SA" b="1" dirty="0" smtClean="0"/>
              <a:t> : </a:t>
            </a:r>
            <a:endParaRPr lang="en-US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r>
              <a:rPr lang="ar-SA" b="1" dirty="0" smtClean="0"/>
              <a:t> </a:t>
            </a:r>
            <a:r>
              <a:rPr lang="ar-SA" sz="3000" b="1" dirty="0" smtClean="0"/>
              <a:t>أ- التقويم الداخلي           </a:t>
            </a:r>
            <a:r>
              <a:rPr lang="ar-SA" sz="3000" b="1" dirty="0" smtClean="0"/>
              <a:t>ب</a:t>
            </a:r>
            <a:r>
              <a:rPr lang="ar-SA" sz="3000" b="1" dirty="0" smtClean="0"/>
              <a:t>- التقويم الخارجي</a:t>
            </a:r>
            <a:endParaRPr lang="en-US" sz="3000" dirty="0" smtClean="0"/>
          </a:p>
          <a:p>
            <a:pPr lvl="0"/>
            <a:r>
              <a:rPr lang="ar-SA" sz="3000" dirty="0" smtClean="0"/>
              <a:t>- وهناك من يرى أن التقويم يكون داخليا إذا كان المقومون من داخل المشروع </a:t>
            </a:r>
            <a:r>
              <a:rPr lang="ar-SA" sz="3000" dirty="0" smtClean="0"/>
              <a:t>الذى</a:t>
            </a:r>
            <a:r>
              <a:rPr lang="ar-SA" sz="3000" dirty="0" smtClean="0"/>
              <a:t> يتم تقويمه ، ويكون خارجيا إذا كان على العكس من ذلك </a:t>
            </a:r>
            <a:endParaRPr lang="en-US" sz="3000" dirty="0" smtClean="0"/>
          </a:p>
          <a:p>
            <a:pPr lvl="0"/>
            <a:r>
              <a:rPr lang="ar-SA" sz="3000" dirty="0" smtClean="0"/>
              <a:t>- ولكن ذهب آخرون </a:t>
            </a:r>
            <a:r>
              <a:rPr lang="ar-SA" sz="3000" dirty="0" smtClean="0"/>
              <a:t>إلى </a:t>
            </a:r>
            <a:r>
              <a:rPr lang="ar-SA" sz="3000" dirty="0" smtClean="0"/>
              <a:t>أن النوع الأول يمكن أن يستخدم عند إجراء التقويم التطويري ، أما النوع الثاني فيستخدم عند إجراء التقويم النهائي </a:t>
            </a:r>
            <a:endParaRPr lang="en-US" sz="3000" dirty="0" smtClean="0"/>
          </a:p>
          <a:p>
            <a:pPr lvl="0"/>
            <a:r>
              <a:rPr lang="ar-SA" sz="3000" dirty="0" smtClean="0"/>
              <a:t>ويمكن إضافة التقويم الداخلي والخارجي حيث يضم فريق التقويم بعض المعنيين بالبرامج والبعض الآخر ممن لا علاقة لهم </a:t>
            </a:r>
            <a:r>
              <a:rPr lang="ar-SA" sz="3000" dirty="0" smtClean="0"/>
              <a:t>به</a:t>
            </a:r>
            <a:r>
              <a:rPr lang="ar-SA" sz="3000" dirty="0" smtClean="0"/>
              <a:t> للجمع بين مزايا الجانبين في تقويم البرنامج بشكل سليم </a:t>
            </a:r>
            <a:endParaRPr lang="en-US" sz="3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سادساً أنواع التقويم بحسب الامتداد المكاني:</a:t>
            </a:r>
            <a:endParaRPr lang="en-US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سادسا : أنواع التقويم بحسب الامتداد المكاني :</a:t>
            </a:r>
            <a:endParaRPr lang="en-US" dirty="0" smtClean="0"/>
          </a:p>
          <a:p>
            <a:r>
              <a:rPr lang="ar-SA" dirty="0" smtClean="0"/>
              <a:t>أ- التقويم الواسع:الذي يتناول البرنامج بكامل رقعته المكانية. </a:t>
            </a:r>
            <a:endParaRPr lang="en-US" dirty="0" smtClean="0"/>
          </a:p>
          <a:p>
            <a:r>
              <a:rPr lang="ar-SA" dirty="0" smtClean="0"/>
              <a:t>ب- التقويم المحلي (الضيق): الذي يتم حصره في منطقة واحدة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سابعاً أنواع التقويم بحسب طبيعة معالجة البيانات: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أ- التقويم الوصفي </a:t>
            </a:r>
            <a:endParaRPr lang="en-US" dirty="0" smtClean="0"/>
          </a:p>
          <a:p>
            <a:r>
              <a:rPr lang="ar-SA" dirty="0" smtClean="0"/>
              <a:t>ب- التقويم المقارن </a:t>
            </a:r>
            <a:endParaRPr lang="en-US" dirty="0" smtClean="0"/>
          </a:p>
          <a:p>
            <a:r>
              <a:rPr lang="ar-SA" dirty="0" smtClean="0"/>
              <a:t>ج- التقويم التحليلي </a:t>
            </a:r>
            <a:endParaRPr lang="en-US" dirty="0" smtClean="0"/>
          </a:p>
          <a:p>
            <a:pPr lvl="0"/>
            <a:r>
              <a:rPr lang="ar-SA" dirty="0" smtClean="0"/>
              <a:t>ويقصد بالتقويم الوصفي : الجداول والأشكال البيانية الوصفية التي يقوم المقوم بالاعتماد عليه في وصفه بعد جمع البيانات المطلوبة.</a:t>
            </a:r>
            <a:endParaRPr lang="en-US" dirty="0" smtClean="0"/>
          </a:p>
          <a:p>
            <a:pPr lvl="0"/>
            <a:r>
              <a:rPr lang="ar-SA" dirty="0" smtClean="0"/>
              <a:t>وبعد عملية الوصف ينتقل المقوم </a:t>
            </a:r>
            <a:r>
              <a:rPr lang="ar-SA" dirty="0" smtClean="0"/>
              <a:t>إلى </a:t>
            </a:r>
            <a:r>
              <a:rPr lang="ar-SA" dirty="0" smtClean="0"/>
              <a:t>العمليات الأكثر تعقيدا عن طريق مقارنة النتائج التي </a:t>
            </a:r>
            <a:r>
              <a:rPr lang="ar-SA" dirty="0" smtClean="0"/>
              <a:t>أسفرعنها</a:t>
            </a:r>
            <a:r>
              <a:rPr lang="ar-SA" dirty="0" smtClean="0"/>
              <a:t> تقويم البرنامج (موضوع التقويم) بنتائج عمليات تقويمية أجريت للبرنامج نفسه 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ثامناً أنواع التقويم بحسب الموقف من الأهداف </a:t>
            </a:r>
            <a:r>
              <a:rPr lang="ar-SA" b="1" dirty="0" smtClean="0"/>
              <a:t>:</a:t>
            </a:r>
            <a:endParaRPr lang="en-US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التقويم المعتمد على الأهداف </a:t>
            </a:r>
            <a:endParaRPr lang="en-US" dirty="0" smtClean="0"/>
          </a:p>
          <a:p>
            <a:r>
              <a:rPr lang="ar-SA" dirty="0" smtClean="0"/>
              <a:t>2- التقويم بعيدا عن الأهداف </a:t>
            </a:r>
            <a:endParaRPr lang="en-US" dirty="0" smtClean="0"/>
          </a:p>
          <a:p>
            <a:pPr lvl="0"/>
            <a:r>
              <a:rPr lang="ar-SA" dirty="0" smtClean="0"/>
              <a:t>ويرجح الكثير من المقومين أن يكون التقويم لأي برنامج في ضوء أهدافه ، وان ظهر أيضا من يهاجمه على </a:t>
            </a:r>
            <a:r>
              <a:rPr lang="ar-SA" dirty="0" smtClean="0"/>
              <a:t>اعتبار </a:t>
            </a:r>
            <a:r>
              <a:rPr lang="ar-SA" dirty="0" smtClean="0"/>
              <a:t>أن الأهداف المعلنة قد لا تعبر عن الأهداف الحقيقية ومن ثم لا بد من تقويم الأثر الفعلي للبرنامج 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تاسعا أنواع التقويم بحسب فلسفته 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التقويم التقليدي (التجريبي)</a:t>
            </a:r>
            <a:endParaRPr lang="en-US" dirty="0" smtClean="0"/>
          </a:p>
          <a:p>
            <a:r>
              <a:rPr lang="ar-SA" dirty="0" smtClean="0"/>
              <a:t>2- التقويم المتطور (الإجرائي)</a:t>
            </a:r>
            <a:endParaRPr lang="en-US" dirty="0" smtClean="0"/>
          </a:p>
          <a:p>
            <a:pPr lvl="0"/>
            <a:r>
              <a:rPr lang="ar-SA" dirty="0" smtClean="0"/>
              <a:t>ويوصف التقويم التقليدي بالنموذج النباتي الزراعي لاعتماده على الأسلوب العلمي البحت ، وبالرغم من دقته العلمية إلا أنه تعرض في التربية </a:t>
            </a:r>
            <a:r>
              <a:rPr lang="ar-SA" dirty="0" smtClean="0"/>
              <a:t>إلى </a:t>
            </a:r>
            <a:r>
              <a:rPr lang="ar-SA" dirty="0" smtClean="0"/>
              <a:t>نقد كثير لأنه يتعامل معها كموضوع بسيط (</a:t>
            </a:r>
            <a:r>
              <a:rPr lang="ar-SA" dirty="0" smtClean="0"/>
              <a:t>كنمو نبتة</a:t>
            </a:r>
            <a:r>
              <a:rPr lang="ar-SA" dirty="0" smtClean="0"/>
              <a:t>) ، كذلك يعتمد كثيرا على الحجم الصغير للعينات في حين ينبغي أن يكون نظرة كلية شاملة لا نظرة ميكروسكوبية.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تاسعا أنواع التقويم بحسب فلسفته 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ولذا ظهر النوع الشامل للتقويم الذي يأخذ في الاعتبار جميع الآثار المترتبة على البرنامج والظروف المحيطة </a:t>
            </a:r>
            <a:r>
              <a:rPr lang="ar-SA" dirty="0" smtClean="0"/>
              <a:t>به</a:t>
            </a:r>
            <a:r>
              <a:rPr lang="ar-SA" dirty="0" smtClean="0"/>
              <a:t> الذي أطلق عليه "</a:t>
            </a:r>
            <a:r>
              <a:rPr lang="ar-SA" dirty="0" smtClean="0"/>
              <a:t>ستيك</a:t>
            </a:r>
            <a:r>
              <a:rPr lang="ar-SA" dirty="0" smtClean="0"/>
              <a:t>" أسم التقويم </a:t>
            </a:r>
            <a:r>
              <a:rPr lang="ar-SA" dirty="0" smtClean="0"/>
              <a:t>الاستجابي</a:t>
            </a:r>
            <a:r>
              <a:rPr lang="ar-SA" dirty="0" smtClean="0"/>
              <a:t> وهو النوع الذي يهتم بآثار البرنامج أكثر من أهدافه ويستجيب لحاجات الجمهور ,وأطلق آخرون عليه "التقويم التنويري" بمعنى أنه يهدف </a:t>
            </a:r>
            <a:r>
              <a:rPr lang="ar-SA" dirty="0" smtClean="0"/>
              <a:t>إلى </a:t>
            </a:r>
            <a:r>
              <a:rPr lang="ar-SA" dirty="0" smtClean="0"/>
              <a:t>فهم وتسجيل المعطيات عن طريق فحص خلفيات البرنامج وتطبيقاته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1518</TotalTime>
  <Words>1021</Words>
  <Application>Microsoft Office PowerPoint</Application>
  <PresentationFormat>عرض على الشاشة (3:4)‏</PresentationFormat>
  <Paragraphs>111</Paragraphs>
  <Slides>23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المحاضرة التمهيدية</vt:lpstr>
      <vt:lpstr>الشريحة 1</vt:lpstr>
      <vt:lpstr>المحاضرة الرابعة </vt:lpstr>
      <vt:lpstr>عناصر المحاضرة</vt:lpstr>
      <vt:lpstr>تصنيف أنواع التقويم المختلفة</vt:lpstr>
      <vt:lpstr>تصنيف أنواع التقويم المختلفة</vt:lpstr>
      <vt:lpstr>تصنيف أنواع التقويم المختلفة</vt:lpstr>
      <vt:lpstr>تصنيف أنواع التقويم المختلفة</vt:lpstr>
      <vt:lpstr>أسباب تقويم البرامج</vt:lpstr>
      <vt:lpstr>أنواع التقويم ونماذجه </vt:lpstr>
      <vt:lpstr>أنواع التقويم ونماذجه </vt:lpstr>
      <vt:lpstr>أنواع التقويم ونماذجه </vt:lpstr>
      <vt:lpstr>ثانياً أنواع التقويم بحسب الشمولية:</vt:lpstr>
      <vt:lpstr>الأنواع الشائعة للتقويم</vt:lpstr>
      <vt:lpstr>ثالثاً أنواع التقويم بحسب درجته الشكلية :</vt:lpstr>
      <vt:lpstr>رابعا أنواع التقويم بحسب المعلومات والبيانات:</vt:lpstr>
      <vt:lpstr>رابعا أنواع التقويم بحسب المعلومات والبيانات:</vt:lpstr>
      <vt:lpstr>خامساً أنواع التقويم بحسب القائمين به : </vt:lpstr>
      <vt:lpstr>سادساً أنواع التقويم بحسب الامتداد المكاني:</vt:lpstr>
      <vt:lpstr>سابعاً أنواع التقويم بحسب طبيعة معالجة البيانات: </vt:lpstr>
      <vt:lpstr>ثامناً أنواع التقويم بحسب الموقف من الأهداف :</vt:lpstr>
      <vt:lpstr>تاسعا أنواع التقويم بحسب فلسفته : </vt:lpstr>
      <vt:lpstr>تاسعا أنواع التقويم بحسب فلسفته : 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Customer</cp:lastModifiedBy>
  <cp:revision>166</cp:revision>
  <dcterms:created xsi:type="dcterms:W3CDTF">1601-01-01T00:00:00Z</dcterms:created>
  <dcterms:modified xsi:type="dcterms:W3CDTF">2011-10-30T20:47:14Z</dcterms:modified>
</cp:coreProperties>
</file>