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المشروعات الاجتماعية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 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المعايير الأخلاقية لإجراء وممارسة تقويم البرامج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r>
              <a:rPr lang="ar-SA" sz="4000" b="1" dirty="0" smtClean="0"/>
              <a:t>المعايير الأخلاقية لإجراء وممارسة تقويم البرامج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أولاً قضايا تتعلق بالمبحوثين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ثانياً صراعات الدور التي التي تواجه المقومين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ثالثاَ الجودة العلمية للتقويم </a:t>
            </a:r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المعايير الأخلاقية لإجراء وممارسة تقويم البرامج</a:t>
            </a:r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SA" sz="4000" b="1" dirty="0" smtClean="0"/>
              <a:t>يواجه المقومون صراعاً أخلاقياً أثناء قيامهم بعملية تقويم البرامج والمشروعات , وهذه القضايا الأخلاقية كثيرة ومتنوعة . ومعرفة تلك المعايير والقضايا الأخلاقية أمر ضروري حتى يمكن تداركها واتخاذ الإجراءات المناسبة حيالها بشكل يقلل من خطورتها وأثارها السلبية </a:t>
            </a:r>
            <a:r>
              <a:rPr lang="ar-SA" sz="4000" b="1" dirty="0" smtClean="0"/>
              <a:t>وتتمثل </a:t>
            </a:r>
            <a:r>
              <a:rPr lang="ar-SA" sz="4000" b="1" dirty="0" smtClean="0"/>
              <a:t>تلك المعايير فيما يلي: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أولاً قضايا تتعلق بالمبحوثين 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428736"/>
            <a:ext cx="9144000" cy="4667264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تعد حماية المبحوثين من أي ضرر هى المهمة الأولى للمقوم و</a:t>
            </a:r>
            <a:r>
              <a:rPr lang="ar-SA" b="1" dirty="0" smtClean="0">
                <a:solidFill>
                  <a:srgbClr val="FF0000"/>
                </a:solidFill>
              </a:rPr>
              <a:t>هناك طرق متعددة لحماية المشاركين في البرنامج </a:t>
            </a:r>
            <a:r>
              <a:rPr lang="ar-SA" b="1" dirty="0" smtClean="0">
                <a:solidFill>
                  <a:srgbClr val="FF0000"/>
                </a:solidFill>
              </a:rPr>
              <a:t>وهي:</a:t>
            </a:r>
            <a:endParaRPr lang="ar-SA" b="1" dirty="0" smtClean="0">
              <a:solidFill>
                <a:srgbClr val="FF0000"/>
              </a:solidFill>
            </a:endParaRPr>
          </a:p>
          <a:p>
            <a:pPr>
              <a:buClr>
                <a:schemeClr val="tx1"/>
              </a:buClr>
              <a:defRPr/>
            </a:pPr>
            <a:r>
              <a:rPr lang="ar-SA" sz="3600" b="1" dirty="0" smtClean="0"/>
              <a:t>1- الواجب المعطى للمجموعات المشاركة في البرنامج </a:t>
            </a:r>
          </a:p>
          <a:p>
            <a:pPr>
              <a:buClr>
                <a:schemeClr val="tx1"/>
              </a:buClr>
              <a:defRPr/>
            </a:pPr>
            <a:r>
              <a:rPr lang="ar-SA" sz="2800" b="1" dirty="0" smtClean="0"/>
              <a:t>-غالباً ما يؤرق المقوم ما أذا كان هناك ضرر قد يحدث لأي شخص يستفيد من البرنامج </a:t>
            </a:r>
          </a:p>
          <a:p>
            <a:pPr>
              <a:buClr>
                <a:schemeClr val="tx1"/>
              </a:buClr>
              <a:defRPr/>
            </a:pPr>
            <a:r>
              <a:rPr lang="ar-SA" sz="3600" b="1" dirty="0" smtClean="0"/>
              <a:t>2- الموافقة المبلغ عنها</a:t>
            </a:r>
          </a:p>
          <a:p>
            <a:pPr>
              <a:buClr>
                <a:schemeClr val="tx1"/>
              </a:buClr>
              <a:defRPr/>
            </a:pPr>
            <a:r>
              <a:rPr lang="ar-SA" sz="2800" b="1" dirty="0" smtClean="0"/>
              <a:t> - وهى الحصول على موافقة مسبقة من المشاركين هى طريقة أخرى لحماية المشاركين في البرنامج الذين سوف يكون لهم دور في التقويم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أولاً قضايا تتعلق بالمبحوثين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Char char="-"/>
              <a:defRPr/>
            </a:pPr>
            <a:r>
              <a:rPr lang="ar-SA" sz="3600" dirty="0" smtClean="0"/>
              <a:t>لابد أن يكون المشاركين علي علم بالمخاطر المحتملة من جراء مشاركتهم في البرنامج </a:t>
            </a:r>
          </a:p>
          <a:p>
            <a:pPr algn="just">
              <a:buFontTx/>
              <a:buChar char="-"/>
              <a:defRPr/>
            </a:pPr>
            <a:r>
              <a:rPr lang="ar-SA" sz="3600" dirty="0" smtClean="0"/>
              <a:t>يجب أن يُسمح للمشاركين الأساسين في البرنامج باتخاذ قرار المشاركة في البرنامج بعد إعطائهم معلومات كافية تساعدهم في اتخاذ القرار </a:t>
            </a:r>
          </a:p>
          <a:p>
            <a:pPr algn="just">
              <a:buFontTx/>
              <a:buChar char="-"/>
              <a:defRPr/>
            </a:pPr>
            <a:r>
              <a:rPr lang="ar-SA" sz="3600" dirty="0" smtClean="0"/>
              <a:t>يصبح الحصول على موافقة المشاركين تهديداً للتقويم أذا ترتب عليها تغيير في سلوكيات المبحوثين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أولاً قضايا تتعلق بالمبحوثين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ar-SA" sz="4000" b="1" dirty="0" smtClean="0"/>
              <a:t>3- الخصوصية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يجب إن تُعامل المعلومات المتحصل عليها خلال فترة التقويم بعناية سواء كانت المعلومات بخصوص المشاركين في البرنامج أو الموظفين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إذا أجرى المقومين بحوثهم بطريقة تخرق سرية المبحوثين فإنهم بذلك يخرقون المبادئ الأخلاقية لعملية التقويم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صراعات الدور التي تواجه المقومين 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  <a:defRPr/>
            </a:pPr>
            <a:r>
              <a:rPr lang="ar-SA" sz="3600" dirty="0" smtClean="0"/>
              <a:t>نظرا لأن الأشخاص الذين يعملون كموظفين في تلك البرامج , ويحصلون على مرتباتهم من خلال عملهم , ويحصلون على التقدير من خلال عملهم فليس من المستغرب أن تُحدث عمليات التقويم صراعاً لهم وترجع هذه الصراعات إلى:</a:t>
            </a:r>
          </a:p>
          <a:p>
            <a:pPr>
              <a:defRPr/>
            </a:pPr>
            <a:r>
              <a:rPr lang="ar-SA" sz="3600" dirty="0" smtClean="0"/>
              <a:t>1- أن أكثر المقومين الداخليين هم جزء من فريق الإدارة لهذه المنظمة </a:t>
            </a:r>
          </a:p>
          <a:p>
            <a:pPr>
              <a:defRPr/>
            </a:pPr>
            <a:r>
              <a:rPr lang="ar-SA" sz="3600" dirty="0" smtClean="0"/>
              <a:t>2- لأن المقومون يبحثون عن الموضوعية بأكبر قدر ممكن ؛ إلا أنهم مع ذلك مطالبون أحياناً بأن يكونوا مدافعين عن المنظمة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صراعات الدور التي تواجه المقومين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ar-SA" sz="3600" dirty="0" smtClean="0"/>
              <a:t> 3- لأن المقومين الاستشاريين في حاجة للفوز بالعقود لإجراء البحث بهدف التأكيد على الوضع الصحي والمالي لمنظماتهم .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إن المستفيدين من البرنامج موضع التقويم ؛ كالعملاء والموظفين والإداريين لن يقفوا موقف المتفرج فيما لو أوقف البرنامج أو تم تأجيله أو ثبت عدم جدواه من خلال عملية التقويم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لذا فمن الضروري أن يضع المقومون المستفيدين  من البرنامج في حساباتهم أثناء التخطيط لتقويم البرنامج  وإجرائه ووضع التقارير الخاصة به </a:t>
            </a:r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ثالثاً الجودة العلمية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6868"/>
            <a:ext cx="9143999" cy="4533900"/>
          </a:xfrm>
        </p:spPr>
        <p:txBody>
          <a:bodyPr/>
          <a:lstStyle/>
          <a:p>
            <a:pPr>
              <a:buFontTx/>
              <a:buChar char="-"/>
              <a:defRPr/>
            </a:pPr>
            <a:r>
              <a:rPr lang="ar-SA" b="1" dirty="0" smtClean="0"/>
              <a:t>بعد أن تقل احتمالية إصابة المشاركين في البرنامج بالضرر وتُكشف صراعات الدور المحتملة فإن المقوم يبدأ في التركيز على القضايا الأخلاقية المرتبطة بالجودة العلمية للتقويم , وتتمثل أهم القضايا الأخلاقية التي تهدد الصدق العلمي للتقويم:</a:t>
            </a:r>
          </a:p>
          <a:p>
            <a:pPr>
              <a:defRPr/>
            </a:pPr>
            <a:r>
              <a:rPr lang="ar-SA" b="1" dirty="0" smtClean="0"/>
              <a:t>1- أدوات القياس الصادقة</a:t>
            </a:r>
          </a:p>
          <a:p>
            <a:pPr algn="ctr">
              <a:defRPr/>
            </a:pPr>
            <a:r>
              <a:rPr lang="ar-SA" b="1" dirty="0" smtClean="0"/>
              <a:t> يستخدم المقومون اختبارات مقننة ومنشورة لقياس النتائج المتوقعة للبرنامج موضع التقويم , وهناك الكثير من أدوات القياس المتطورة والتي تجذب المقومون , وقد تكون هذه المقاييس غير ملائمة لعملية التقويم . </a:t>
            </a:r>
          </a:p>
          <a:p>
            <a:pPr algn="ctr">
              <a:defRPr/>
            </a:pPr>
            <a:r>
              <a:rPr lang="ar-SA" b="1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ثالثاً الجودة العلمية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  <a:defRPr/>
            </a:pPr>
            <a:r>
              <a:rPr lang="ar-SA" sz="4000" dirty="0" smtClean="0"/>
              <a:t>يؤدي استخدام أدوات القياس غير المناسبة لقياس النتائج المتوقعة إلى الحكم على الدراسة الجيدة بأنها دراسة عقيمة  أو سيئة أو مضللة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لذا وجب على المقومين اختيار الأدوات المناسبة لقياس النتائج المتوقعة من تنفيذ المشروع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ثالثاً الجودة العلمية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4533900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ar-SA" sz="16000" b="1" dirty="0" smtClean="0"/>
              <a:t>2- جامعي البيانات </a:t>
            </a:r>
          </a:p>
          <a:p>
            <a:pPr>
              <a:buFontTx/>
              <a:buChar char="-"/>
              <a:defRPr/>
            </a:pPr>
            <a:r>
              <a:rPr lang="ar-SA" sz="12800" dirty="0" smtClean="0"/>
              <a:t>من المحتمل أن يقوم أشخاص ذوي تدريب قليل بجمع البيانات والمعلومات</a:t>
            </a:r>
          </a:p>
          <a:p>
            <a:pPr>
              <a:buFontTx/>
              <a:buChar char="-"/>
              <a:defRPr/>
            </a:pPr>
            <a:r>
              <a:rPr lang="ar-SA" sz="12800" dirty="0" smtClean="0"/>
              <a:t>يقوم المقومون بجمع المعلومات عن طريق المقابلات الشخصية </a:t>
            </a:r>
          </a:p>
          <a:p>
            <a:pPr>
              <a:buFontTx/>
              <a:buChar char="-"/>
              <a:defRPr/>
            </a:pPr>
            <a:r>
              <a:rPr lang="ar-SA" sz="12800" dirty="0" smtClean="0"/>
              <a:t>تتطلب المقابلات نوعاً من الحس والمهارات الخاصة التي تسمح لجامع البيانات بالحصول على المعلومات دون تحيز</a:t>
            </a:r>
          </a:p>
          <a:p>
            <a:pPr>
              <a:buFontTx/>
              <a:buChar char="-"/>
              <a:defRPr/>
            </a:pPr>
            <a:r>
              <a:rPr lang="ar-SA" sz="12800" dirty="0" smtClean="0"/>
              <a:t>التأكيد على خصوصية الشخص موضع المقابلة وتشجيعه ويتطلب كل ذلك مهارة خاصة</a:t>
            </a:r>
          </a:p>
          <a:p>
            <a:pPr>
              <a:buFontTx/>
              <a:buChar char="-"/>
              <a:defRPr/>
            </a:pPr>
            <a:r>
              <a:rPr lang="ar-SA" sz="12800" dirty="0" smtClean="0"/>
              <a:t>تختلف طريقة وأسلوب المقابلة باختلاف الشخص موضع المقابلة  </a:t>
            </a:r>
          </a:p>
          <a:p>
            <a:pPr>
              <a:defRPr/>
            </a:pPr>
            <a:endParaRPr lang="ar-SA" sz="1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ثالثاً الجودة العلمية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 3- تصميم البحث </a:t>
            </a:r>
          </a:p>
          <a:p>
            <a:pPr>
              <a:defRPr/>
            </a:pPr>
            <a:r>
              <a:rPr lang="ar-SA" dirty="0" smtClean="0">
                <a:cs typeface="Arial" charset="0"/>
              </a:rPr>
              <a:t>يجب أن يضع المقوم فى اعتباره أثناء تصميمه للبحث التقويمي أن مصمم البحث يجب أن يقابل الأشخاص المنتفعين لمعرفة الاحتياجات . </a:t>
            </a:r>
          </a:p>
          <a:p>
            <a:pPr>
              <a:defRPr/>
            </a:pPr>
            <a:r>
              <a:rPr lang="ar-SA" dirty="0" smtClean="0">
                <a:cs typeface="Arial" charset="0"/>
              </a:rPr>
              <a:t>وعلى </a:t>
            </a:r>
            <a:r>
              <a:rPr lang="ar-SA" dirty="0" smtClean="0"/>
              <a:t>أ</a:t>
            </a:r>
            <a:r>
              <a:rPr lang="ar-SA" dirty="0" smtClean="0">
                <a:cs typeface="Arial" charset="0"/>
              </a:rPr>
              <a:t>ية حال فإنه بمجرد معرفة الاحتياجات فإن إجراء التقويم يصبح لا أخلاقياً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ثالثاً الجودة العلمية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ar-SA" sz="4800" dirty="0" smtClean="0"/>
              <a:t>4- الوصف المناسب للبرنامج وإجراءاته </a:t>
            </a:r>
          </a:p>
          <a:p>
            <a:pPr>
              <a:defRPr/>
            </a:pPr>
            <a:r>
              <a:rPr lang="ar-SA" sz="4800" dirty="0" smtClean="0"/>
              <a:t>يجب أن يُجرى البحث بطريقة يستطيع من خلالها العلماء الآخرون أن يٌقيموا إجراءات البحث المستخدم , ويجروا أو يعيدوا إجراء نفس البحث , وبهذه الطريقة فقط يمكن اكتشاف الأخطاء في البحث , وذلك لأن التقويمات المتكررة لا توصف بشكل كاف يسمح للآخرين بمعرفة كيفية حصول المقوم على المعلومات وتحليله لها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ثالثاً الجودة العلمية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يجب أن يكون التقويم قابلاً للتفسير  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ويجب أن تكون مصادر البيانات وتصميم البحث مناسبة لأغراض التقويم 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 هذا بالإضافة إلى أن جامعي البيانات يجب أن يكونوا من المهرة بحيث يعطوا بيانات صحيحة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1722</TotalTime>
  <Words>729</Words>
  <Application>Microsoft Office PowerPoint</Application>
  <PresentationFormat>عرض على الشاشة (3:4)‏</PresentationFormat>
  <Paragraphs>76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المحاضرة التمهيدية</vt:lpstr>
      <vt:lpstr>الشريحة 1</vt:lpstr>
      <vt:lpstr>المحاضرة السابعة  </vt:lpstr>
      <vt:lpstr>عناصر المحاضرة</vt:lpstr>
      <vt:lpstr>المعايير الأخلاقية لإجراء وممارسة تقويم البرامج</vt:lpstr>
      <vt:lpstr>أولاً قضايا تتعلق بالمبحوثين </vt:lpstr>
      <vt:lpstr>أولاً قضايا تتعلق بالمبحوثين </vt:lpstr>
      <vt:lpstr>أولاً قضايا تتعلق بالمبحوثين </vt:lpstr>
      <vt:lpstr>ثانياً صراعات الدور التي تواجه المقومين  </vt:lpstr>
      <vt:lpstr>ثانياً صراعات الدور التي تواجه المقومين </vt:lpstr>
      <vt:lpstr>ثالثاً الجودة العلمية </vt:lpstr>
      <vt:lpstr>ثالثاً الجودة العلمية </vt:lpstr>
      <vt:lpstr>ثالثاً الجودة العلمية </vt:lpstr>
      <vt:lpstr>ثالثاً الجودة العلمية </vt:lpstr>
      <vt:lpstr>ثالثاً الجودة العلمية </vt:lpstr>
      <vt:lpstr>ثالثاً الجودة العلمية 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Start01</cp:lastModifiedBy>
  <cp:revision>181</cp:revision>
  <dcterms:created xsi:type="dcterms:W3CDTF">1601-01-01T00:00:00Z</dcterms:created>
  <dcterms:modified xsi:type="dcterms:W3CDTF">2011-11-15T09:00:38Z</dcterms:modified>
</cp:coreProperties>
</file>