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1"/>
  </p:notesMasterIdLst>
  <p:handoutMasterIdLst>
    <p:handoutMasterId r:id="rId22"/>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90" r:id="rId19"/>
    <p:sldId id="288"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varScale="1">
        <p:scale>
          <a:sx n="106" d="100"/>
          <a:sy n="106" d="100"/>
        </p:scale>
        <p:origin x="-11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تقويم المشروعات الاجتماعية </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الثامنة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تابع المعايير الأخلاقية لإجراء وممارسة تقويم البرامج</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0" y="1428736"/>
            <a:ext cx="9144000" cy="4890463"/>
          </a:xfrm>
        </p:spPr>
        <p:txBody>
          <a:bodyPr numCol="1">
            <a:normAutofit/>
          </a:bodyPr>
          <a:lstStyle/>
          <a:p>
            <a:pPr>
              <a:buFont typeface="Arial" pitchFamily="34" charset="0"/>
              <a:buChar char="•"/>
            </a:pPr>
            <a:r>
              <a:rPr lang="ar-SA" sz="4000" b="1" dirty="0" smtClean="0"/>
              <a:t> رابعاً إدراك حاجات كل المستفيدين</a:t>
            </a:r>
          </a:p>
          <a:p>
            <a:r>
              <a:rPr lang="ar-SA" sz="3600" b="1" dirty="0" smtClean="0"/>
              <a:t>1- الإداريون وكفاءة البرنامج</a:t>
            </a:r>
          </a:p>
          <a:p>
            <a:r>
              <a:rPr lang="ar-SA" sz="3600" b="1" dirty="0" smtClean="0"/>
              <a:t>2- التقويم ومساعدة موظفي البرنامج </a:t>
            </a:r>
          </a:p>
          <a:p>
            <a:r>
              <a:rPr lang="ar-SA" sz="3600" b="1" dirty="0" smtClean="0"/>
              <a:t>3- التقويم ومساعدة العملاء </a:t>
            </a:r>
          </a:p>
          <a:p>
            <a:r>
              <a:rPr lang="ar-SA" sz="3600" b="1" dirty="0" smtClean="0"/>
              <a:t>4- التقويم والمجتمع</a:t>
            </a:r>
          </a:p>
          <a:p>
            <a:pPr>
              <a:buFont typeface="Arial" pitchFamily="34" charset="0"/>
              <a:buChar char="•"/>
            </a:pPr>
            <a:r>
              <a:rPr lang="ar-SA" sz="4000" b="1" dirty="0" smtClean="0"/>
              <a:t>خامساً تجنب التأثيرات السلبية المحتملة لإجراءات التقويم</a:t>
            </a:r>
          </a:p>
          <a:p>
            <a:endParaRPr lang="ar-SA" sz="3600" b="1" dirty="0" smtClean="0"/>
          </a:p>
          <a:p>
            <a:pPr algn="ctr"/>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 رابعاً إدراك حاجات كل المستفيدين</a:t>
            </a:r>
          </a:p>
        </p:txBody>
      </p:sp>
      <p:sp>
        <p:nvSpPr>
          <p:cNvPr id="3" name="Content Placeholder 2"/>
          <p:cNvSpPr>
            <a:spLocks noGrp="1"/>
          </p:cNvSpPr>
          <p:nvPr>
            <p:ph idx="1"/>
          </p:nvPr>
        </p:nvSpPr>
        <p:spPr>
          <a:xfrm>
            <a:off x="457200" y="1357299"/>
            <a:ext cx="8543956" cy="4768866"/>
          </a:xfrm>
        </p:spPr>
        <p:txBody>
          <a:bodyPr>
            <a:noAutofit/>
          </a:bodyPr>
          <a:lstStyle/>
          <a:p>
            <a:pPr>
              <a:defRPr/>
            </a:pPr>
            <a:r>
              <a:rPr lang="ar-SA" sz="3600" dirty="0" smtClean="0">
                <a:solidFill>
                  <a:srgbClr val="FF0000"/>
                </a:solidFill>
              </a:rPr>
              <a:t>- </a:t>
            </a:r>
            <a:r>
              <a:rPr lang="ar-SA" dirty="0" smtClean="0">
                <a:solidFill>
                  <a:srgbClr val="FF0000"/>
                </a:solidFill>
              </a:rPr>
              <a:t>يعد وضع المستفيدين على اختلاف أنواعهم في اعتبار المقوم أمر في غاية الأهمية حتى يكون التقويم أكثر فائدة للأشخاص الذين يستخدمون التقويم أو يتأثرون به   </a:t>
            </a:r>
          </a:p>
          <a:p>
            <a:pPr>
              <a:defRPr/>
            </a:pPr>
            <a:r>
              <a:rPr lang="ar-SA" sz="3600" b="1" dirty="0" smtClean="0"/>
              <a:t>1- الإداريون وكفاءة البرنامج</a:t>
            </a:r>
          </a:p>
          <a:p>
            <a:pPr>
              <a:defRPr/>
            </a:pPr>
            <a:r>
              <a:rPr lang="ar-SA" dirty="0" smtClean="0"/>
              <a:t>تعد كفاءة البرنامج أمر مهم بالنسبة للمسؤلين عن إدارة المؤسسة </a:t>
            </a:r>
          </a:p>
          <a:p>
            <a:pPr>
              <a:defRPr/>
            </a:pPr>
            <a:r>
              <a:rPr lang="ar-SA" sz="3600" dirty="0" smtClean="0"/>
              <a:t>- </a:t>
            </a:r>
            <a:r>
              <a:rPr lang="ar-SA" dirty="0" smtClean="0"/>
              <a:t>فالشركات الهادفة للربح يجب أن تسعى إلى إنتاج السلع و تحقيق الأرباح وتقديم الخدمات بطريقة فعالة , وإلا ستخسر هذه الشركات وتكون خارج المنافسة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SA" b="1" dirty="0" smtClean="0"/>
              <a:t> رابعاً إدراك حاجات كل المستفيدين</a:t>
            </a:r>
            <a:endParaRPr lang="en-US" dirty="0" smtClean="0">
              <a:solidFill>
                <a:srgbClr val="C00000"/>
              </a:solidFill>
            </a:endParaRPr>
          </a:p>
        </p:txBody>
      </p:sp>
      <p:sp>
        <p:nvSpPr>
          <p:cNvPr id="28675" name="Rectangle 3"/>
          <p:cNvSpPr>
            <a:spLocks noGrp="1" noChangeArrowheads="1"/>
          </p:cNvSpPr>
          <p:nvPr>
            <p:ph idx="1"/>
          </p:nvPr>
        </p:nvSpPr>
        <p:spPr>
          <a:xfrm>
            <a:off x="571472" y="1428736"/>
            <a:ext cx="8358246" cy="4572000"/>
          </a:xfrm>
        </p:spPr>
        <p:txBody>
          <a:bodyPr/>
          <a:lstStyle/>
          <a:p>
            <a:pPr>
              <a:buClr>
                <a:schemeClr val="tx1"/>
              </a:buClr>
              <a:defRPr/>
            </a:pPr>
            <a:r>
              <a:rPr lang="ar-SA" sz="3600" dirty="0" smtClean="0"/>
              <a:t>- </a:t>
            </a:r>
            <a:r>
              <a:rPr lang="ar-SA" sz="4000" dirty="0" smtClean="0"/>
              <a:t>تختلف مؤسسات الخدمة الإنسانية غير الهادفة للربح عن المؤسسات الهادفة للربح , فالمؤسسات التي لا تهدف إلى الربح لا تعمل بنفس المبادئ التي تعمل بها الشركات الهادفة للربح, ولكن يظل أهم أهداف الإداريين هو تقديم أكبر قدر من الخدمة للعملاء وبأعلى مستوى من الكفاءة   </a:t>
            </a:r>
            <a:endParaRPr lang="en-US" sz="4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رابعاً إدراك حاجات كل المستفيدين</a:t>
            </a:r>
            <a:endParaRPr lang="ar-SA" dirty="0" smtClean="0">
              <a:solidFill>
                <a:srgbClr val="C00000"/>
              </a:solidFill>
            </a:endParaRPr>
          </a:p>
        </p:txBody>
      </p:sp>
      <p:sp>
        <p:nvSpPr>
          <p:cNvPr id="3" name="Content Placeholder 2"/>
          <p:cNvSpPr>
            <a:spLocks noGrp="1"/>
          </p:cNvSpPr>
          <p:nvPr>
            <p:ph idx="1"/>
          </p:nvPr>
        </p:nvSpPr>
        <p:spPr/>
        <p:txBody>
          <a:bodyPr/>
          <a:lstStyle/>
          <a:p>
            <a:pPr algn="just">
              <a:defRPr/>
            </a:pPr>
            <a:r>
              <a:rPr lang="ar-SA" sz="4000" b="1" dirty="0" smtClean="0"/>
              <a:t>2 -التقويم ومساعدة موظفي البرنامج</a:t>
            </a:r>
          </a:p>
          <a:p>
            <a:pPr algn="just">
              <a:buFontTx/>
              <a:buChar char="-"/>
              <a:defRPr/>
            </a:pPr>
            <a:r>
              <a:rPr lang="ar-SA" b="1" dirty="0" smtClean="0"/>
              <a:t>تزويد الموظفين بالإرشادات العملية لتطوير الخدمة التي يقدمونها للعملاء </a:t>
            </a:r>
          </a:p>
          <a:p>
            <a:pPr algn="just">
              <a:buFontTx/>
              <a:buChar char="-"/>
              <a:defRPr/>
            </a:pPr>
            <a:r>
              <a:rPr lang="ar-SA" b="1" dirty="0" smtClean="0"/>
              <a:t>تزويد الموظفين بخيارات قابلة للتطبيق بالنسبة للإجراءات الحالية </a:t>
            </a:r>
          </a:p>
          <a:p>
            <a:pPr algn="just">
              <a:buFontTx/>
              <a:buChar char="-"/>
              <a:defRPr/>
            </a:pPr>
            <a:r>
              <a:rPr lang="ar-SA" b="1" dirty="0" smtClean="0"/>
              <a:t>التقويم أداة لتقدير عمل الموظفين والاعتراف بخدماتهم في المؤسسة </a:t>
            </a:r>
            <a:endParaRPr lang="ar-SA"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رابعاً إدراك حاجات كل المستفيدين</a:t>
            </a:r>
            <a:endParaRPr lang="ar-SA" dirty="0" smtClean="0">
              <a:solidFill>
                <a:srgbClr val="C00000"/>
              </a:solidFill>
            </a:endParaRPr>
          </a:p>
        </p:txBody>
      </p:sp>
      <p:sp>
        <p:nvSpPr>
          <p:cNvPr id="3" name="Content Placeholder 2"/>
          <p:cNvSpPr>
            <a:spLocks noGrp="1"/>
          </p:cNvSpPr>
          <p:nvPr>
            <p:ph idx="1"/>
          </p:nvPr>
        </p:nvSpPr>
        <p:spPr>
          <a:xfrm>
            <a:off x="428625" y="1428750"/>
            <a:ext cx="8229600" cy="4533900"/>
          </a:xfrm>
        </p:spPr>
        <p:txBody>
          <a:bodyPr>
            <a:normAutofit lnSpcReduction="10000"/>
          </a:bodyPr>
          <a:lstStyle/>
          <a:p>
            <a:pPr>
              <a:defRPr/>
            </a:pPr>
            <a:r>
              <a:rPr lang="ar-SA" b="1" dirty="0" smtClean="0"/>
              <a:t>التقويم ومساعدة العملاء</a:t>
            </a:r>
          </a:p>
          <a:p>
            <a:pPr>
              <a:defRPr/>
            </a:pPr>
            <a:r>
              <a:rPr lang="ar-SA" b="1" dirty="0" smtClean="0"/>
              <a:t>- يجب أن يراعي التقويم الفعال للمشاركين في البرنامج أيضاً نظراً لأن العملاء لا يشاركون بطريقة فعالة في وضع أو تنفيذ أو تقويم البرنامج </a:t>
            </a:r>
          </a:p>
          <a:p>
            <a:pPr>
              <a:defRPr/>
            </a:pPr>
            <a:r>
              <a:rPr lang="ar-SA" b="1" dirty="0" smtClean="0"/>
              <a:t>- يستطيع المقومون انجاز مسئولياتهم تجاه العملاء من خلال مقارنة حاجات المشاركين في البرنامج مع الخدمات المعروضة لمساعدة موظفي البرنامج والإداريين في فهم حاجات المشاركين بطريقة أفضل , وصياغة توصيات مرتبطة بحاجات العملاء  </a:t>
            </a:r>
            <a:endParaRPr lang="ar-SA"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رابعاً إدراك حاجات كل المستفيدين</a:t>
            </a:r>
            <a:endParaRPr lang="ar-SA" dirty="0" smtClean="0">
              <a:solidFill>
                <a:srgbClr val="C00000"/>
              </a:solidFill>
            </a:endParaRPr>
          </a:p>
        </p:txBody>
      </p:sp>
      <p:sp>
        <p:nvSpPr>
          <p:cNvPr id="3" name="Content Placeholder 2"/>
          <p:cNvSpPr>
            <a:spLocks noGrp="1"/>
          </p:cNvSpPr>
          <p:nvPr>
            <p:ph idx="1"/>
          </p:nvPr>
        </p:nvSpPr>
        <p:spPr>
          <a:xfrm>
            <a:off x="428625" y="1415960"/>
            <a:ext cx="8229600" cy="4533900"/>
          </a:xfrm>
        </p:spPr>
        <p:txBody>
          <a:bodyPr>
            <a:normAutofit lnSpcReduction="10000"/>
          </a:bodyPr>
          <a:lstStyle/>
          <a:p>
            <a:pPr>
              <a:defRPr/>
            </a:pPr>
            <a:r>
              <a:rPr lang="ar-SA" sz="3900" dirty="0" smtClean="0"/>
              <a:t>4- </a:t>
            </a:r>
            <a:r>
              <a:rPr lang="ar-SA" sz="4000" b="1" dirty="0" smtClean="0"/>
              <a:t>التقويم والمجتمع</a:t>
            </a:r>
          </a:p>
          <a:p>
            <a:pPr>
              <a:buFontTx/>
              <a:buChar char="-"/>
              <a:defRPr/>
            </a:pPr>
            <a:r>
              <a:rPr lang="ar-SA" b="1" dirty="0" smtClean="0"/>
              <a:t>تعتمد كثير من برامج الخدمات الاجتماعية والإنسانية على الدعم المالي للمجتمع سواء عن طريق التبرعات أو غيرها من مصادر التمويل في المجتمع ؛   كما هو الحال بالنسبة للجمعيات الخيرية والأهلية  , والمنظمات غير الهادفة للربح  </a:t>
            </a:r>
          </a:p>
          <a:p>
            <a:pPr>
              <a:buFontTx/>
              <a:buChar char="-"/>
              <a:defRPr/>
            </a:pPr>
            <a:r>
              <a:rPr lang="ar-SA" b="1" dirty="0" smtClean="0"/>
              <a:t>وفي بعض الأحيان يكون وضع المجتمع كما هو الحال بالنسبة لوضع الأفراد يكون مشتتاً ولا يجد أحد يتحدث باسمه بسهولة  </a:t>
            </a:r>
          </a:p>
          <a:p>
            <a:pPr>
              <a:defRPr/>
            </a:pPr>
            <a:endParaRPr lang="ar-SA"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lstStyle/>
          <a:p>
            <a:r>
              <a:rPr lang="ar-SA" sz="3600" b="1" dirty="0" smtClean="0"/>
              <a:t>خامساً تجنب التأثيرات السلبية المحتملة لإجراءات التقويم</a:t>
            </a:r>
          </a:p>
        </p:txBody>
      </p:sp>
      <p:sp>
        <p:nvSpPr>
          <p:cNvPr id="3" name="Content Placeholder 2"/>
          <p:cNvSpPr>
            <a:spLocks noGrp="1"/>
          </p:cNvSpPr>
          <p:nvPr>
            <p:ph idx="1"/>
          </p:nvPr>
        </p:nvSpPr>
        <p:spPr>
          <a:xfrm>
            <a:off x="428625" y="1395059"/>
            <a:ext cx="8229600" cy="4533900"/>
          </a:xfrm>
        </p:spPr>
        <p:txBody>
          <a:bodyPr>
            <a:normAutofit fontScale="92500" lnSpcReduction="10000"/>
          </a:bodyPr>
          <a:lstStyle/>
          <a:p>
            <a:pPr>
              <a:defRPr/>
            </a:pPr>
            <a:r>
              <a:rPr lang="ar-SA" sz="3600" dirty="0" smtClean="0"/>
              <a:t> يواجه المقومون عدداً من القضايا الأخلاقية المرتبطة بالطبيعة التطبيقية لبحوثهم وسنناقش عدداً من القضايا المرتبطة بإجراء البحوث التطبيقية وهى:</a:t>
            </a:r>
          </a:p>
          <a:p>
            <a:pPr>
              <a:defRPr/>
            </a:pPr>
            <a:r>
              <a:rPr lang="ar-SA" sz="3600" b="1" dirty="0" smtClean="0">
                <a:solidFill>
                  <a:srgbClr val="FF0000"/>
                </a:solidFill>
              </a:rPr>
              <a:t>1- إمكانية تضرر الأشخاص من النتائج غير الصحيحة </a:t>
            </a:r>
          </a:p>
          <a:p>
            <a:pPr>
              <a:defRPr/>
            </a:pPr>
            <a:r>
              <a:rPr lang="ar-SA" sz="3600" dirty="0" smtClean="0"/>
              <a:t>- يمكن أن تؤدي النتائج غير الصحيحة إلى إظهار نتائج ايجابية خاطئة , والتي تؤدي إلى الاعتقاد بقوة وفعالية البرنامج  </a:t>
            </a:r>
          </a:p>
          <a:p>
            <a:pPr>
              <a:defRPr/>
            </a:pPr>
            <a:r>
              <a:rPr lang="ar-SA" sz="3600" dirty="0" smtClean="0"/>
              <a:t>- كما يمكن أن يظهر التقويم نتائج سلبية خاطئة تؤدي إلى الاعتقاد بعدم قوة أو فعالية البرنامج  </a:t>
            </a:r>
            <a:endParaRPr lang="ar-SA" sz="5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lstStyle/>
          <a:p>
            <a:pPr>
              <a:defRPr/>
            </a:pPr>
            <a:r>
              <a:rPr lang="ar-SA" sz="3600" b="1" dirty="0" smtClean="0"/>
              <a:t>خامساً تجنب التأثيرات السلبية المحتملة لإجراءات التقويم</a:t>
            </a:r>
            <a:endParaRPr lang="ar-SA" sz="3600" dirty="0" smtClean="0">
              <a:solidFill>
                <a:srgbClr val="C00000"/>
              </a:solidFill>
            </a:endParaRPr>
          </a:p>
        </p:txBody>
      </p:sp>
      <p:sp>
        <p:nvSpPr>
          <p:cNvPr id="3" name="Content Placeholder 2"/>
          <p:cNvSpPr>
            <a:spLocks noGrp="1"/>
          </p:cNvSpPr>
          <p:nvPr>
            <p:ph idx="1"/>
          </p:nvPr>
        </p:nvSpPr>
        <p:spPr>
          <a:xfrm>
            <a:off x="142844" y="1357298"/>
            <a:ext cx="8786873" cy="4643470"/>
          </a:xfrm>
        </p:spPr>
        <p:txBody>
          <a:bodyPr/>
          <a:lstStyle/>
          <a:p>
            <a:pPr>
              <a:buFont typeface="Wingdings" pitchFamily="2" charset="2"/>
              <a:buChar char="q"/>
              <a:defRPr/>
            </a:pPr>
            <a:r>
              <a:rPr lang="ar-SA" sz="4000" b="1" dirty="0" smtClean="0"/>
              <a:t>أسباب حدوث الاستنتاجات الخاطئة</a:t>
            </a:r>
          </a:p>
          <a:p>
            <a:pPr>
              <a:defRPr/>
            </a:pPr>
            <a:r>
              <a:rPr lang="ar-SA" sz="4000" dirty="0" smtClean="0"/>
              <a:t>- التباين الإحصائي العشوائي </a:t>
            </a:r>
          </a:p>
          <a:p>
            <a:pPr>
              <a:buFontTx/>
              <a:buChar char="-"/>
              <a:defRPr/>
            </a:pPr>
            <a:r>
              <a:rPr lang="ar-SA" sz="4000" dirty="0" smtClean="0"/>
              <a:t>عدم الاهتمام بتصميم التقويم</a:t>
            </a:r>
          </a:p>
          <a:p>
            <a:pPr>
              <a:buFontTx/>
              <a:buChar char="-"/>
              <a:defRPr/>
            </a:pPr>
            <a:r>
              <a:rPr lang="ar-SA" sz="4000" dirty="0" smtClean="0"/>
              <a:t>التركيز على متغيرات خاطئة </a:t>
            </a:r>
          </a:p>
          <a:p>
            <a:pPr>
              <a:buFontTx/>
              <a:buChar char="-"/>
              <a:defRPr/>
            </a:pPr>
            <a:r>
              <a:rPr lang="ar-SA" sz="4000" dirty="0" smtClean="0"/>
              <a:t>التركيز على النتائج الإيجابية أو السلبية </a:t>
            </a:r>
          </a:p>
          <a:p>
            <a:pPr>
              <a:buFontTx/>
              <a:buChar char="-"/>
              <a:defRPr/>
            </a:pPr>
            <a:r>
              <a:rPr lang="ar-SA" sz="4000" dirty="0" smtClean="0"/>
              <a:t>قد يؤدي حماس المقوم إلى استنتاجات تفاؤلية خاطئة </a:t>
            </a:r>
          </a:p>
          <a:p>
            <a:pPr>
              <a:buFontTx/>
              <a:buChar char="-"/>
              <a:defRPr/>
            </a:pPr>
            <a:endParaRPr lang="ar-SA"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lstStyle/>
          <a:p>
            <a:pPr>
              <a:defRPr/>
            </a:pPr>
            <a:r>
              <a:rPr lang="ar-SA" sz="3600" b="1" dirty="0" smtClean="0"/>
              <a:t>خامساً تجنب التأثيرات السلبية المحتملة لإجراءات التقويم</a:t>
            </a:r>
            <a:endParaRPr lang="ar-SA" sz="3600" dirty="0" smtClean="0">
              <a:solidFill>
                <a:srgbClr val="C00000"/>
              </a:solidFill>
            </a:endParaRPr>
          </a:p>
        </p:txBody>
      </p:sp>
      <p:sp>
        <p:nvSpPr>
          <p:cNvPr id="3" name="Content Placeholder 2"/>
          <p:cNvSpPr>
            <a:spLocks noGrp="1"/>
          </p:cNvSpPr>
          <p:nvPr>
            <p:ph idx="1"/>
          </p:nvPr>
        </p:nvSpPr>
        <p:spPr/>
        <p:txBody>
          <a:bodyPr>
            <a:normAutofit/>
          </a:bodyPr>
          <a:lstStyle/>
          <a:p>
            <a:pPr>
              <a:buFont typeface="Wingdings" pitchFamily="2" charset="2"/>
              <a:buChar char="q"/>
              <a:defRPr/>
            </a:pPr>
            <a:r>
              <a:rPr lang="ar-SA" sz="4300" b="1" dirty="0" smtClean="0"/>
              <a:t>لذلك يجب على المقومين ما يلي:</a:t>
            </a:r>
          </a:p>
          <a:p>
            <a:pPr>
              <a:defRPr/>
            </a:pPr>
            <a:r>
              <a:rPr lang="ar-SA" sz="4000" b="1" dirty="0" smtClean="0"/>
              <a:t>أ - الحذر فيما يتعلق بسلامة ورعاية الأشخاص الذين هم حقيقة تحت الدراسة </a:t>
            </a:r>
          </a:p>
          <a:p>
            <a:pPr>
              <a:defRPr/>
            </a:pPr>
            <a:r>
              <a:rPr lang="ar-SA" sz="4000" b="1" dirty="0" smtClean="0"/>
              <a:t>ب - يجب أن يفكر المقومون في الكيفية التي يتأثر بها مخططو البرنامج  من </a:t>
            </a:r>
            <a:r>
              <a:rPr lang="ar-SA" sz="4000" b="1" dirty="0" smtClean="0"/>
              <a:t>قبل كتابة </a:t>
            </a:r>
            <a:r>
              <a:rPr lang="ar-SA" sz="4000" b="1" dirty="0" smtClean="0"/>
              <a:t>التقرير النهائي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lstStyle/>
          <a:p>
            <a:pPr>
              <a:defRPr/>
            </a:pPr>
            <a:r>
              <a:rPr lang="ar-SA" sz="3600" b="1" dirty="0" smtClean="0"/>
              <a:t>خامساً تجنب التأثيرات السلبية المحتملة لإجراءات التقويم</a:t>
            </a:r>
            <a:endParaRPr lang="ar-SA" sz="3600"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normAutofit/>
          </a:bodyPr>
          <a:lstStyle/>
          <a:p>
            <a:pPr>
              <a:defRPr/>
            </a:pPr>
            <a:r>
              <a:rPr lang="ar-SA" sz="4000" b="1" dirty="0" smtClean="0"/>
              <a:t>ج- يجب أن يعلم المقومون أن تشجيع استخدام البرنامج الضار بشكل غير متعمد نتيجة عدم الاهتمام بإجراء البحوث تعد مشكلة أخلاقية </a:t>
            </a:r>
          </a:p>
          <a:p>
            <a:pPr>
              <a:defRPr/>
            </a:pPr>
            <a:r>
              <a:rPr lang="ar-SA" sz="4000" b="1" dirty="0" smtClean="0"/>
              <a:t>د- وأن التقويمات السلبية الخاطئة قد تضر بالأشخاص من خلال إنهاء الخدمات المميزة لهم والتي يستفيدون منها</a:t>
            </a:r>
          </a:p>
          <a:p>
            <a:pPr>
              <a:defRPr/>
            </a:pPr>
            <a:endParaRPr lang="ar-SA" sz="40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lstStyle/>
          <a:p>
            <a:pPr>
              <a:defRPr/>
            </a:pPr>
            <a:r>
              <a:rPr lang="ar-SA" sz="3600" b="1" dirty="0" smtClean="0"/>
              <a:t>خامساً تجنب التأثيرات السلبية المحتملة لإجراءات التقويم</a:t>
            </a:r>
            <a:endParaRPr lang="ar-SA" sz="3600"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lstStyle/>
          <a:p>
            <a:pPr>
              <a:defRPr/>
            </a:pPr>
            <a:r>
              <a:rPr lang="ar-SA" dirty="0" smtClean="0"/>
              <a:t> 2</a:t>
            </a:r>
            <a:r>
              <a:rPr lang="ar-SA" sz="4000" b="1" dirty="0" smtClean="0"/>
              <a:t>- الخطأ من النوع الثاني </a:t>
            </a:r>
            <a:r>
              <a:rPr lang="ar-SA" dirty="0" smtClean="0"/>
              <a:t> وهو الذي يستنتج بأن البرنامج غير فعال في الوقت الذي يكون فيه فعالاً بشكل حقيقي  </a:t>
            </a:r>
          </a:p>
          <a:p>
            <a:pPr>
              <a:buFontTx/>
              <a:buChar char="-"/>
              <a:defRPr/>
            </a:pPr>
            <a:r>
              <a:rPr lang="ar-SA" dirty="0" smtClean="0"/>
              <a:t>أسباب حدوث هذا الخطأ</a:t>
            </a:r>
          </a:p>
          <a:p>
            <a:pPr marL="514350" indent="-514350">
              <a:buAutoNum type="arabic1Minus"/>
              <a:defRPr/>
            </a:pPr>
            <a:r>
              <a:rPr lang="ar-SA" dirty="0" smtClean="0"/>
              <a:t>صغر عينة التقويم من المستفيدين  من البرنامج </a:t>
            </a:r>
          </a:p>
          <a:p>
            <a:pPr marL="514350" indent="-514350">
              <a:buAutoNum type="arabic1Minus"/>
              <a:defRPr/>
            </a:pPr>
            <a:r>
              <a:rPr lang="ar-SA" dirty="0" smtClean="0"/>
              <a:t>عدم ثبات أدوات القياس </a:t>
            </a:r>
          </a:p>
          <a:p>
            <a:pPr marL="514350" indent="-514350">
              <a:defRPr/>
            </a:pPr>
            <a:r>
              <a:rPr lang="ar-SA" dirty="0" smtClean="0"/>
              <a:t>وتؤدي  الأخطاء من النوع الثاني إلي ضياع الوقت فهي تؤدي إلى استنتاجات غير صحيحة </a:t>
            </a:r>
          </a:p>
          <a:p>
            <a:pPr>
              <a:buFontTx/>
              <a:buChar char="-"/>
              <a:defRPr/>
            </a:pPr>
            <a:endParaRPr lang="ar-SA" dirty="0" smtClean="0"/>
          </a:p>
          <a:p>
            <a:pPr>
              <a:defRPr/>
            </a:pPr>
            <a:endParaRPr lang="ar-SA"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115888"/>
            <a:ext cx="8643966" cy="1039812"/>
          </a:xfrm>
        </p:spPr>
        <p:txBody>
          <a:bodyPr/>
          <a:lstStyle/>
          <a:p>
            <a:pPr>
              <a:defRPr/>
            </a:pPr>
            <a:r>
              <a:rPr lang="ar-SA" sz="3600" b="1" dirty="0" smtClean="0"/>
              <a:t>خامساً تجنب التأثيرات السلبية المحتملة لإجراءات التقويم</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92500"/>
          </a:bodyPr>
          <a:lstStyle/>
          <a:p>
            <a:pPr>
              <a:defRPr/>
            </a:pPr>
            <a:r>
              <a:rPr lang="ar-SA" sz="4000" b="1" dirty="0" smtClean="0"/>
              <a:t>3- تأثيرات البرنامج غير المخطط له </a:t>
            </a:r>
          </a:p>
          <a:p>
            <a:pPr>
              <a:buFontTx/>
              <a:buChar char="-"/>
              <a:defRPr/>
            </a:pPr>
            <a:r>
              <a:rPr lang="ar-SA" sz="3600" dirty="0" smtClean="0"/>
              <a:t>يكون المقوم الذي يتمتع بأخلاق مهنية حذراً في فحص البرنامج كبرنامج منفذ وليس كبرنامج مصمم, وأحد مظاهر هذه القضية هو المستوى المتدني للتنفيذ الحقيقي للبرامج ,</a:t>
            </a:r>
          </a:p>
          <a:p>
            <a:pPr>
              <a:buFontTx/>
              <a:buChar char="-"/>
              <a:defRPr/>
            </a:pPr>
            <a:r>
              <a:rPr lang="ar-SA" sz="3600" dirty="0" smtClean="0"/>
              <a:t>والمظهر الثاني يتضمن التأثيرات الجانبية السلبية غير المتوقعة للبرنامج ( قلق الأطباء من الآثار الجانبية للدواء )</a:t>
            </a:r>
          </a:p>
          <a:p>
            <a:pPr>
              <a:buFontTx/>
              <a:buChar char="-"/>
              <a:defRPr/>
            </a:pPr>
            <a:r>
              <a:rPr lang="ar-SA" sz="3600" dirty="0" smtClean="0"/>
              <a:t>ويكون المقوم أكثر فعالية في أداء عمله حينما يكون على وعى بالمظاهر السلبية غير المتوقعة للبرنامج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1">
                                            <p:txEl>
                                              <p:pRg st="3" end="3"/>
                                            </p:txEl>
                                          </p:spTgt>
                                        </p:tgtEl>
                                        <p:attrNameLst>
                                          <p:attrName>style.visibility</p:attrName>
                                        </p:attrNameLst>
                                      </p:cBhvr>
                                      <p:to>
                                        <p:strVal val="visible"/>
                                      </p:to>
                                    </p:set>
                                    <p:anim calcmode="lin" valueType="num">
                                      <p:cBhvr additive="base">
                                        <p:cTn id="31" dur="500" fill="hold"/>
                                        <p:tgtEl>
                                          <p:spTgt spid="3277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274638"/>
            <a:ext cx="8543956" cy="1143000"/>
          </a:xfrm>
        </p:spPr>
        <p:txBody>
          <a:bodyPr/>
          <a:lstStyle/>
          <a:p>
            <a:r>
              <a:rPr lang="ar-SA" sz="4000" b="1" dirty="0" smtClean="0"/>
              <a:t>خامساً تجنب التأثيرات السلبية المحتملة لإجراءات التقويم</a:t>
            </a:r>
            <a:endParaRPr lang="ar-SA" sz="4000" dirty="0"/>
          </a:p>
        </p:txBody>
      </p:sp>
      <p:sp>
        <p:nvSpPr>
          <p:cNvPr id="3" name="عنصر نائب للمحتوى 2"/>
          <p:cNvSpPr>
            <a:spLocks noGrp="1"/>
          </p:cNvSpPr>
          <p:nvPr>
            <p:ph idx="1"/>
          </p:nvPr>
        </p:nvSpPr>
        <p:spPr>
          <a:xfrm>
            <a:off x="457200" y="1428737"/>
            <a:ext cx="8229600" cy="4697428"/>
          </a:xfrm>
        </p:spPr>
        <p:txBody>
          <a:bodyPr/>
          <a:lstStyle/>
          <a:p>
            <a:pPr>
              <a:defRPr/>
            </a:pPr>
            <a:r>
              <a:rPr lang="ar-SA" dirty="0" smtClean="0"/>
              <a:t>4</a:t>
            </a:r>
            <a:r>
              <a:rPr lang="ar-SA" sz="4000" b="1" dirty="0" smtClean="0"/>
              <a:t>- القيم التي يتمسك بها المقوم </a:t>
            </a:r>
          </a:p>
          <a:p>
            <a:pPr>
              <a:defRPr/>
            </a:pPr>
            <a:r>
              <a:rPr lang="ar-SA" sz="4000" dirty="0" smtClean="0"/>
              <a:t>- يكون التقويم أقل صدقاً ما لم تفحص القيم المفترضة لدى المقوم</a:t>
            </a:r>
          </a:p>
          <a:p>
            <a:pPr>
              <a:buFontTx/>
              <a:buChar char="-"/>
              <a:defRPr/>
            </a:pPr>
            <a:r>
              <a:rPr lang="ar-SA" sz="4000" dirty="0" smtClean="0"/>
              <a:t>ويذهب جويبرج إلى أنه لا أحد يستطيع أن يخدم حاجات كل المجموعة المستفيدة في التقويم إذا ما تبنى المقوم ضمنياً قيم المجموعة الأكثر قوة ونفوذاً في التقويم     </a:t>
            </a:r>
          </a:p>
          <a:p>
            <a:endParaRPr lang="ar-SA" sz="4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1645</TotalTime>
  <Words>737</Words>
  <Application>Microsoft Office PowerPoint</Application>
  <PresentationFormat>عرض على الشاشة (3:4)‏</PresentationFormat>
  <Paragraphs>83</Paragraphs>
  <Slides>16</Slides>
  <Notes>1</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المحاضرة التمهيدية</vt:lpstr>
      <vt:lpstr>الشريحة 1</vt:lpstr>
      <vt:lpstr>المحاضرة الثامنة </vt:lpstr>
      <vt:lpstr>عناصر المحاضرة</vt:lpstr>
      <vt:lpstr> رابعاً إدراك حاجات كل المستفيدين</vt:lpstr>
      <vt:lpstr> رابعاً إدراك حاجات كل المستفيدين</vt:lpstr>
      <vt:lpstr> رابعاً إدراك حاجات كل المستفيدين</vt:lpstr>
      <vt:lpstr> رابعاً إدراك حاجات كل المستفيدين</vt:lpstr>
      <vt:lpstr> رابعاً إدراك حاجات كل المستفيدين</vt:lpstr>
      <vt:lpstr>خامساً تجنب التأثيرات السلبية المحتملة لإجراءات التقويم</vt:lpstr>
      <vt:lpstr>خامساً تجنب التأثيرات السلبية المحتملة لإجراءات التقويم</vt:lpstr>
      <vt:lpstr>خامساً تجنب التأثيرات السلبية المحتملة لإجراءات التقويم</vt:lpstr>
      <vt:lpstr>خامساً تجنب التأثيرات السلبية المحتملة لإجراءات التقويم</vt:lpstr>
      <vt:lpstr>خامساً تجنب التأثيرات السلبية المحتملة لإجراءات التقويم</vt:lpstr>
      <vt:lpstr>خامساً تجنب التأثيرات السلبية المحتملة لإجراءات التقويم</vt:lpstr>
      <vt:lpstr>خامساً تجنب التأثيرات السلبية المحتملة لإجراءات التقويم</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Start01</cp:lastModifiedBy>
  <cp:revision>175</cp:revision>
  <dcterms:created xsi:type="dcterms:W3CDTF">1601-01-01T00:00:00Z</dcterms:created>
  <dcterms:modified xsi:type="dcterms:W3CDTF">2011-11-15T09:34:36Z</dcterms:modified>
</cp:coreProperties>
</file>