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9"/>
  </p:notesMasterIdLst>
  <p:handoutMasterIdLst>
    <p:handoutMasterId r:id="rId30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300" r:id="rId14"/>
    <p:sldId id="282" r:id="rId15"/>
    <p:sldId id="278" r:id="rId16"/>
    <p:sldId id="283" r:id="rId17"/>
    <p:sldId id="299" r:id="rId18"/>
    <p:sldId id="284" r:id="rId19"/>
    <p:sldId id="301" r:id="rId20"/>
    <p:sldId id="285" r:id="rId21"/>
    <p:sldId id="292" r:id="rId22"/>
    <p:sldId id="293" r:id="rId23"/>
    <p:sldId id="294" r:id="rId24"/>
    <p:sldId id="295" r:id="rId25"/>
    <p:sldId id="296" r:id="rId26"/>
    <p:sldId id="297" r:id="rId27"/>
    <p:sldId id="288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تقويم البرامج </a:t>
            </a:r>
            <a:r>
              <a:rPr lang="ar-SA" sz="2800" b="1" dirty="0" smtClean="0"/>
              <a:t>المشروعات الاجتماعية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التاسعة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التقويم فى تخطيط البرنامج </a:t>
            </a:r>
            <a:endParaRPr lang="en-US" dirty="0" smtClean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7158" y="1357298"/>
            <a:ext cx="8501122" cy="4929222"/>
          </a:xfrm>
        </p:spPr>
        <p:txBody>
          <a:bodyPr numCol="1">
            <a:normAutofit fontScale="70000" lnSpcReduction="20000"/>
          </a:bodyPr>
          <a:lstStyle/>
          <a:p>
            <a:r>
              <a:rPr lang="ar-SA" sz="3600" b="1" dirty="0" smtClean="0"/>
              <a:t>مقدمة</a:t>
            </a:r>
          </a:p>
          <a:p>
            <a:pPr lvl="0"/>
            <a:r>
              <a:rPr lang="ar-SA" sz="3600" b="1" dirty="0" smtClean="0"/>
              <a:t> المقوم ولجنة التخطيط</a:t>
            </a:r>
          </a:p>
          <a:p>
            <a:r>
              <a:rPr lang="ar-SA" sz="3600" b="1" dirty="0" smtClean="0"/>
              <a:t>أولاً قضايا عامة في تخطيط البرنامج</a:t>
            </a:r>
            <a:endParaRPr lang="en-US" sz="3600" b="1" dirty="0" smtClean="0"/>
          </a:p>
          <a:p>
            <a:r>
              <a:rPr lang="ar-SA" sz="3600" b="1" dirty="0" smtClean="0"/>
              <a:t>تعريف وتحديد المشاركين المقصودين</a:t>
            </a:r>
            <a:endParaRPr lang="en-US" sz="3600" b="1" dirty="0" smtClean="0"/>
          </a:p>
          <a:p>
            <a:r>
              <a:rPr lang="ar-SA" sz="3600" b="1" dirty="0" smtClean="0"/>
              <a:t>تحديد الحاجات المراد مقابلتها</a:t>
            </a:r>
            <a:endParaRPr lang="en-US" sz="3600" b="1" dirty="0" smtClean="0"/>
          </a:p>
          <a:p>
            <a:r>
              <a:rPr lang="ar-SA" sz="3600" b="1" dirty="0" smtClean="0"/>
              <a:t>مصادر البرنامج</a:t>
            </a:r>
            <a:endParaRPr lang="en-US" sz="3600" b="1" dirty="0" smtClean="0"/>
          </a:p>
          <a:p>
            <a:r>
              <a:rPr lang="ar-SA" sz="3600" b="1" dirty="0" smtClean="0"/>
              <a:t>توقعات البرنامج</a:t>
            </a:r>
            <a:endParaRPr lang="en-US" sz="3600" b="1" dirty="0" smtClean="0"/>
          </a:p>
          <a:p>
            <a:r>
              <a:rPr lang="ar-SA" sz="3600" b="1" dirty="0" smtClean="0"/>
              <a:t>ثانياً مصادر معلومات تقدير الحاجة</a:t>
            </a:r>
            <a:endParaRPr lang="en-US" sz="3600" b="1" dirty="0" smtClean="0"/>
          </a:p>
          <a:p>
            <a:r>
              <a:rPr lang="ar-SA" sz="3600" b="1" dirty="0" smtClean="0"/>
              <a:t>بيانات الإحصاء العام</a:t>
            </a:r>
            <a:endParaRPr lang="en-US" sz="3600" b="1" dirty="0" smtClean="0"/>
          </a:p>
          <a:p>
            <a:r>
              <a:rPr lang="ar-SA" sz="3600" b="1" dirty="0" smtClean="0"/>
              <a:t>عدد الخدمات المشابهة أو الموجودة ذات العلاقة</a:t>
            </a:r>
            <a:endParaRPr lang="en-US" sz="3600" b="1" dirty="0" smtClean="0"/>
          </a:p>
          <a:p>
            <a:r>
              <a:rPr lang="ar-SA" sz="3600" b="1" dirty="0" smtClean="0"/>
              <a:t>عدد الأشخاص المستلمين للخدمة</a:t>
            </a:r>
            <a:endParaRPr lang="en-US" sz="3600" b="1" dirty="0" smtClean="0"/>
          </a:p>
          <a:p>
            <a:r>
              <a:rPr lang="ar-SA" sz="3600" b="1" dirty="0" smtClean="0"/>
              <a:t>استمارة مسح أفراد المجتمع</a:t>
            </a:r>
            <a:endParaRPr lang="en-US" sz="3600" b="1" dirty="0" smtClean="0"/>
          </a:p>
          <a:p>
            <a:pPr>
              <a:buFont typeface="Arial" pitchFamily="34" charset="0"/>
              <a:buChar char="•"/>
            </a:pPr>
            <a:endParaRPr lang="ar-SA" sz="4000" b="1" dirty="0" smtClean="0"/>
          </a:p>
          <a:p>
            <a:pPr marL="514350" indent="-514350"/>
            <a:endParaRPr lang="ar-SA" b="1" dirty="0" smtClean="0">
              <a:solidFill>
                <a:srgbClr val="FF0000"/>
              </a:solidFill>
            </a:endParaRPr>
          </a:p>
          <a:p>
            <a:pPr marL="514350" indent="-514350"/>
            <a:endParaRPr lang="ar-SA" dirty="0" smtClean="0">
              <a:solidFill>
                <a:srgbClr val="FF0000"/>
              </a:solidFill>
            </a:endParaRPr>
          </a:p>
          <a:p>
            <a:endParaRPr lang="ar-SA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مقدمة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7"/>
            <a:ext cx="8543956" cy="4697428"/>
          </a:xfrm>
        </p:spPr>
        <p:txBody>
          <a:bodyPr>
            <a:noAutofit/>
          </a:bodyPr>
          <a:lstStyle/>
          <a:p>
            <a:r>
              <a:rPr lang="ar-SA" dirty="0" smtClean="0"/>
              <a:t>- يعد التخطيط مطلبا أساسيا قبل بدء أي برنامج للخدمة الإنسانية </a:t>
            </a:r>
          </a:p>
          <a:p>
            <a:r>
              <a:rPr lang="ar-SA" dirty="0" smtClean="0"/>
              <a:t>- فقبل الشروع في البرنامج يجب أن يشكل بعض الأشخاص الخدمة طبقا لمفاهيم حاجاتهم وطبقا لأفضل الطرق لمقابلة تلك الحاجات </a:t>
            </a:r>
          </a:p>
          <a:p>
            <a:pPr lvl="0"/>
            <a:r>
              <a:rPr lang="ar-SA" u="sng" dirty="0" smtClean="0"/>
              <a:t>هناك ثلاثة أنواع عامة للمساهمات يمكن عملها وهى:</a:t>
            </a:r>
            <a:endParaRPr lang="en-US" dirty="0" smtClean="0"/>
          </a:p>
          <a:p>
            <a:pPr lvl="0">
              <a:buFont typeface="Wingdings" pitchFamily="2" charset="2"/>
              <a:buChar char="§"/>
            </a:pPr>
            <a:r>
              <a:rPr lang="ar-SA" dirty="0" smtClean="0"/>
              <a:t>تحديد الحاجات المراد مقابلتها </a:t>
            </a:r>
            <a:endParaRPr lang="en-US" dirty="0" smtClean="0"/>
          </a:p>
          <a:p>
            <a:pPr lvl="0">
              <a:buFont typeface="Wingdings" pitchFamily="2" charset="2"/>
              <a:buChar char="§"/>
            </a:pPr>
            <a:r>
              <a:rPr lang="ar-SA" dirty="0" smtClean="0"/>
              <a:t>المساعدة في وصف أهداف البرنامج </a:t>
            </a: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ar-SA" dirty="0" smtClean="0"/>
              <a:t>الاختيار من بين برامج احتمالية مختلفة </a:t>
            </a:r>
            <a:endParaRPr lang="en-US" dirty="0" smtClean="0"/>
          </a:p>
          <a:p>
            <a:pPr>
              <a:defRPr/>
            </a:pPr>
            <a:endParaRPr lang="ar-SA" sz="4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052498"/>
          </a:xfrm>
        </p:spPr>
        <p:txBody>
          <a:bodyPr/>
          <a:lstStyle/>
          <a:p>
            <a:pPr lvl="0">
              <a:defRPr/>
            </a:pPr>
            <a:r>
              <a:rPr lang="ar-SA" b="1" dirty="0" smtClean="0"/>
              <a:t> المقوم ولجنة التخطيط</a:t>
            </a:r>
            <a:br>
              <a:rPr lang="ar-SA" b="1" dirty="0" smtClean="0"/>
            </a:b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214282" y="1428736"/>
            <a:ext cx="8929718" cy="4786346"/>
          </a:xfrm>
        </p:spPr>
        <p:txBody>
          <a:bodyPr/>
          <a:lstStyle/>
          <a:p>
            <a:pPr lvl="0"/>
            <a:r>
              <a:rPr lang="ar-SA" sz="3600" dirty="0" smtClean="0"/>
              <a:t>أهداف لجان التخطيط</a:t>
            </a:r>
          </a:p>
          <a:p>
            <a:pPr lvl="0">
              <a:buFont typeface="Wingdings" pitchFamily="2" charset="2"/>
              <a:buChar char="§"/>
            </a:pPr>
            <a:r>
              <a:rPr lang="ar-SA" sz="2800" dirty="0" smtClean="0"/>
              <a:t>العمل على جلب أفضل خطة عملية محتملة </a:t>
            </a:r>
          </a:p>
          <a:p>
            <a:pPr lvl="0">
              <a:buFont typeface="Wingdings" pitchFamily="2" charset="2"/>
              <a:buChar char="§"/>
            </a:pPr>
            <a:r>
              <a:rPr lang="ar-SA" sz="2800" dirty="0" smtClean="0"/>
              <a:t> والحصول على خطة تلقى دعم كبير </a:t>
            </a:r>
            <a:endParaRPr lang="en-US" sz="2800" dirty="0" smtClean="0"/>
          </a:p>
          <a:p>
            <a:pPr lvl="0">
              <a:buFont typeface="Wingdings" pitchFamily="2" charset="2"/>
              <a:buChar char="§"/>
            </a:pPr>
            <a:r>
              <a:rPr lang="ar-SA" sz="2800" dirty="0" smtClean="0"/>
              <a:t>من الصعوبة الحصول على المعلومات </a:t>
            </a:r>
            <a:r>
              <a:rPr lang="ar-SA" sz="2800" dirty="0" smtClean="0">
                <a:solidFill>
                  <a:srgbClr val="FF0000"/>
                </a:solidFill>
              </a:rPr>
              <a:t>غير الغامضة </a:t>
            </a:r>
            <a:r>
              <a:rPr lang="ar-SA" sz="2800" dirty="0" smtClean="0"/>
              <a:t>، بل أنها لا توجد في الواقع ، وحتى الخبراء في حقل معين لا يستطيعون معرفة أي سياسة معينة أكثر احتمالا للنجاح </a:t>
            </a:r>
            <a:endParaRPr lang="en-US" sz="2800" dirty="0" smtClean="0"/>
          </a:p>
          <a:p>
            <a:pPr lvl="0">
              <a:buFont typeface="Wingdings" pitchFamily="2" charset="2"/>
              <a:buChar char="§"/>
            </a:pPr>
            <a:r>
              <a:rPr lang="ar-SA" sz="2800" dirty="0" smtClean="0"/>
              <a:t>قد تجد لجان التخطيط صعوبة في اختيار أفضل خطة لأن الكائنات الإنسانية محدودة في كمية المعلومات التي باستطاعتهم استخدامها في وقت واحد</a:t>
            </a:r>
            <a:endParaRPr lang="en-US" sz="2800" dirty="0" smtClean="0"/>
          </a:p>
          <a:p>
            <a:pPr>
              <a:buFont typeface="Wingdings" pitchFamily="2" charset="2"/>
              <a:buChar char="§"/>
            </a:pPr>
            <a:r>
              <a:rPr lang="ar-SA" sz="2800" dirty="0" smtClean="0"/>
              <a:t>ومن المستحيل الاهتمام بكل المتغيرات في المنظمة في وقت واحد</a:t>
            </a:r>
          </a:p>
          <a:p>
            <a:pPr lvl="0"/>
            <a:endParaRPr lang="en-US" sz="3600" dirty="0" smtClean="0"/>
          </a:p>
          <a:p>
            <a:pPr>
              <a:buClr>
                <a:schemeClr val="tx1"/>
              </a:buClr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 المقوم ولجنة التخطيط</a:t>
            </a:r>
            <a:br>
              <a:rPr lang="ar-SA" b="1" dirty="0" smtClean="0"/>
            </a:b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9"/>
            <a:ext cx="8229600" cy="4768866"/>
          </a:xfrm>
        </p:spPr>
        <p:txBody>
          <a:bodyPr/>
          <a:lstStyle/>
          <a:p>
            <a:pPr lvl="0"/>
            <a:r>
              <a:rPr lang="ar-SA" sz="3600" b="1" dirty="0" smtClean="0"/>
              <a:t>المقومون بإمكانهم مساعدة مخططي البرنامج :</a:t>
            </a:r>
            <a:endParaRPr lang="en-US" sz="3600" dirty="0" smtClean="0"/>
          </a:p>
          <a:p>
            <a:pPr lvl="0">
              <a:buFont typeface="Wingdings" pitchFamily="2" charset="2"/>
              <a:buChar char="q"/>
            </a:pPr>
            <a:r>
              <a:rPr lang="ar-SA" dirty="0" smtClean="0"/>
              <a:t>لسوء الحظ أن المقومين غالبا ما يُستشارون بعد بداية البرنامج أو بعد مباشرة عمله فقط </a:t>
            </a:r>
            <a:endParaRPr lang="en-US" dirty="0" smtClean="0"/>
          </a:p>
          <a:p>
            <a:pPr lvl="0">
              <a:buFont typeface="Wingdings" pitchFamily="2" charset="2"/>
              <a:buChar char="q"/>
            </a:pPr>
            <a:r>
              <a:rPr lang="ar-SA" dirty="0" smtClean="0"/>
              <a:t>أن منظمات الخدمة الإنسانية ذات التنظيم الجيد هي التي تكون موجهة عن طريق إداريين يدركون أهمية التقويم </a:t>
            </a:r>
            <a:endParaRPr lang="en-US" dirty="0" smtClean="0"/>
          </a:p>
          <a:p>
            <a:pPr lvl="0">
              <a:buFont typeface="Wingdings" pitchFamily="2" charset="2"/>
              <a:buChar char="q"/>
            </a:pPr>
            <a:r>
              <a:rPr lang="ar-SA" dirty="0" smtClean="0"/>
              <a:t>والتخطيط يشبه إلى حد كبير التقويم ؛ فالمخطط يستخدم فقط صيغة المستقبل ( مثل : هل سوف يساعد البرنامج ؟)  ، أما المقوم فيستخدم أساسا صيغة الماضي (  مثل : هل ساعد البرنامج )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 المقوم ولجنة التخطيط</a:t>
            </a:r>
            <a:br>
              <a:rPr lang="ar-SA" b="1" dirty="0" smtClean="0"/>
            </a:b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5339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q"/>
            </a:pPr>
            <a:r>
              <a:rPr lang="ar-SA" sz="3600" dirty="0" smtClean="0"/>
              <a:t>فإذا ما تم تدخل المقوم مبكرا فإن المخططين سوف يكون لديهم مدخلاً ملائماً لمعرفة ما هو الشيء الذي بالإمكان تقويمه بموضوعيه, وبأي تكلفة,</a:t>
            </a:r>
          </a:p>
          <a:p>
            <a:pPr>
              <a:buFont typeface="Wingdings" pitchFamily="2" charset="2"/>
              <a:buChar char="q"/>
            </a:pPr>
            <a:r>
              <a:rPr lang="ar-SA" sz="3600" dirty="0" smtClean="0"/>
              <a:t> ومثل هذا التعاون بين المخططين </a:t>
            </a:r>
            <a:r>
              <a:rPr lang="ar-SA" sz="3600" dirty="0" smtClean="0"/>
              <a:t>والمقومين </a:t>
            </a:r>
            <a:r>
              <a:rPr lang="ar-SA" sz="3600" dirty="0" smtClean="0"/>
              <a:t>قد يكون لأن المبدعين في العديد من الخدمات الإنسانية ليسوا مدربين في الإدارة والبحث أو في مناهج تقويم البرنامج </a:t>
            </a:r>
          </a:p>
          <a:p>
            <a:pPr lvl="0">
              <a:buFont typeface="Wingdings" pitchFamily="2" charset="2"/>
              <a:buChar char="q"/>
            </a:pPr>
            <a:r>
              <a:rPr lang="ar-SA" sz="3600" dirty="0" smtClean="0"/>
              <a:t> فضلا عن أن العديد من الإداريين والمخططين ليست لديهم الخبرة لوضع أهداف البرنامج بطريقة جيدة</a:t>
            </a:r>
            <a:endParaRPr lang="en-US" sz="3600" dirty="0" smtClean="0"/>
          </a:p>
          <a:p>
            <a:pPr>
              <a:buFont typeface="Wingdings" pitchFamily="2" charset="2"/>
              <a:buChar char="q"/>
            </a:pPr>
            <a:endParaRPr lang="ar-SA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أولاً قضايا عامة في </a:t>
            </a:r>
            <a:r>
              <a:rPr lang="ar-SA" b="1" dirty="0" smtClean="0"/>
              <a:t>تخطيط </a:t>
            </a:r>
            <a:r>
              <a:rPr lang="ar-SA" b="1" dirty="0" smtClean="0"/>
              <a:t>البرنامج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4" y="1415960"/>
            <a:ext cx="8501093" cy="4533900"/>
          </a:xfrm>
        </p:spPr>
        <p:txBody>
          <a:bodyPr>
            <a:normAutofit/>
          </a:bodyPr>
          <a:lstStyle/>
          <a:p>
            <a:pPr lvl="0"/>
            <a:r>
              <a:rPr lang="ar-SA" sz="4800" b="1" dirty="0" smtClean="0"/>
              <a:t>1- تعريف وتحديد المشاركين المقصودين</a:t>
            </a:r>
            <a:r>
              <a:rPr lang="ar-SA" sz="4800" dirty="0" smtClean="0"/>
              <a:t>:</a:t>
            </a:r>
            <a:endParaRPr lang="en-US" sz="4800" dirty="0" smtClean="0"/>
          </a:p>
          <a:p>
            <a:pPr lvl="0"/>
            <a:r>
              <a:rPr lang="ar-SA" sz="4800" dirty="0" smtClean="0"/>
              <a:t>في الوقت الذي يتم فيه تحديد المجتمع المراد خدمته بواسطة البرنامج فإن هذا التحديد يعتبر أول خطوة وأكثرها </a:t>
            </a:r>
            <a:r>
              <a:rPr lang="ar-SA" sz="4800" dirty="0" smtClean="0"/>
              <a:t>تفصيلا </a:t>
            </a:r>
            <a:r>
              <a:rPr lang="ar-SA" sz="4800" dirty="0" smtClean="0"/>
              <a:t>في تخطيط البرنامج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أولاً قضايا عامة في </a:t>
            </a:r>
            <a:r>
              <a:rPr lang="ar-SA" b="1" dirty="0" smtClean="0"/>
              <a:t>تخطيط </a:t>
            </a:r>
            <a:r>
              <a:rPr lang="ar-SA" b="1" dirty="0" smtClean="0"/>
              <a:t>البرنامج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 lnSpcReduction="10000"/>
          </a:bodyPr>
          <a:lstStyle/>
          <a:p>
            <a:pPr lvl="0"/>
            <a:r>
              <a:rPr lang="ar-SA" sz="4000" b="1" dirty="0" smtClean="0"/>
              <a:t> 2- تحديد الحاجات المراد مقابلتها (تلبيتها) :</a:t>
            </a:r>
            <a:endParaRPr lang="en-US" sz="4000" dirty="0" smtClean="0"/>
          </a:p>
          <a:p>
            <a:pPr lvl="0">
              <a:buFont typeface="Arial" pitchFamily="34" charset="0"/>
              <a:buChar char="•"/>
            </a:pPr>
            <a:r>
              <a:rPr lang="ar-SA" sz="4000" dirty="0" smtClean="0"/>
              <a:t>إن البرامج الناجحة هي التي تبحث في التخفيف من المشاكل الحقيقية التي يدركها المجتمع المراد خدمته </a:t>
            </a:r>
            <a:endParaRPr lang="en-US" sz="4000" dirty="0" smtClean="0"/>
          </a:p>
          <a:p>
            <a:pPr lvl="0">
              <a:buFont typeface="Arial" pitchFamily="34" charset="0"/>
              <a:buChar char="•"/>
            </a:pPr>
            <a:r>
              <a:rPr lang="ar-SA" sz="4000" dirty="0" smtClean="0"/>
              <a:t>ومن المحتمل أن يكون عمل مُخططي برامج الخدمات الأنسابية أفضل إذا ما عرفوا ماذا يحتاج المجتمع المقصود ؟</a:t>
            </a:r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أولاً قضايا عامة في </a:t>
            </a:r>
            <a:r>
              <a:rPr lang="ar-SA" b="1" dirty="0" smtClean="0"/>
              <a:t>تخطيط </a:t>
            </a:r>
            <a:r>
              <a:rPr lang="ar-SA" b="1" dirty="0" smtClean="0"/>
              <a:t>البرنامج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2- تحديد الحاجات المراد مقابلتها (تلبيتها) :</a:t>
            </a:r>
            <a:endParaRPr lang="ar-SA" dirty="0" smtClean="0"/>
          </a:p>
          <a:p>
            <a:pPr lvl="0"/>
            <a:r>
              <a:rPr lang="ar-SA" dirty="0" smtClean="0"/>
              <a:t>هناك فرق حاسم بين الحاجات التي يشعر بها أفراد المجتمع وبين الحاجات التي يشعر بها المهنيون . فإذا لم يدرك أفراد المجتمع الحاجة المطلوبة ،فلا بد أن يشمل البرنامج سمة تعليمية  ( كيفية </a:t>
            </a:r>
            <a:r>
              <a:rPr lang="ar-SA" dirty="0" err="1" smtClean="0"/>
              <a:t>ادراك</a:t>
            </a:r>
            <a:r>
              <a:rPr lang="ar-SA" dirty="0" smtClean="0"/>
              <a:t> الحاجات )</a:t>
            </a:r>
            <a:endParaRPr lang="en-US" dirty="0" smtClean="0"/>
          </a:p>
          <a:p>
            <a:r>
              <a:rPr lang="ar-SA" dirty="0" smtClean="0"/>
              <a:t>وفي حالة تقدير الحاجة للخدمات الإنسانية ؛ فإنه من الأهمية بمكان أن يتحلى الشخص بالموضوعية ، إذ من السهل أن يغالي الشخص في مدى الحاجة التي يريدها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أولاً قضايا عامة في </a:t>
            </a:r>
            <a:r>
              <a:rPr lang="ar-SA" b="1" dirty="0" smtClean="0"/>
              <a:t>تخطيط </a:t>
            </a:r>
            <a:r>
              <a:rPr lang="ar-SA" b="1" dirty="0" smtClean="0"/>
              <a:t>البرنامج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4" y="1466868"/>
            <a:ext cx="8572531" cy="4533900"/>
          </a:xfrm>
        </p:spPr>
        <p:txBody>
          <a:bodyPr/>
          <a:lstStyle/>
          <a:p>
            <a:pPr lvl="0"/>
            <a:r>
              <a:rPr lang="ar-SA" b="1" dirty="0" smtClean="0"/>
              <a:t>3- مصادر البرنامج :</a:t>
            </a:r>
            <a:endParaRPr lang="en-US" dirty="0" smtClean="0"/>
          </a:p>
          <a:p>
            <a:pPr lvl="0"/>
            <a:r>
              <a:rPr lang="ar-SA" dirty="0" smtClean="0"/>
              <a:t>إن تقويم البرنامج المقترح سوف يشمل تقويما لنوع الموظفين المطلوبين , وما هو نوع التدريب والخبرة التي يجب أن تكون متوافرة لدى الأعضاء الموظفين ؟ وهل يتناسب تدريبهم مع الحاجات الحقيقية للأشخاص المراد خدمتهم ؟ وهل عملهم مُخطط لاستخدام مواهبهم بكفاءة ؟ فالأشخاص الفاعلون قد لا يصبحون كذلك إذا ما وضعوا في حالات أو مواقع لم يتدربوا عليها  كما أن المواقع التي هم فيها تقيدهم وتحد من استخدامهم لمهاراتهم </a:t>
            </a:r>
            <a:endParaRPr lang="en-US" dirty="0" smtClean="0"/>
          </a:p>
          <a:p>
            <a:pPr>
              <a:defRPr/>
            </a:pPr>
            <a:endParaRPr lang="ar-SA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أولاً قضايا عامة في </a:t>
            </a:r>
            <a:r>
              <a:rPr lang="ar-SA" b="1" dirty="0" smtClean="0"/>
              <a:t>تخطيط </a:t>
            </a:r>
            <a:r>
              <a:rPr lang="ar-SA" b="1" dirty="0" smtClean="0"/>
              <a:t>البرنامج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4- توقعات البرنامج :</a:t>
            </a:r>
            <a:endParaRPr lang="en-US" dirty="0" smtClean="0"/>
          </a:p>
          <a:p>
            <a:pPr lvl="0"/>
            <a:r>
              <a:rPr lang="ar-SA" dirty="0" smtClean="0"/>
              <a:t>إن المقومين قد يساعدون لجان التخطيط أيضا في تحديد أهداف البرنامج ، فالأشخاص المسئولون عن البرنامج وممولوه أصبحوا يسألون بشكل متزايد عن وصف دقيق لأهداف البرامج الجديدة </a:t>
            </a:r>
            <a:endParaRPr lang="en-US" dirty="0" smtClean="0"/>
          </a:p>
          <a:p>
            <a:pPr lvl="0"/>
            <a:r>
              <a:rPr lang="ar-SA" dirty="0" smtClean="0"/>
              <a:t>إن الأهداف في حاجة لأن توصف بطريقة تسمح للشخص أن يميز الأهداف </a:t>
            </a:r>
            <a:r>
              <a:rPr lang="ar-SA" dirty="0" smtClean="0"/>
              <a:t>التي </a:t>
            </a:r>
            <a:r>
              <a:rPr lang="ar-SA" dirty="0" smtClean="0"/>
              <a:t>تحققت  والتي لم تتحقق ، وإلا فإن الأشخاص لن يكونوا مسئولين عن عملهم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أولاً قضايا عامة في </a:t>
            </a:r>
            <a:r>
              <a:rPr lang="ar-SA" b="1" dirty="0" smtClean="0"/>
              <a:t>تخطيط </a:t>
            </a:r>
            <a:r>
              <a:rPr lang="ar-SA" b="1" dirty="0" smtClean="0"/>
              <a:t>البرنامج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>
            <a:normAutofit/>
          </a:bodyPr>
          <a:lstStyle/>
          <a:p>
            <a:pPr lvl="0"/>
            <a:r>
              <a:rPr lang="ar-SA" b="1" dirty="0" smtClean="0"/>
              <a:t>4- توقعات البرنامج</a:t>
            </a:r>
            <a:endParaRPr lang="ar-SA" dirty="0" smtClean="0"/>
          </a:p>
          <a:p>
            <a:pPr lvl="0"/>
            <a:r>
              <a:rPr lang="ar-SA" dirty="0" smtClean="0"/>
              <a:t>- </a:t>
            </a:r>
            <a:r>
              <a:rPr lang="ar-SA" sz="4000" dirty="0" smtClean="0"/>
              <a:t>وفي الوقت الذي قد تكون فيه هناك العديد من الطرق لإنجاز أفضل مستوى من الرضا لدى متلقي الخدمة أو المستفيد منها ، فإنه يجب على المخططين ألا يحصروا أنفسهم في منهج واحد قبل فحص البدائل ، وبمجرد اختيار الوجهة المطلوبة فإنه يأتي دور وضع أهداف</a:t>
            </a:r>
            <a:endParaRPr lang="en-US" sz="4000" dirty="0" smtClean="0"/>
          </a:p>
          <a:p>
            <a:pPr lvl="0"/>
            <a:endParaRPr lang="en-US" sz="4000" dirty="0" smtClean="0"/>
          </a:p>
          <a:p>
            <a:pPr lvl="0"/>
            <a:endParaRPr lang="en-US" sz="2800" dirty="0" smtClean="0"/>
          </a:p>
          <a:p>
            <a:pPr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أولاً قضايا عامة في </a:t>
            </a:r>
            <a:r>
              <a:rPr lang="ar-SA" b="1" dirty="0" smtClean="0"/>
              <a:t>تخطيط </a:t>
            </a:r>
            <a:r>
              <a:rPr lang="ar-SA" b="1" dirty="0" smtClean="0"/>
              <a:t>البرنامج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4- توقعات البرنامج</a:t>
            </a:r>
            <a:endParaRPr lang="ar-SA" dirty="0" smtClean="0"/>
          </a:p>
          <a:p>
            <a:pPr lvl="0">
              <a:buFont typeface="Wingdings" pitchFamily="2" charset="2"/>
              <a:buChar char="ü"/>
            </a:pPr>
            <a:r>
              <a:rPr lang="ar-SA" dirty="0" smtClean="0"/>
              <a:t>إن المقومين لا يساعدون المخططين في تطوير الأهداف فحسب ولكنهم أيضا يُستدعون للمساعدة في تقدير درجة نجاح البرنامج الذي سوف يحقق تلك الأهداف </a:t>
            </a:r>
            <a:endParaRPr lang="en-US" dirty="0" smtClean="0"/>
          </a:p>
          <a:p>
            <a:pPr lvl="0">
              <a:buFont typeface="Wingdings" pitchFamily="2" charset="2"/>
              <a:buChar char="ü"/>
            </a:pPr>
            <a:r>
              <a:rPr lang="ar-SA" dirty="0" smtClean="0"/>
              <a:t>وعندما يتضح أن البرنامج لن يصبح كافيا لمقابلة الحاجات المصممة للخدمة ؛ فإن أمامنا مسارين مفتوحين </a:t>
            </a:r>
            <a:r>
              <a:rPr lang="ar-SA" b="1" dirty="0" smtClean="0">
                <a:solidFill>
                  <a:srgbClr val="FF0000"/>
                </a:solidFill>
              </a:rPr>
              <a:t>ففي الجانب الأول : قد نخفض أهداف البرنامج، وفي الجانب الآخر قد نقوي البرنامج</a:t>
            </a:r>
            <a:r>
              <a:rPr lang="ar-SA" dirty="0" smtClean="0"/>
              <a:t> وفي كلا المسارين فإن البرنامج قد يتطلب إعادة النظر مرة أخرى </a:t>
            </a:r>
            <a:endParaRPr lang="en-US" dirty="0" smtClean="0"/>
          </a:p>
          <a:p>
            <a:r>
              <a:rPr lang="en-US" dirty="0" smtClean="0"/>
              <a:t> 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ثانياً مصادر معلومات تقدير الحاجة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750"/>
            <a:ext cx="8786874" cy="4533900"/>
          </a:xfrm>
        </p:spPr>
        <p:txBody>
          <a:bodyPr/>
          <a:lstStyle/>
          <a:p>
            <a:pPr lvl="0">
              <a:buFont typeface="Wingdings" pitchFamily="2" charset="2"/>
              <a:buChar char="ü"/>
            </a:pPr>
            <a:r>
              <a:rPr lang="ar-SA" sz="4000" dirty="0" smtClean="0"/>
              <a:t>كثيرا ما يشتكي الأشخاص المشاركون في لجان التخطيط من عدم معرفة الكثير مما يريدون عمله ، لدرجة يصبح معها عملهم </a:t>
            </a:r>
            <a:r>
              <a:rPr lang="ar-SA" sz="4000" dirty="0" smtClean="0"/>
              <a:t>تقريبا </a:t>
            </a:r>
            <a:r>
              <a:rPr lang="ar-SA" sz="4000" dirty="0" smtClean="0"/>
              <a:t>من المستحيل . </a:t>
            </a:r>
          </a:p>
          <a:p>
            <a:pPr lvl="0">
              <a:buFont typeface="Wingdings" pitchFamily="2" charset="2"/>
              <a:buChar char="ü"/>
            </a:pPr>
            <a:r>
              <a:rPr lang="ar-SA" sz="4000" dirty="0" smtClean="0"/>
              <a:t>فلا أحد يستطيع أن يجعل عمل لجان التخطيط سهلا </a:t>
            </a:r>
            <a:endParaRPr lang="en-US" sz="4000" dirty="0" smtClean="0"/>
          </a:p>
          <a:p>
            <a:pPr lvl="0">
              <a:buFont typeface="Wingdings" pitchFamily="2" charset="2"/>
              <a:buChar char="ü"/>
            </a:pPr>
            <a:r>
              <a:rPr lang="ar-SA" sz="4000" dirty="0" smtClean="0"/>
              <a:t>- لذلك فهناك العديد من الأساليب والوسائل لجمع المعلومات والتي من شأنها تقليل جزء من ارتباك المخططين</a:t>
            </a:r>
          </a:p>
          <a:p>
            <a:pPr lvl="0">
              <a:buFont typeface="Wingdings" pitchFamily="2" charset="2"/>
              <a:buChar char="ü"/>
            </a:pPr>
            <a:r>
              <a:rPr lang="ar-SA" sz="4000" dirty="0" smtClean="0"/>
              <a:t> </a:t>
            </a:r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ثانياً مصادر معلومات تقدير الحاجة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7"/>
            <a:ext cx="9144000" cy="4697428"/>
          </a:xfrm>
        </p:spPr>
        <p:txBody>
          <a:bodyPr/>
          <a:lstStyle/>
          <a:p>
            <a:pPr lvl="0"/>
            <a:r>
              <a:rPr lang="ar-SA" dirty="0" smtClean="0">
                <a:solidFill>
                  <a:srgbClr val="FF0000"/>
                </a:solidFill>
              </a:rPr>
              <a:t>ومصادر هذه المعلومات (معلومات تقدير الحاجة) أثبتت فائدة كبيرة ، وتشمل تلك الوسائل :</a:t>
            </a:r>
            <a:endParaRPr lang="en-US" dirty="0" smtClean="0">
              <a:solidFill>
                <a:srgbClr val="FF0000"/>
              </a:solidFill>
            </a:endParaRPr>
          </a:p>
          <a:p>
            <a:pPr lvl="0">
              <a:buFont typeface="Wingdings" pitchFamily="2" charset="2"/>
              <a:buChar char="§"/>
            </a:pPr>
            <a:r>
              <a:rPr lang="ar-SA" sz="3800" dirty="0" smtClean="0"/>
              <a:t>بيانات الإحصاء العام المرتبط بالخدمات الإنسانية </a:t>
            </a:r>
            <a:endParaRPr lang="en-US" sz="3800" dirty="0" smtClean="0"/>
          </a:p>
          <a:p>
            <a:pPr lvl="0">
              <a:buFont typeface="Wingdings" pitchFamily="2" charset="2"/>
              <a:buChar char="§"/>
            </a:pPr>
            <a:r>
              <a:rPr lang="ar-SA" sz="3800" dirty="0" smtClean="0"/>
              <a:t>مؤسسات المجتمع الموجودة التي تخدم المشاكل المشابهة </a:t>
            </a:r>
            <a:endParaRPr lang="en-US" sz="3800" dirty="0" smtClean="0"/>
          </a:p>
          <a:p>
            <a:pPr lvl="0">
              <a:buFont typeface="Wingdings" pitchFamily="2" charset="2"/>
              <a:buChar char="§"/>
            </a:pPr>
            <a:r>
              <a:rPr lang="ar-SA" sz="3800" dirty="0" smtClean="0"/>
              <a:t>مسح اجتماعي لسكان المجتمع المراد خدمته والأشخاص ذوي الاطلاع الواسع والمعرفة الكبيرة بالمجتمع </a:t>
            </a:r>
            <a:endParaRPr lang="en-US" sz="3800" dirty="0" smtClean="0"/>
          </a:p>
          <a:p>
            <a:pPr lvl="0"/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ثانياً مصادر معلومات تقدير الحاجة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857784"/>
          </a:xfrm>
        </p:spPr>
        <p:txBody>
          <a:bodyPr/>
          <a:lstStyle/>
          <a:p>
            <a:pPr lvl="0"/>
            <a:r>
              <a:rPr lang="ar-SA" u="sng" dirty="0" smtClean="0"/>
              <a:t>1- بيانات الإحصاء العام :</a:t>
            </a:r>
            <a:endParaRPr lang="en-US" dirty="0" smtClean="0"/>
          </a:p>
          <a:p>
            <a:pPr lvl="0">
              <a:buFont typeface="Arial" pitchFamily="34" charset="0"/>
              <a:buChar char="•"/>
            </a:pPr>
            <a:r>
              <a:rPr lang="ar-SA" sz="2800" b="1" dirty="0" smtClean="0"/>
              <a:t>إن بيانات الإحصاء العام متوفرة لمستويات عديدة وبعض بنود تلك المسوح متعلقة بتخطيط البرنامج </a:t>
            </a:r>
            <a:endParaRPr lang="en-US" sz="2800" b="1" dirty="0" smtClean="0"/>
          </a:p>
          <a:p>
            <a:pPr lvl="0">
              <a:buFont typeface="Arial" pitchFamily="34" charset="0"/>
              <a:buChar char="•"/>
            </a:pPr>
            <a:r>
              <a:rPr lang="ar-SA" sz="2800" b="1" dirty="0" smtClean="0"/>
              <a:t>وهذا المصدر يحوي الكثير مما يمكن التوصية باستخدامه في تخطيط البرنامج ، وعادة ما يكون هذا المصدر صادقا وثابتا ويعتمد عليه </a:t>
            </a:r>
            <a:endParaRPr lang="en-US" sz="2800" b="1" dirty="0" smtClean="0"/>
          </a:p>
          <a:p>
            <a:pPr lvl="0">
              <a:buFont typeface="Arial" pitchFamily="34" charset="0"/>
              <a:buChar char="•"/>
            </a:pPr>
            <a:r>
              <a:rPr lang="ar-SA" sz="2800" b="1" dirty="0" smtClean="0"/>
              <a:t>وهذه البيانات قليلة التكاليف مقارنة بغيرها من الأنواع الأخرى من البيانات  </a:t>
            </a:r>
            <a:endParaRPr lang="en-US" sz="2800" b="1" dirty="0" smtClean="0"/>
          </a:p>
          <a:p>
            <a:pPr lvl="0">
              <a:buFont typeface="Arial" pitchFamily="34" charset="0"/>
              <a:buChar char="•"/>
            </a:pPr>
            <a:r>
              <a:rPr lang="ar-SA" sz="2800" b="1" dirty="0" smtClean="0"/>
              <a:t>ولكن يجب أن يكون معلوما أن بيانات الإحصاء العام لن تكون مفيدة عند التخطيط للبرنامج بصورة سريعة وواسعة سواء محليا أو داخل المنظمات </a:t>
            </a:r>
            <a:endParaRPr lang="en-US" sz="2800" b="1" dirty="0" smtClean="0"/>
          </a:p>
          <a:p>
            <a:pPr>
              <a:defRPr/>
            </a:pPr>
            <a:endParaRPr lang="ar-SA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ثانياً مصادر معلومات تقدير الحاجة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697428"/>
          </a:xfrm>
        </p:spPr>
        <p:txBody>
          <a:bodyPr/>
          <a:lstStyle/>
          <a:p>
            <a:r>
              <a:rPr lang="ar-SA" u="sng" dirty="0" smtClean="0"/>
              <a:t>2</a:t>
            </a:r>
            <a:r>
              <a:rPr lang="ar-SA" b="1" u="sng" dirty="0" smtClean="0"/>
              <a:t>- الخدمات المشابهة أو الموجودة ذات العلاقة</a:t>
            </a:r>
            <a:r>
              <a:rPr lang="ar-SA" b="1" dirty="0" smtClean="0"/>
              <a:t> :  </a:t>
            </a:r>
            <a:endParaRPr lang="en-US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3000" b="1" dirty="0" smtClean="0"/>
              <a:t>قبل الشروع في إقامة خدمة ما أو إجراء تسهيلات جديدة أو البدء في إقامة برنامج جديد لتقديم خدمات إضافية ، فإنه يجب على مجموعة التخطيط أن تعمل مسحا اجتماعيا لمؤسسات الموجودة في المنطقة والتي تقدم نفس الخدمة أو خدمة مشابهة لها </a:t>
            </a:r>
            <a:endParaRPr lang="en-US" sz="30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3000" b="1" dirty="0" smtClean="0"/>
              <a:t>ومثل هذا المسح سوف يساعد في تفادي الازدواجية في الخدمات ، وتحديد الأشخاص المطلعين على احتياجات المجتمع الذين بإمكانهم تزويد المخططين بتقديرات جيدة لحاجات مجتمعية محددة </a:t>
            </a:r>
            <a:endParaRPr lang="en-US" sz="3000" b="1" dirty="0" smtClean="0"/>
          </a:p>
          <a:p>
            <a:pPr>
              <a:buFont typeface="Wingdings" pitchFamily="2" charset="2"/>
              <a:buChar char="§"/>
            </a:pP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رابعاً ثانياً مصادر معلومات تقدير 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28737"/>
            <a:ext cx="8229600" cy="4697428"/>
          </a:xfrm>
        </p:spPr>
        <p:txBody>
          <a:bodyPr/>
          <a:lstStyle/>
          <a:p>
            <a:pPr lvl="0"/>
            <a:r>
              <a:rPr lang="ar-SA" sz="4000" b="1" u="sng" dirty="0" smtClean="0"/>
              <a:t>3- عدد الأشخاص المستلمين للخدمة :</a:t>
            </a:r>
            <a:endParaRPr lang="en-US" sz="4000" b="1" dirty="0" smtClean="0"/>
          </a:p>
          <a:p>
            <a:pPr lvl="0">
              <a:buFont typeface="Wingdings" pitchFamily="2" charset="2"/>
              <a:buChar char="q"/>
            </a:pPr>
            <a:r>
              <a:rPr lang="ar-SA" sz="3600" b="1" dirty="0" smtClean="0"/>
              <a:t>بمجرد تحديد الموظفين والتسهيلات المعروضة للخدمة ؛ فإنه غالبا ما يتم إجراء دراسة </a:t>
            </a:r>
            <a:r>
              <a:rPr lang="ar-SA" sz="3600" b="1" dirty="0" err="1" smtClean="0"/>
              <a:t>أمبيريقية</a:t>
            </a:r>
            <a:r>
              <a:rPr lang="ar-SA" sz="3600" b="1" dirty="0" smtClean="0"/>
              <a:t> لعدد من الأشخاص الذين هم في حالة معالجة أو موضع خدمة </a:t>
            </a:r>
            <a:endParaRPr lang="en-US" sz="3600" b="1" dirty="0" smtClean="0"/>
          </a:p>
          <a:p>
            <a:pPr>
              <a:buFont typeface="Wingdings" pitchFamily="2" charset="2"/>
              <a:buChar char="q"/>
            </a:pPr>
            <a:r>
              <a:rPr lang="ar-SA" sz="3600" b="1" dirty="0" smtClean="0"/>
              <a:t>وهناك مناهج لتقدير عدد الأشخاص المستلمين للخدمة . والمنهج الأكثر مباشرة هو إجراء المسح الاجتماعي للأفراد الملائمين في المنطقة </a:t>
            </a: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ثانياً مصادر معلومات تقدير الحاجة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1428737"/>
            <a:ext cx="8929718" cy="4697428"/>
          </a:xfrm>
        </p:spPr>
        <p:txBody>
          <a:bodyPr/>
          <a:lstStyle/>
          <a:p>
            <a:pPr lvl="0"/>
            <a:r>
              <a:rPr lang="ar-SA" sz="3600" b="1" u="sng" dirty="0" smtClean="0"/>
              <a:t>4- إستمارة مسح أفراد المجتمع :</a:t>
            </a:r>
            <a:endParaRPr lang="en-US" sz="3600" b="1" dirty="0" smtClean="0"/>
          </a:p>
          <a:p>
            <a:pPr lvl="0">
              <a:buFont typeface="Arial" pitchFamily="34" charset="0"/>
              <a:buChar char="•"/>
            </a:pPr>
            <a:r>
              <a:rPr lang="ar-SA" sz="3600" b="1" dirty="0" smtClean="0"/>
              <a:t>عادة ما يكون لأفراد المجتمع مواقف مؤكدة نحو تطويرالخدمات الإنسانية ونحو الخدمات المحددة ذات الحاجة ، ومن الممكن أن تصبح مواقفهم جزءا من التخطيط </a:t>
            </a:r>
            <a:endParaRPr lang="en-US" sz="3600" b="1" dirty="0" smtClean="0"/>
          </a:p>
          <a:p>
            <a:pPr lvl="0">
              <a:buFont typeface="Arial" pitchFamily="34" charset="0"/>
              <a:buChar char="•"/>
            </a:pPr>
            <a:r>
              <a:rPr lang="ar-SA" sz="3600" b="1" dirty="0" smtClean="0"/>
              <a:t>وإذا ما كانت الخدمة مناسبة لكل المواطنين ، فإن المجتمع يجب أن يمسح بطريقة نظامية للحصول على عينة ممثلة لآراء المواطنين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ثانياً مصادر معلومات تقدير الحاجة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1357299"/>
            <a:ext cx="8715436" cy="4768866"/>
          </a:xfrm>
        </p:spPr>
        <p:txBody>
          <a:bodyPr/>
          <a:lstStyle/>
          <a:p>
            <a:pPr lvl="0"/>
            <a:r>
              <a:rPr lang="ar-SA" u="sng" dirty="0" smtClean="0"/>
              <a:t>4- استمارة مسح أفراد المجتمع :</a:t>
            </a:r>
          </a:p>
          <a:p>
            <a:pPr lvl="0"/>
            <a:r>
              <a:rPr lang="ar-SA" b="1" dirty="0" smtClean="0"/>
              <a:t>والحصول على عينة ممثلة مسألة مكلفة وصعبة جدا ، كما أنه يمكن تجنب العينات المتحيزة وبشكل واضح إذا ما كان المخطط حذرا ودقيقا في اختياره للمستجيبين من أفراد </a:t>
            </a:r>
            <a:r>
              <a:rPr lang="ar-SA" b="1" dirty="0" smtClean="0"/>
              <a:t>المجتمع </a:t>
            </a:r>
            <a:r>
              <a:rPr lang="ar-SA" dirty="0" smtClean="0"/>
              <a:t>وحين </a:t>
            </a:r>
            <a:r>
              <a:rPr lang="ar-SA" dirty="0" smtClean="0"/>
              <a:t>صياغة استمارة المسح لا بد من تذكر غرضها وهو </a:t>
            </a:r>
            <a:r>
              <a:rPr lang="ar-SA" u="sng" dirty="0" smtClean="0"/>
              <a:t>:</a:t>
            </a:r>
            <a:endParaRPr lang="en-US" dirty="0" smtClean="0"/>
          </a:p>
          <a:p>
            <a:pPr lvl="0">
              <a:buFont typeface="Wingdings" pitchFamily="2" charset="2"/>
              <a:buChar char="q"/>
            </a:pPr>
            <a:r>
              <a:rPr lang="ar-SA" b="1" dirty="0" smtClean="0"/>
              <a:t>تقدير الحاجة للخدمة المراد تقديمها </a:t>
            </a:r>
            <a:endParaRPr lang="en-US" b="1" dirty="0" smtClean="0"/>
          </a:p>
          <a:p>
            <a:pPr lvl="0">
              <a:buFont typeface="Wingdings" pitchFamily="2" charset="2"/>
              <a:buChar char="q"/>
            </a:pPr>
            <a:r>
              <a:rPr lang="ar-SA" b="1" dirty="0" smtClean="0"/>
              <a:t>قبول الخدمة</a:t>
            </a:r>
            <a:endParaRPr lang="en-US" b="1" dirty="0" smtClean="0"/>
          </a:p>
          <a:p>
            <a:pPr>
              <a:buFont typeface="Wingdings" pitchFamily="2" charset="2"/>
              <a:buChar char="q"/>
            </a:pPr>
            <a:r>
              <a:rPr lang="ar-SA" b="1" dirty="0" smtClean="0"/>
              <a:t>رغبة المواطنين في استخدام البرنامج أو التسهيلات 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ثانياً مصادر معلومات تقدير الحاجة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44" y="1500175"/>
            <a:ext cx="8858312" cy="4625990"/>
          </a:xfrm>
        </p:spPr>
        <p:txBody>
          <a:bodyPr/>
          <a:lstStyle/>
          <a:p>
            <a:pPr lvl="0"/>
            <a:r>
              <a:rPr lang="ar-SA" b="1" u="sng" dirty="0" smtClean="0"/>
              <a:t>4- استمارة مسح أفراد المجتمع :</a:t>
            </a:r>
            <a:endParaRPr lang="en-US" b="1" dirty="0" smtClean="0"/>
          </a:p>
          <a:p>
            <a:pPr lvl="0">
              <a:buFont typeface="Wingdings" pitchFamily="2" charset="2"/>
              <a:buChar char="ü"/>
            </a:pPr>
            <a:r>
              <a:rPr lang="ar-SA" dirty="0" smtClean="0"/>
              <a:t>وهناك بعض المسوح الاجتماعية التي تصاغ بطريقة تجعل من المستجيبين يجيبون عليها لصالح الخدمة أو البرنامج الذي يريده الباحث وبطريقة مضمونة </a:t>
            </a:r>
            <a:endParaRPr lang="en-US" dirty="0" smtClean="0"/>
          </a:p>
          <a:p>
            <a:pPr lvl="0">
              <a:buFont typeface="Wingdings" pitchFamily="2" charset="2"/>
              <a:buChar char="ü"/>
            </a:pPr>
            <a:r>
              <a:rPr lang="ar-SA" dirty="0" smtClean="0"/>
              <a:t>وفي المقاييس الخاصة بالمواقف ، فإن هذا التحيز يُسمى القبول أو الإذعان ، ويشير القبول إلى ميل الناس لقول "نعم" أو للرد بالإيجاب على الأسئلة المطروحة عليهم إذا كانت الأسئلة كلها تشجع على هذه الإجابة .</a:t>
            </a:r>
            <a:endParaRPr lang="en-US" dirty="0" smtClean="0"/>
          </a:p>
          <a:p>
            <a:endParaRPr lang="en-US" dirty="0" smtClean="0"/>
          </a:p>
          <a:p>
            <a:r>
              <a:rPr lang="ar-SA" dirty="0" smtClean="0"/>
              <a:t> </a:t>
            </a:r>
            <a:endParaRPr lang="en-US" dirty="0" smtClean="0"/>
          </a:p>
          <a:p>
            <a:r>
              <a:rPr lang="ar-SA" b="1" dirty="0" smtClean="0"/>
              <a:t> 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ثانياً مصادر معلومات تقدير الحاجة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44" y="1428737"/>
            <a:ext cx="9001156" cy="4697428"/>
          </a:xfrm>
        </p:spPr>
        <p:txBody>
          <a:bodyPr/>
          <a:lstStyle/>
          <a:p>
            <a:r>
              <a:rPr lang="ar-SA" sz="4400" b="1" u="sng" dirty="0" smtClean="0"/>
              <a:t>4- استمارة مسح أفراد المجتمع :</a:t>
            </a:r>
            <a:endParaRPr lang="ar-SA" sz="4400" b="1" dirty="0" smtClean="0"/>
          </a:p>
          <a:p>
            <a:pPr lvl="0"/>
            <a:r>
              <a:rPr lang="ar-SA" dirty="0" smtClean="0"/>
              <a:t>- </a:t>
            </a:r>
            <a:r>
              <a:rPr lang="ar-SA" sz="4400" b="1" dirty="0" smtClean="0"/>
              <a:t>أما  في بعض المسوح  ؛ فإنه توضع قائمة للعديد من الخدمات ومن ثم يُسأل الناس </a:t>
            </a:r>
            <a:r>
              <a:rPr lang="ar-SA" sz="4400" b="1" dirty="0" smtClean="0"/>
              <a:t>عما </a:t>
            </a:r>
            <a:r>
              <a:rPr lang="ar-SA" sz="4400" b="1" dirty="0" smtClean="0"/>
              <a:t>إذا كان من الواجب توافر تلك الخدمات لهم في المجتمع الذي يحتاج إليها أم لا </a:t>
            </a:r>
            <a:endParaRPr lang="en-US" sz="4400" b="1" dirty="0" smtClean="0"/>
          </a:p>
          <a:p>
            <a:r>
              <a:rPr lang="ar-SA" sz="4400" b="1" dirty="0" smtClean="0"/>
              <a:t> </a:t>
            </a:r>
            <a:endParaRPr lang="en-US" sz="4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4AEFA27E-0B03-4314-9E4D-4EF6783742D2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1761</TotalTime>
  <Words>1350</Words>
  <Application>Microsoft Office PowerPoint</Application>
  <PresentationFormat>عرض على الشاشة (3:4)‏</PresentationFormat>
  <Paragraphs>132</Paragraphs>
  <Slides>24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المحاضرة التمهيدية</vt:lpstr>
      <vt:lpstr>الشريحة 1</vt:lpstr>
      <vt:lpstr>المحاضرة التاسعة </vt:lpstr>
      <vt:lpstr>عناصر المحاضرة</vt:lpstr>
      <vt:lpstr>مقدمة</vt:lpstr>
      <vt:lpstr> المقوم ولجنة التخطيط </vt:lpstr>
      <vt:lpstr> المقوم ولجنة التخطيط </vt:lpstr>
      <vt:lpstr> المقوم ولجنة التخطيط </vt:lpstr>
      <vt:lpstr>أولاً قضايا عامة في تخطيط البرنامج</vt:lpstr>
      <vt:lpstr>أولاً قضايا عامة في تخطيط البرنامج</vt:lpstr>
      <vt:lpstr>أولاً قضايا عامة في تخطيط البرنامج</vt:lpstr>
      <vt:lpstr>أولاً قضايا عامة في تخطيط البرنامج</vt:lpstr>
      <vt:lpstr>أولاً قضايا عامة في تخطيط البرنامج</vt:lpstr>
      <vt:lpstr>أولاً قضايا عامة في تخطيط البرنامج</vt:lpstr>
      <vt:lpstr>أولاً قضايا عامة في تخطيط البرنامج</vt:lpstr>
      <vt:lpstr>ثانياً مصادر معلومات تقدير الحاجة</vt:lpstr>
      <vt:lpstr>ثانياً مصادر معلومات تقدير الحاجة</vt:lpstr>
      <vt:lpstr>ثانياً مصادر معلومات تقدير الحاجة</vt:lpstr>
      <vt:lpstr>ثانياً مصادر معلومات تقدير الحاجة</vt:lpstr>
      <vt:lpstr>رابعاً ثانياً مصادر معلومات تقدير  </vt:lpstr>
      <vt:lpstr>ثانياً مصادر معلومات تقدير الحاجة</vt:lpstr>
      <vt:lpstr>ثانياً مصادر معلومات تقدير الحاجة</vt:lpstr>
      <vt:lpstr>ثانياً مصادر معلومات تقدير الحاجة</vt:lpstr>
      <vt:lpstr>ثانياً مصادر معلومات تقدير الحاجة</vt:lpstr>
      <vt:lpstr>الشريحة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admin</cp:lastModifiedBy>
  <cp:revision>188</cp:revision>
  <dcterms:created xsi:type="dcterms:W3CDTF">1601-01-01T00:00:00Z</dcterms:created>
  <dcterms:modified xsi:type="dcterms:W3CDTF">2011-11-24T09:36:59Z</dcterms:modified>
</cp:coreProperties>
</file>