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25"/>
  </p:notesMasterIdLst>
  <p:handoutMasterIdLst>
    <p:handoutMasterId r:id="rId26"/>
  </p:handoutMasterIdLst>
  <p:sldIdLst>
    <p:sldId id="286" r:id="rId5"/>
    <p:sldId id="287" r:id="rId6"/>
    <p:sldId id="289" r:id="rId7"/>
    <p:sldId id="276" r:id="rId8"/>
    <p:sldId id="293" r:id="rId9"/>
    <p:sldId id="269" r:id="rId10"/>
    <p:sldId id="277" r:id="rId11"/>
    <p:sldId id="279" r:id="rId12"/>
    <p:sldId id="280" r:id="rId13"/>
    <p:sldId id="294" r:id="rId14"/>
    <p:sldId id="281" r:id="rId15"/>
    <p:sldId id="295" r:id="rId16"/>
    <p:sldId id="282" r:id="rId17"/>
    <p:sldId id="278" r:id="rId18"/>
    <p:sldId id="283" r:id="rId19"/>
    <p:sldId id="273" r:id="rId20"/>
    <p:sldId id="285" r:id="rId21"/>
    <p:sldId id="290" r:id="rId22"/>
    <p:sldId id="292" r:id="rId23"/>
    <p:sldId id="288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4" autoAdjust="0"/>
    <p:restoredTop sz="94660" autoAdjust="0"/>
  </p:normalViewPr>
  <p:slideViewPr>
    <p:cSldViewPr>
      <p:cViewPr varScale="1">
        <p:scale>
          <a:sx n="74" d="100"/>
          <a:sy n="74" d="100"/>
        </p:scale>
        <p:origin x="-39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81940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 smtClean="0"/>
              <a:t>تقويم البرامج والمشروعات الاجتماعية</a:t>
            </a:r>
            <a:endParaRPr lang="ar-SA" sz="2800" b="1" dirty="0" smtClean="0"/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EG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حسن ابوزيد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العاشرة 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b="1" dirty="0" smtClean="0"/>
              <a:t>نظرية القرار </a:t>
            </a:r>
          </a:p>
          <a:p>
            <a:r>
              <a:rPr lang="ar-SA" b="1" dirty="0" smtClean="0"/>
              <a:t>( منهج الصفة متعدد المنفعة : ماوت )</a:t>
            </a:r>
            <a:endParaRPr lang="ar-SA" dirty="0"/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57158" y="1357298"/>
            <a:ext cx="8501122" cy="4929222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ar-SA" sz="4000" b="1" dirty="0" smtClean="0"/>
              <a:t> مقدمة</a:t>
            </a:r>
          </a:p>
          <a:p>
            <a:pPr>
              <a:buFont typeface="Arial" pitchFamily="34" charset="0"/>
              <a:buChar char="•"/>
            </a:pPr>
            <a:r>
              <a:rPr lang="ar-SA" sz="4000" b="1" dirty="0" smtClean="0"/>
              <a:t>الغرض الأساسي من تصميم منهج ماوت</a:t>
            </a:r>
          </a:p>
          <a:p>
            <a:pPr marL="514350" indent="-514350"/>
            <a:r>
              <a:rPr lang="ar-SA" b="1" dirty="0" smtClean="0"/>
              <a:t>الخطوات العشر لمنهج </a:t>
            </a:r>
            <a:r>
              <a:rPr lang="ar-SA" b="1" dirty="0" err="1" smtClean="0"/>
              <a:t>ماوت</a:t>
            </a:r>
            <a:r>
              <a:rPr lang="ar-SA" b="1" dirty="0" smtClean="0"/>
              <a:t> </a:t>
            </a:r>
            <a:endParaRPr lang="ar-SA" b="1" dirty="0" smtClean="0">
              <a:solidFill>
                <a:srgbClr val="FF0000"/>
              </a:solidFill>
            </a:endParaRPr>
          </a:p>
          <a:p>
            <a:pPr marL="514350" indent="-514350"/>
            <a:endParaRPr lang="ar-SA" dirty="0" smtClean="0">
              <a:solidFill>
                <a:srgbClr val="FF0000"/>
              </a:solidFill>
            </a:endParaRPr>
          </a:p>
          <a:p>
            <a:endParaRPr lang="ar-SA" b="1" dirty="0" smtClean="0">
              <a:cs typeface="+mn-cs"/>
            </a:endParaRPr>
          </a:p>
          <a:p>
            <a:pPr algn="r"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algn="r">
              <a:buFont typeface="Arial" pitchFamily="34" charset="0"/>
              <a:buChar char="•"/>
            </a:pPr>
            <a:endParaRPr lang="ar-EG" b="1" dirty="0" smtClean="0">
              <a:cs typeface="+mn-cs"/>
            </a:endParaRPr>
          </a:p>
          <a:p>
            <a:pPr algn="r"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مقدمة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428737"/>
            <a:ext cx="8858312" cy="4697428"/>
          </a:xfrm>
        </p:spPr>
        <p:txBody>
          <a:bodyPr>
            <a:noAutofit/>
          </a:bodyPr>
          <a:lstStyle/>
          <a:p>
            <a:r>
              <a:rPr lang="ar-SA" sz="4400" dirty="0" smtClean="0"/>
              <a:t> بمجرد تحديد القضايا العامة للتخطيط والمطروحة للنقاش ، ووصف أدوات تقدير الحاجة ؛ فإنه بإمكاننا الآن أن نفكر في منهج علمي يستطيع من خلاله المقوم أن يساعد المخططين في الاختيار </a:t>
            </a:r>
            <a:r>
              <a:rPr lang="ar-SA" sz="4400" dirty="0" smtClean="0">
                <a:solidFill>
                  <a:srgbClr val="FF0000"/>
                </a:solidFill>
              </a:rPr>
              <a:t>من بين البرامج المحتملة ،</a:t>
            </a:r>
            <a:r>
              <a:rPr lang="ar-SA" sz="4400" dirty="0" smtClean="0"/>
              <a:t> وهذا المنهج الذي يطلق عليه : منهج الصفة متعدد المنفعة (ماوت) </a:t>
            </a:r>
            <a:endParaRPr lang="en-US" sz="4400" dirty="0" smtClean="0"/>
          </a:p>
          <a:p>
            <a:pPr>
              <a:defRPr/>
            </a:pPr>
            <a:endParaRPr lang="ar-SA" sz="4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مقدمة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2844" y="1500175"/>
            <a:ext cx="8786874" cy="4625990"/>
          </a:xfrm>
        </p:spPr>
        <p:txBody>
          <a:bodyPr/>
          <a:lstStyle/>
          <a:p>
            <a:pPr lvl="0"/>
            <a:r>
              <a:rPr lang="ar-SA" sz="4000" dirty="0" smtClean="0"/>
              <a:t>- وهذا المنهج عبارة عن أسلوب مشتق من نظرية القرار والتي استخدمت في تخطيط البرنامج ، </a:t>
            </a:r>
          </a:p>
          <a:p>
            <a:pPr lvl="0"/>
            <a:r>
              <a:rPr lang="ar-SA" sz="4000" dirty="0" smtClean="0"/>
              <a:t>- ويمكن تبني المنهج أيضا لعمل قرارات من أي نوع</a:t>
            </a:r>
            <a:endParaRPr lang="en-US" sz="4000" dirty="0" smtClean="0"/>
          </a:p>
          <a:p>
            <a:pPr lvl="0"/>
            <a:r>
              <a:rPr lang="ar-SA" sz="4000" dirty="0" smtClean="0"/>
              <a:t>- ونركز في استخدام هذا المنهج على تخطيط البرامج وسوف نقوم بفحص الغرض الأساسي من تصميم منهج الصفة متعدد المنفعة ثم نوضح المنهج نفسه </a:t>
            </a:r>
            <a:endParaRPr lang="en-US" sz="4000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r>
              <a:rPr lang="ar-SA" b="1" dirty="0" smtClean="0"/>
              <a:t>الغرض الأساسي من تصميم منهج ماوت :</a:t>
            </a:r>
            <a:endParaRPr lang="en-US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214282" y="1428736"/>
            <a:ext cx="8929718" cy="4786346"/>
          </a:xfrm>
        </p:spPr>
        <p:txBody>
          <a:bodyPr/>
          <a:lstStyle/>
          <a:p>
            <a:pPr lvl="0"/>
            <a:r>
              <a:rPr lang="ar-SA" dirty="0" smtClean="0"/>
              <a:t>- </a:t>
            </a:r>
            <a:r>
              <a:rPr lang="ar-SA" sz="2800" b="1" dirty="0" smtClean="0"/>
              <a:t>إن الغرض الأساسي من هذا المنهج هو لفصل القرار أو عزله ، بمعنى فصل عناصر القرار المعقد وتقويم كل عنصر على حدة </a:t>
            </a:r>
            <a:endParaRPr lang="en-US" sz="2800" b="1" dirty="0" smtClean="0"/>
          </a:p>
          <a:p>
            <a:r>
              <a:rPr lang="ar-SA" sz="2800" b="1" dirty="0" smtClean="0"/>
              <a:t>- فبدلا من فهم القرار من وجهة نظر عالمية (شاملة) مثلا والبدء في حوار بخصوص جدارة البرامج المتنافسة أو استحقاقها ، فإن صانعي القرار يبدأون بالوصول إلى الموافقة حول ماذا يحاولون تحقيقه من خلال البرامج المتوفرة  </a:t>
            </a:r>
          </a:p>
          <a:p>
            <a:r>
              <a:rPr lang="ar-SA" sz="2800" b="1" dirty="0" smtClean="0"/>
              <a:t>-وبمجرد الموافقة على أهدافهم العامة فإنهم حينئذ يطورون نوعا من الإجماع على المعايير المستخدمة في الحكم على أفضلية البرامج المتنافسة  </a:t>
            </a:r>
          </a:p>
          <a:p>
            <a:r>
              <a:rPr lang="ar-SA" sz="2800" b="1" dirty="0" smtClean="0"/>
              <a:t>وبعد تأسيس هذه الأرضية المشتركة فيما بينهم ، فإن بإمكانهم التحاور حول جدارة البرامج في ضوء المعايير التي تم تأسيسها </a:t>
            </a:r>
            <a:endParaRPr lang="en-US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utoUpdateAnimBg="0"/>
      <p:bldP spid="28675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الغرض الأساسي من تصميم منهج ماوت :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9"/>
            <a:ext cx="8229600" cy="4768866"/>
          </a:xfrm>
        </p:spPr>
        <p:txBody>
          <a:bodyPr/>
          <a:lstStyle/>
          <a:p>
            <a:pPr lvl="0"/>
            <a:r>
              <a:rPr lang="ar-SA" dirty="0" smtClean="0">
                <a:solidFill>
                  <a:srgbClr val="FF0000"/>
                </a:solidFill>
              </a:rPr>
              <a:t>ويمكن النظر إلى نسخة مبسطة من قرار تم فصله من خلال الوصف التالي :</a:t>
            </a:r>
            <a:endParaRPr lang="en-US" dirty="0" smtClean="0">
              <a:solidFill>
                <a:srgbClr val="FF0000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ar-SA" b="1" dirty="0" smtClean="0"/>
              <a:t>قرر المعايير الملائمة التي سوف تبني عليها قرارك  </a:t>
            </a:r>
          </a:p>
          <a:p>
            <a:pPr lvl="0">
              <a:buFont typeface="Arial" pitchFamily="34" charset="0"/>
              <a:buChar char="•"/>
            </a:pPr>
            <a:r>
              <a:rPr lang="ar-SA" b="1" dirty="0" smtClean="0"/>
              <a:t>وهذه المعايير هى قيم يتمنى صانعو القرار زيادتها من خلال البرامج  </a:t>
            </a:r>
          </a:p>
          <a:p>
            <a:pPr lvl="0">
              <a:buFont typeface="Arial" pitchFamily="34" charset="0"/>
              <a:buChar char="•"/>
            </a:pPr>
            <a:r>
              <a:rPr lang="ar-SA" b="1" dirty="0" smtClean="0"/>
              <a:t>إن هذه المعايير سوف تكون بمثابة مرشد للاختيار من بين البرامج المتوافرة </a:t>
            </a:r>
            <a:endParaRPr lang="en-US" b="1" dirty="0" smtClean="0"/>
          </a:p>
          <a:p>
            <a:pPr lvl="0">
              <a:buFont typeface="Arial" pitchFamily="34" charset="0"/>
              <a:buChar char="•"/>
            </a:pPr>
            <a:r>
              <a:rPr lang="ar-SA" b="1" dirty="0" smtClean="0"/>
              <a:t>حاول أن تزن المعايير بصورة تعكس أهميتها الذاتية لصانعي القرار 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الغرض الأساسي من تصميم منهج ماوت :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28750"/>
            <a:ext cx="8229600" cy="4533900"/>
          </a:xfrm>
        </p:spPr>
        <p:txBody>
          <a:bodyPr>
            <a:normAutofit/>
          </a:bodyPr>
          <a:lstStyle/>
          <a:p>
            <a:pPr lvl="0">
              <a:buFont typeface="Arial" pitchFamily="34" charset="0"/>
              <a:buChar char="•"/>
            </a:pPr>
            <a:r>
              <a:rPr lang="ar-SA" sz="3600" dirty="0" smtClean="0"/>
              <a:t>قوم كل برنامج محتمل على ضوء كل معيار ، وهذه الخطوة سوف تسمح لصانعي القرار في أن يحددوا بدقة جوانب القوة والضعف لكل برنامج بديل </a:t>
            </a:r>
            <a:endParaRPr lang="en-US" sz="3600" dirty="0" smtClean="0"/>
          </a:p>
          <a:p>
            <a:pPr lvl="0">
              <a:buFont typeface="Arial" pitchFamily="34" charset="0"/>
              <a:buChar char="•"/>
            </a:pPr>
            <a:r>
              <a:rPr lang="ar-SA" sz="3600" dirty="0" smtClean="0"/>
              <a:t>حاول أن تجمع التقاويم التي تم </a:t>
            </a:r>
            <a:r>
              <a:rPr lang="ar-SA" sz="3600" dirty="0" err="1" smtClean="0"/>
              <a:t>عملهافي</a:t>
            </a:r>
            <a:r>
              <a:rPr lang="ar-SA" sz="3600" dirty="0" smtClean="0"/>
              <a:t> ضوء المعايير الفردية في شكل تقويم كلي أو عام ، وهذه الخطوة تظهر الرغبة العامة أو منفعة كل برنامج 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الخطوات العشر لمنهج ماوت :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15960"/>
            <a:ext cx="8229600" cy="4533900"/>
          </a:xfrm>
        </p:spPr>
        <p:txBody>
          <a:bodyPr>
            <a:normAutofit/>
          </a:bodyPr>
          <a:lstStyle/>
          <a:p>
            <a:r>
              <a:rPr lang="ar-SA" b="1" dirty="0" smtClean="0"/>
              <a:t>الخطوات العشر لمنهج ماوت :</a:t>
            </a:r>
            <a:endParaRPr lang="en-US" dirty="0" smtClean="0"/>
          </a:p>
          <a:p>
            <a:r>
              <a:rPr lang="ar-SA" u="sng" dirty="0" smtClean="0"/>
              <a:t>هناك عشر خطوات لمنهج ماوت لقياس الفائدة النسبية لعمل البدائل</a:t>
            </a:r>
            <a:r>
              <a:rPr lang="ar-SA" dirty="0" smtClean="0"/>
              <a:t> :</a:t>
            </a:r>
            <a:endParaRPr lang="en-US" dirty="0" smtClean="0"/>
          </a:p>
          <a:p>
            <a:pPr lvl="0"/>
            <a:r>
              <a:rPr lang="ar-SA" b="1" dirty="0" smtClean="0"/>
              <a:t>1- حدد المنظمة المراد زيادة منفعتها </a:t>
            </a:r>
            <a:r>
              <a:rPr lang="ar-SA" dirty="0" smtClean="0"/>
              <a:t>أي ما هى المنظمة أو الشخص الذي سوف تجرى عليه التقويم </a:t>
            </a:r>
            <a:endParaRPr lang="en-US" dirty="0" smtClean="0"/>
          </a:p>
          <a:p>
            <a:pPr lvl="0"/>
            <a:r>
              <a:rPr lang="ar-SA" sz="4400" b="1" dirty="0" smtClean="0"/>
              <a:t>2- حدد القضية </a:t>
            </a:r>
            <a:r>
              <a:rPr lang="ar-SA" dirty="0" smtClean="0"/>
              <a:t>أو القضايا التي تحتاجها المنفعة ومرتبطة بها : أي ما هو الغرض من التقويم ؟ </a:t>
            </a:r>
          </a:p>
          <a:p>
            <a:endParaRPr lang="ar-SA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الخطوات العشر لمنهج ماوت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4400" b="1" dirty="0" smtClean="0"/>
              <a:t>3- حدد الهويات المراد تقويمها :</a:t>
            </a:r>
            <a:r>
              <a:rPr lang="ar-SA" sz="4400" dirty="0" smtClean="0"/>
              <a:t> </a:t>
            </a:r>
          </a:p>
          <a:p>
            <a:r>
              <a:rPr lang="ar-SA" sz="4400" b="1" dirty="0" smtClean="0"/>
              <a:t>والمقصود "بالهويات المراد تقويمها "هى الخيارات الموجودة في يد المنظمة أو الأفراد ، فقد يكون الخيار هو عمل بدائل أو برامج مصممة لمقابلة حاجات تنظيمية معينة </a:t>
            </a:r>
            <a:endParaRPr lang="ar-SA" sz="4400" b="1" dirty="0" smtClean="0">
              <a:solidFill>
                <a:srgbClr val="FF0000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الخطوات العشر لمنهج ماوت :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285860"/>
            <a:ext cx="8229600" cy="4533900"/>
          </a:xfrm>
        </p:spPr>
        <p:txBody>
          <a:bodyPr>
            <a:normAutofit lnSpcReduction="10000"/>
          </a:bodyPr>
          <a:lstStyle/>
          <a:p>
            <a:pPr lvl="0"/>
            <a:r>
              <a:rPr lang="ar-SA" sz="4000" b="1" dirty="0" smtClean="0"/>
              <a:t> 4- حدد الحقول المناسبة للقيم :</a:t>
            </a:r>
            <a:r>
              <a:rPr lang="ar-SA" sz="4000" dirty="0" smtClean="0"/>
              <a:t> </a:t>
            </a:r>
          </a:p>
          <a:p>
            <a:pPr lvl="0">
              <a:buFont typeface="Wingdings" pitchFamily="2" charset="2"/>
              <a:buChar char="§"/>
            </a:pPr>
            <a:r>
              <a:rPr lang="ar-SA" sz="4000" dirty="0" smtClean="0"/>
              <a:t>ويقصد بالحقول المناسبة للقيم : أي المعايير التي سوف تركز عليها المنظمة أو الأفراد لعمل اختيار من بين الخيارات المتنافسة ، </a:t>
            </a:r>
          </a:p>
          <a:p>
            <a:pPr lvl="0">
              <a:buFont typeface="Wingdings" pitchFamily="2" charset="2"/>
              <a:buChar char="§"/>
            </a:pPr>
            <a:r>
              <a:rPr lang="ar-SA" sz="4000" dirty="0" smtClean="0"/>
              <a:t>فالحقول يجب أن تكون واضحة ومحددة بما فيه الكفاية وبطريقة يُضمن من خلالها أن كل المخططين سوف يفهمون الحقول بنفس الطريقة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الخطوات العشر لمنهج ماوت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z="4800" b="1" dirty="0" smtClean="0"/>
              <a:t>5- رتب الحقول حسب الأهمية :</a:t>
            </a:r>
            <a:r>
              <a:rPr lang="ar-SA" sz="4800" dirty="0" smtClean="0"/>
              <a:t> </a:t>
            </a:r>
          </a:p>
          <a:p>
            <a:pPr lvl="0"/>
            <a:r>
              <a:rPr lang="ar-SA" sz="4800" dirty="0" smtClean="0"/>
              <a:t>بعد اختيار الحقول في الخطوة (4) فإن ممثلي المنظمة عليهم أن يرتبوا الحقول حسب الأهمية، ويجب أن يكون واضحا أن الترتيب قد يتبدل لاحقا </a:t>
            </a:r>
            <a:endParaRPr lang="en-US" sz="4800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الخطوات العشر لمنهج ماوت :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66868"/>
            <a:ext cx="8229600" cy="4533900"/>
          </a:xfrm>
        </p:spPr>
        <p:txBody>
          <a:bodyPr/>
          <a:lstStyle/>
          <a:p>
            <a:pPr lvl="0"/>
            <a:r>
              <a:rPr lang="ar-SA" sz="4400" b="1" dirty="0" smtClean="0"/>
              <a:t>6- </a:t>
            </a:r>
            <a:r>
              <a:rPr lang="ar-SA" sz="4000" b="1" dirty="0" smtClean="0"/>
              <a:t>رتب الحقول حسب الأهمية ونسبة الاحتفاظ </a:t>
            </a:r>
            <a:r>
              <a:rPr lang="ar-SA" sz="4400" b="1" dirty="0" smtClean="0"/>
              <a:t>:</a:t>
            </a:r>
            <a:r>
              <a:rPr lang="ar-SA" sz="4400" dirty="0" smtClean="0"/>
              <a:t> وتبدأ العملية بتخصيص نسبة مقدارها (10) لأقل الحقول أهمية (الرقم عشرة رقم عشوائي) ثم يأتي بعده الحقل الأكثر أهمية . أما إذا اعتبر هذا الحقل إكثر أهمية مرتين من الحقل السابق فإنه يعطي نسبة (20) وإذا اعتبر نصف الأهمية يعطي نسبة (15) </a:t>
            </a:r>
            <a:endParaRPr lang="en-US" sz="4400" dirty="0" smtClean="0"/>
          </a:p>
          <a:p>
            <a:pPr>
              <a:defRPr/>
            </a:pPr>
            <a:endParaRPr lang="ar-SA" sz="4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الخطوات العشر لمنهج ماوت :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ar-SA" sz="4400" b="1" dirty="0" smtClean="0"/>
              <a:t> 7-اجمع أهمية الأوزان ، قسم الكل على مجموع الأوزان</a:t>
            </a:r>
            <a:r>
              <a:rPr lang="ar-SA" sz="4400" dirty="0" smtClean="0"/>
              <a:t> وأضرب الناتج في (100) : وهذه الخطوة هى خطوة حسابية بحتة </a:t>
            </a:r>
          </a:p>
          <a:p>
            <a:pPr lvl="0"/>
            <a:r>
              <a:rPr lang="ar-SA" sz="4400" dirty="0" smtClean="0"/>
              <a:t>وخلال الخطوة (7) فإن الممثلين سوف يكونون قادرين على معرفة سبب عدم شمول العديد من الحقول في الخطوة (4) . فإذا كان هناك العديد من الحقول فإن بعضها سوف ينتهي بأوزان صغيرة غير مهمة  ( أوزانها صغيرة )</a:t>
            </a:r>
            <a:endParaRPr lang="en-US" sz="4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الخطوات العشر لمنهج ماوت :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533900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ar-SA" sz="6400" b="1" dirty="0" smtClean="0"/>
              <a:t>8- قس موقع الهوية (الخيارات) المقوم في كل حقل :</a:t>
            </a:r>
            <a:r>
              <a:rPr lang="ar-SA" sz="6400" dirty="0" smtClean="0"/>
              <a:t> </a:t>
            </a:r>
          </a:p>
          <a:p>
            <a:pPr lvl="0"/>
            <a:r>
              <a:rPr lang="ar-SA" sz="5400" b="1" dirty="0" smtClean="0"/>
              <a:t>وهذه المقاييس هى أحكام عادة ما تكون تقديرات غير موضوعية فأحيانا تكون المعلومات الموضوعية غير متوافرة . وسوف تكون هناك اختلاف في التقديرات نتيجة لاختلاف الممثلين (المندوبين) . وعلى أي حال ، ومن خلال عملية "ماوت" فإنه سوف تتكون هناك أرضية مشتركة من خلال الموافقة على الحقول وأوزانها النسبية ، وكنتيجة لذلك فإن عدم الموافقة سوف تتقلص.</a:t>
            </a:r>
            <a:endParaRPr lang="en-US" sz="5400" b="1" dirty="0" smtClean="0"/>
          </a:p>
          <a:p>
            <a:pPr>
              <a:defRPr/>
            </a:pP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5888"/>
            <a:ext cx="7772400" cy="1039812"/>
          </a:xfrm>
        </p:spPr>
        <p:txBody>
          <a:bodyPr/>
          <a:lstStyle/>
          <a:p>
            <a:pPr>
              <a:defRPr/>
            </a:pPr>
            <a:r>
              <a:rPr lang="ar-SA" sz="3600" b="1" dirty="0" smtClean="0"/>
              <a:t>الخطوات العشر لمنهج ماوت :</a:t>
            </a:r>
            <a:endParaRPr lang="en-US" sz="3600" dirty="0" smtClean="0">
              <a:solidFill>
                <a:srgbClr val="C00000"/>
              </a:solidFill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93494"/>
            <a:ext cx="8610600" cy="488476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SA" sz="4800" b="1" dirty="0" smtClean="0"/>
              <a:t>9-احسب المنافع لكل الموجودات :</a:t>
            </a:r>
            <a:r>
              <a:rPr lang="ar-SA" sz="4800" dirty="0" smtClean="0"/>
              <a:t> ويمكن الحصول على مجموع المنفعة لكل برنامج أو خيار ، وذلك بضرب أهمية الوزن لكل حقل (من الخطوة السابعة) في احتمالية النسبة للخيار في ذلك الحقل (من الخطوة السابعة) ثم جمع الناتج </a:t>
            </a:r>
          </a:p>
          <a:p>
            <a:pPr>
              <a:buFontTx/>
              <a:buChar char="-"/>
              <a:defRPr/>
            </a:pPr>
            <a:endParaRPr lang="ar-SA" sz="4800" dirty="0" smtClean="0"/>
          </a:p>
          <a:p>
            <a:pPr>
              <a:defRPr/>
            </a:pPr>
            <a:endParaRPr lang="ar-SA" sz="4800" dirty="0" smtClean="0"/>
          </a:p>
          <a:p>
            <a:pPr>
              <a:defRPr/>
            </a:pPr>
            <a:endParaRPr lang="ar-SA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الخطوات العشر لمنهج ماوت :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428736"/>
            <a:ext cx="8786874" cy="4857784"/>
          </a:xfrm>
        </p:spPr>
        <p:txBody>
          <a:bodyPr/>
          <a:lstStyle/>
          <a:p>
            <a:pPr lvl="0"/>
            <a:r>
              <a:rPr lang="ar-SA" sz="4000" b="1" dirty="0" smtClean="0"/>
              <a:t>10- قرر :</a:t>
            </a:r>
            <a:r>
              <a:rPr lang="ar-SA" sz="4000" dirty="0" smtClean="0"/>
              <a:t> </a:t>
            </a:r>
          </a:p>
          <a:p>
            <a:pPr lvl="0"/>
            <a:r>
              <a:rPr lang="ar-SA" sz="4000" dirty="0" smtClean="0"/>
              <a:t>إذا تم اختيار خيار العمل الفردي (برنامج واحد) فإن القاعدة سهلة وهى : حاول زيادة (مجموع المنفعة  ) أما إذا ما تم اختيار مجموعة الاختيارات الفرعية ، فإنه عندئذ تصبح المجموعات الفرعية التي يكون مجموع منفعتها أعلى هى الأفضل</a:t>
            </a:r>
            <a:endParaRPr lang="en-US" sz="4000" dirty="0" smtClean="0"/>
          </a:p>
          <a:p>
            <a:r>
              <a:rPr lang="en-US" sz="4000" dirty="0" smtClean="0"/>
              <a:t> </a:t>
            </a:r>
          </a:p>
          <a:p>
            <a:pPr>
              <a:defRPr/>
            </a:pPr>
            <a:endParaRPr lang="ar-SA" sz="4400" dirty="0" smtClean="0"/>
          </a:p>
          <a:p>
            <a:pPr>
              <a:buFontTx/>
              <a:buChar char="-"/>
              <a:defRPr/>
            </a:pPr>
            <a:endParaRPr lang="ar-SA" sz="4400" dirty="0" smtClean="0"/>
          </a:p>
          <a:p>
            <a:pPr>
              <a:defRPr/>
            </a:pPr>
            <a:endParaRPr lang="ar-SA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الخطوات العشر لمنهج ماوت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z="4400" b="1" dirty="0" smtClean="0"/>
              <a:t>وإذا ما أراد صانعو القرار برنامجا واحدا فقط مع وجود اختلاف في تكلفة البرامج الأخرى ، فإن الخيار الأفضل هنا يكون هو البرنامج ذا المجموع الأعلى (الأكثر) منفعة . ولأن التكاليف عادة ما تكون مهمة في البرامج والمشاريع فإن مستخدم منهج ماوت يحتاج لاختيار منهج معين للتعامل مع التكاليف </a:t>
            </a:r>
            <a:endParaRPr lang="en-US" sz="4400" b="1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الخطوات العشر لمنهج ماوت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z="4000" b="1" dirty="0" smtClean="0"/>
              <a:t>أما إذا لم تُقدم التكاليف على أنها قيمة حقل ، فإن منفعة كل خيار ينظر إليها على ضوء توافر الميزانية </a:t>
            </a:r>
            <a:endParaRPr lang="en-US" sz="4000" b="1" dirty="0" smtClean="0"/>
          </a:p>
          <a:p>
            <a:pPr lvl="0"/>
            <a:r>
              <a:rPr lang="ar-SA" sz="4000" b="1" dirty="0" smtClean="0"/>
              <a:t>وبالإمكان أيضا تمويل أفضل خيارين أو برنامجين ، فإذا كانت تكلفة البرنامج ذي المنفعة العليا تتجاوز الميزانية ، فعندئذ قد يتم اختيار البرنامج الثاني الذي يليه في الأولوية .</a:t>
            </a:r>
            <a:endParaRPr lang="en-US" sz="4000" b="1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4AEFA27E-0B03-4314-9E4D-4EF6783742D2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المحاضرة التمهيدية</Template>
  <TotalTime>1595</TotalTime>
  <Words>938</Words>
  <Application>Microsoft Office PowerPoint</Application>
  <PresentationFormat>عرض على الشاشة (3:4)‏</PresentationFormat>
  <Paragraphs>83</Paragraphs>
  <Slides>20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1" baseType="lpstr">
      <vt:lpstr>المحاضرة التمهيدية</vt:lpstr>
      <vt:lpstr>الشريحة 1</vt:lpstr>
      <vt:lpstr>المحاضرة العاشرة </vt:lpstr>
      <vt:lpstr>عناصر المحاضرة</vt:lpstr>
      <vt:lpstr>مقدمة</vt:lpstr>
      <vt:lpstr>مقدمة</vt:lpstr>
      <vt:lpstr>الغرض الأساسي من تصميم منهج ماوت :</vt:lpstr>
      <vt:lpstr>الغرض الأساسي من تصميم منهج ماوت :</vt:lpstr>
      <vt:lpstr>الغرض الأساسي من تصميم منهج ماوت :</vt:lpstr>
      <vt:lpstr>الخطوات العشر لمنهج ماوت :</vt:lpstr>
      <vt:lpstr>الخطوات العشر لمنهج ماوت :</vt:lpstr>
      <vt:lpstr>الخطوات العشر لمنهج ماوت :</vt:lpstr>
      <vt:lpstr>الخطوات العشر لمنهج ماوت :</vt:lpstr>
      <vt:lpstr>الخطوات العشر لمنهج ماوت :</vt:lpstr>
      <vt:lpstr>الخطوات العشر لمنهج ماوت :</vt:lpstr>
      <vt:lpstr>الخطوات العشر لمنهج ماوت :</vt:lpstr>
      <vt:lpstr>الخطوات العشر لمنهج ماوت :</vt:lpstr>
      <vt:lpstr>الخطوات العشر لمنهج ماوت :</vt:lpstr>
      <vt:lpstr>الخطوات العشر لمنهج ماوت :</vt:lpstr>
      <vt:lpstr>الخطوات العشر لمنهج ماوت :</vt:lpstr>
      <vt:lpstr>الشريحة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admin</cp:lastModifiedBy>
  <cp:revision>172</cp:revision>
  <dcterms:created xsi:type="dcterms:W3CDTF">1601-01-01T00:00:00Z</dcterms:created>
  <dcterms:modified xsi:type="dcterms:W3CDTF">2011-11-28T08:50:13Z</dcterms:modified>
</cp:coreProperties>
</file>