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27"/>
  </p:notesMasterIdLst>
  <p:handoutMasterIdLst>
    <p:handoutMasterId r:id="rId28"/>
  </p:handoutMasterIdLst>
  <p:sldIdLst>
    <p:sldId id="286" r:id="rId5"/>
    <p:sldId id="287" r:id="rId6"/>
    <p:sldId id="289" r:id="rId7"/>
    <p:sldId id="276" r:id="rId8"/>
    <p:sldId id="269" r:id="rId9"/>
    <p:sldId id="295" r:id="rId10"/>
    <p:sldId id="277" r:id="rId11"/>
    <p:sldId id="279" r:id="rId12"/>
    <p:sldId id="280" r:id="rId13"/>
    <p:sldId id="281" r:id="rId14"/>
    <p:sldId id="282" r:id="rId15"/>
    <p:sldId id="278" r:id="rId16"/>
    <p:sldId id="283" r:id="rId17"/>
    <p:sldId id="284" r:id="rId18"/>
    <p:sldId id="273" r:id="rId19"/>
    <p:sldId id="285" r:id="rId20"/>
    <p:sldId id="290" r:id="rId21"/>
    <p:sldId id="291" r:id="rId22"/>
    <p:sldId id="292" r:id="rId23"/>
    <p:sldId id="293" r:id="rId24"/>
    <p:sldId id="294" r:id="rId25"/>
    <p:sldId id="288" r:id="rId2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varScale="1">
        <p:scale>
          <a:sx n="74" d="100"/>
          <a:sy n="74" d="100"/>
        </p:scale>
        <p:origin x="-39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2800" b="1" dirty="0" smtClean="0"/>
              <a:t>تقويم البرامج والمشروعات الاجتماعية</a:t>
            </a:r>
          </a:p>
          <a:p>
            <a:pPr algn="ctr">
              <a:defRPr/>
            </a:pPr>
            <a:r>
              <a:rPr lang="ar-SA" sz="2600" b="1" dirty="0" smtClean="0">
                <a:solidFill>
                  <a:srgbClr val="7F7F7F"/>
                </a:solidFill>
                <a:latin typeface="Calibri" pitchFamily="34" charset="0"/>
                <a:cs typeface="Times New Roman" pitchFamily="18" charset="0"/>
              </a:rPr>
              <a:t>د. </a:t>
            </a:r>
            <a:r>
              <a:rPr lang="ar-EG" sz="2600" b="1" dirty="0" smtClean="0">
                <a:solidFill>
                  <a:srgbClr val="7F7F7F"/>
                </a:solidFill>
                <a:latin typeface="Calibri" pitchFamily="34" charset="0"/>
                <a:cs typeface="Times New Roman" pitchFamily="18" charset="0"/>
              </a:rPr>
              <a:t>حسن ابوزيد</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الحادية عشر </a:t>
            </a:r>
            <a:endParaRPr lang="en-US" spc="-150" dirty="0" smtClean="0">
              <a:solidFill>
                <a:srgbClr val="376092"/>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pPr>
              <a:buFont typeface="Arial" pitchFamily="34" charset="0"/>
              <a:buChar char="•"/>
            </a:pPr>
            <a:r>
              <a:rPr lang="ar-SA" b="1" dirty="0" smtClean="0"/>
              <a:t> </a:t>
            </a:r>
            <a:r>
              <a:rPr lang="ar-SA" dirty="0" smtClean="0"/>
              <a:t>دراسة الجدوى في البرامج والمشروعات</a:t>
            </a:r>
            <a:endParaRPr lang="ar-SA" b="1" dirty="0" smtClean="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4" name="Content Placeholder 3"/>
          <p:cNvSpPr>
            <a:spLocks noGrp="1"/>
          </p:cNvSpPr>
          <p:nvPr>
            <p:ph idx="1"/>
          </p:nvPr>
        </p:nvSpPr>
        <p:spPr>
          <a:xfrm>
            <a:off x="214282" y="1500174"/>
            <a:ext cx="8715436" cy="4819025"/>
          </a:xfrm>
        </p:spPr>
        <p:txBody>
          <a:bodyPr numCol="1">
            <a:normAutofit fontScale="92500" lnSpcReduction="20000"/>
          </a:bodyPr>
          <a:lstStyle/>
          <a:p>
            <a:pPr>
              <a:buFont typeface="Wingdings" pitchFamily="2" charset="2"/>
              <a:buChar char="q"/>
            </a:pPr>
            <a:r>
              <a:rPr lang="ar-SA" sz="4800" b="1" dirty="0" smtClean="0"/>
              <a:t>ماهية دراسة الجدوى</a:t>
            </a:r>
          </a:p>
          <a:p>
            <a:pPr>
              <a:buFont typeface="Wingdings" pitchFamily="2" charset="2"/>
              <a:buChar char="q"/>
            </a:pPr>
            <a:r>
              <a:rPr lang="ar-SA" sz="4800" b="1" dirty="0" smtClean="0"/>
              <a:t> أهمية دراسة الجدوى</a:t>
            </a:r>
          </a:p>
          <a:p>
            <a:pPr>
              <a:buFont typeface="Wingdings" pitchFamily="2" charset="2"/>
              <a:buChar char="q"/>
            </a:pPr>
            <a:r>
              <a:rPr lang="ar-SA" sz="4800" b="1" dirty="0" smtClean="0"/>
              <a:t>الخصائص العامة لدراسات الجدوى </a:t>
            </a:r>
          </a:p>
          <a:p>
            <a:pPr>
              <a:buFont typeface="Wingdings" pitchFamily="2" charset="2"/>
              <a:buChar char="q"/>
            </a:pPr>
            <a:r>
              <a:rPr lang="ar-SA" sz="4800" b="1" dirty="0" smtClean="0"/>
              <a:t>محددات جدوى المشروع</a:t>
            </a:r>
          </a:p>
          <a:p>
            <a:pPr>
              <a:buFont typeface="Wingdings" pitchFamily="2" charset="2"/>
              <a:buChar char="q"/>
            </a:pPr>
            <a:r>
              <a:rPr lang="ar-SA" sz="4800" b="1" dirty="0" smtClean="0"/>
              <a:t> بدائل دراسة الجدوى</a:t>
            </a:r>
          </a:p>
          <a:p>
            <a:pPr>
              <a:buFont typeface="Wingdings" pitchFamily="2" charset="2"/>
              <a:buChar char="q"/>
            </a:pPr>
            <a:r>
              <a:rPr lang="ar-SA" sz="4800" b="1" dirty="0" smtClean="0"/>
              <a:t>  مشكلات دراسات الجدوى </a:t>
            </a:r>
            <a:r>
              <a:rPr lang="en-US" dirty="0" smtClean="0"/>
              <a:t/>
            </a:r>
            <a:br>
              <a:rPr lang="en-US" dirty="0" smtClean="0"/>
            </a:br>
            <a:r>
              <a:rPr lang="ar-SA" b="1" dirty="0" smtClean="0"/>
              <a:t> </a:t>
            </a:r>
            <a:r>
              <a:rPr lang="en-US" dirty="0" smtClean="0"/>
              <a:t/>
            </a:r>
            <a:br>
              <a:rPr lang="en-US" dirty="0" smtClean="0"/>
            </a:br>
            <a:endParaRPr lang="ar-SA" b="1" dirty="0" smtClean="0">
              <a:cs typeface="+mn-cs"/>
            </a:endParaRPr>
          </a:p>
          <a:p>
            <a:pPr algn="r">
              <a:buFont typeface="Arial" pitchFamily="34" charset="0"/>
              <a:buChar char="•"/>
            </a:pPr>
            <a:endParaRPr lang="ar-SA" b="1" dirty="0" smtClean="0"/>
          </a:p>
          <a:p>
            <a:pPr>
              <a:buFont typeface="Arial" pitchFamily="34" charset="0"/>
              <a:buChar char="•"/>
            </a:pPr>
            <a:endParaRPr lang="ar-SA" b="1" dirty="0" smtClean="0"/>
          </a:p>
          <a:p>
            <a:pPr>
              <a:buFont typeface="Arial" pitchFamily="34" charset="0"/>
              <a:buChar char="•"/>
            </a:pPr>
            <a:endParaRPr lang="ar-SA" b="1" dirty="0" smtClean="0"/>
          </a:p>
          <a:p>
            <a:pPr algn="r">
              <a:buFont typeface="Arial" pitchFamily="34" charset="0"/>
              <a:buChar char="•"/>
            </a:pPr>
            <a:endParaRPr lang="ar-EG" b="1" dirty="0" smtClean="0">
              <a:cs typeface="+mn-cs"/>
            </a:endParaRPr>
          </a:p>
          <a:p>
            <a:pPr algn="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ماهية دراسة الجدوى : </a:t>
            </a:r>
            <a:endParaRPr lang="en-US" dirty="0" smtClean="0"/>
          </a:p>
        </p:txBody>
      </p:sp>
      <p:sp>
        <p:nvSpPr>
          <p:cNvPr id="3" name="Content Placeholder 2"/>
          <p:cNvSpPr>
            <a:spLocks noGrp="1"/>
          </p:cNvSpPr>
          <p:nvPr>
            <p:ph idx="1"/>
          </p:nvPr>
        </p:nvSpPr>
        <p:spPr/>
        <p:txBody>
          <a:bodyPr>
            <a:noAutofit/>
          </a:bodyPr>
          <a:lstStyle/>
          <a:p>
            <a:r>
              <a:rPr lang="ar-SA" sz="4400" b="1" dirty="0" smtClean="0"/>
              <a:t>والمقصود بدراسة الجدوى للمشروع : </a:t>
            </a:r>
          </a:p>
          <a:p>
            <a:r>
              <a:rPr lang="ar-SA" sz="4000" dirty="0" smtClean="0"/>
              <a:t>مجموعة الأساليب أو الطرق العلمية التي تُستخدم لجمع البيانات وتحليلها وللوصول إلى نتائج تحدد صلاحية المشروع </a:t>
            </a:r>
            <a:endParaRPr lang="en-US" sz="4000" dirty="0" smtClean="0"/>
          </a:p>
          <a:p>
            <a:pPr lvl="0"/>
            <a:endParaRPr lang="ar-SA" sz="36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304800"/>
            <a:ext cx="7772400" cy="685800"/>
          </a:xfrm>
        </p:spPr>
        <p:txBody>
          <a:bodyPr/>
          <a:lstStyle/>
          <a:p>
            <a:r>
              <a:rPr lang="ar-SA" dirty="0" smtClean="0"/>
              <a:t>أهمية دراسة الجدوى</a:t>
            </a:r>
            <a:endParaRPr lang="en-US" dirty="0" smtClean="0"/>
          </a:p>
        </p:txBody>
      </p:sp>
      <p:sp>
        <p:nvSpPr>
          <p:cNvPr id="28675" name="Rectangle 3"/>
          <p:cNvSpPr>
            <a:spLocks noGrp="1" noChangeArrowheads="1"/>
          </p:cNvSpPr>
          <p:nvPr>
            <p:ph idx="1"/>
          </p:nvPr>
        </p:nvSpPr>
        <p:spPr>
          <a:xfrm>
            <a:off x="0" y="1524000"/>
            <a:ext cx="9144000" cy="4572000"/>
          </a:xfrm>
        </p:spPr>
        <p:txBody>
          <a:bodyPr/>
          <a:lstStyle/>
          <a:p>
            <a:pPr lvl="0"/>
            <a:r>
              <a:rPr lang="ar-SA" sz="3600" dirty="0" smtClean="0"/>
              <a:t>تعتبر دراسات الجدوى من الموضوعات الحيوية التي لا غنى عنها لأي مشروع بغض النظر عن نوعية المشروع خاصا كان أو عاما </a:t>
            </a:r>
            <a:endParaRPr lang="en-US" sz="3600" dirty="0" smtClean="0"/>
          </a:p>
          <a:p>
            <a:pPr lvl="0"/>
            <a:r>
              <a:rPr lang="ar-SA" sz="3600" dirty="0" smtClean="0"/>
              <a:t>فلقد لاقت دراسات الجدوى في السنوات الأخيرة إقبالا منقطع النظير واهتماما خاصا بسبب الرغبة في زيادة الإنتاج وتحقيق درجة عالية من الاستقرار للمشاريع أيضا بسبب تشجيع الاستثمارات الخاصة ، خاصة إذا كنا نتحدث عن مشاريع اقتصادية بحتة </a:t>
            </a:r>
            <a:endParaRPr lang="en-US" sz="3600" dirty="0" smtClean="0"/>
          </a:p>
          <a:p>
            <a:pPr lvl="0"/>
            <a:endParaRPr lang="ar-SA" sz="3600" dirty="0" smtClean="0"/>
          </a:p>
          <a:p>
            <a:pPr>
              <a:buClr>
                <a:schemeClr val="tx1"/>
              </a:buClr>
              <a:defRPr/>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8675">
                                            <p:txEl>
                                              <p:pRg st="0" end="0"/>
                                            </p:txEl>
                                          </p:spTgt>
                                        </p:tgtEl>
                                        <p:attrNameLst>
                                          <p:attrName>style.visibility</p:attrName>
                                        </p:attrNameLst>
                                      </p:cBhvr>
                                      <p:to>
                                        <p:strVal val="visible"/>
                                      </p:to>
                                    </p:set>
                                    <p:anim calcmode="lin" valueType="num">
                                      <p:cBhvr additive="base">
                                        <p:cTn id="13" dur="500" fill="hold"/>
                                        <p:tgtEl>
                                          <p:spTgt spid="2867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86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8675">
                                            <p:txEl>
                                              <p:pRg st="1" end="1"/>
                                            </p:txEl>
                                          </p:spTgt>
                                        </p:tgtEl>
                                        <p:attrNameLst>
                                          <p:attrName>style.visibility</p:attrName>
                                        </p:attrNameLst>
                                      </p:cBhvr>
                                      <p:to>
                                        <p:strVal val="visible"/>
                                      </p:to>
                                    </p:set>
                                    <p:anim calcmode="lin" valueType="num">
                                      <p:cBhvr additive="base">
                                        <p:cTn id="19" dur="500" fill="hold"/>
                                        <p:tgtEl>
                                          <p:spTgt spid="2867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8675">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أهمية دراسة الجدوى</a:t>
            </a:r>
            <a:endParaRPr lang="ar-SA" dirty="0"/>
          </a:p>
        </p:txBody>
      </p:sp>
      <p:sp>
        <p:nvSpPr>
          <p:cNvPr id="3" name="عنصر نائب للمحتوى 2"/>
          <p:cNvSpPr>
            <a:spLocks noGrp="1"/>
          </p:cNvSpPr>
          <p:nvPr>
            <p:ph idx="1"/>
          </p:nvPr>
        </p:nvSpPr>
        <p:spPr/>
        <p:txBody>
          <a:bodyPr/>
          <a:lstStyle/>
          <a:p>
            <a:pPr lvl="0"/>
            <a:r>
              <a:rPr lang="ar-SA" sz="4000" dirty="0" smtClean="0"/>
              <a:t>- ولأن الشخص صاحب الأعمال أو المستثمر الخاص يحتاج إلى المفاضلة بين عدد من المشروعات البديلة المطروحة أمامه . </a:t>
            </a:r>
          </a:p>
          <a:p>
            <a:pPr lvl="0"/>
            <a:r>
              <a:rPr lang="ar-SA" sz="4000" dirty="0" smtClean="0"/>
              <a:t>- وإذا ما كان عليه اختيار أحد تلك المشروعات فإنه ينبغي عليه إجراء دراسة الجدوى لكي يبدأ المشروع وهو مطمئن حتى إن لم ينجح في تحقيق أهدافه ، هذا بالنسبة للمستثمر الخاص </a:t>
            </a:r>
            <a:endParaRPr lang="en-US" sz="4000" dirty="0" smtClean="0"/>
          </a:p>
          <a:p>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أهمية دراسة الجدوى</a:t>
            </a:r>
            <a:endParaRPr lang="ar-SA" dirty="0" smtClean="0">
              <a:solidFill>
                <a:srgbClr val="C00000"/>
              </a:solidFill>
            </a:endParaRPr>
          </a:p>
        </p:txBody>
      </p:sp>
      <p:sp>
        <p:nvSpPr>
          <p:cNvPr id="3" name="Content Placeholder 2"/>
          <p:cNvSpPr>
            <a:spLocks noGrp="1"/>
          </p:cNvSpPr>
          <p:nvPr>
            <p:ph idx="1"/>
          </p:nvPr>
        </p:nvSpPr>
        <p:spPr/>
        <p:txBody>
          <a:bodyPr/>
          <a:lstStyle/>
          <a:p>
            <a:pPr lvl="0"/>
            <a:r>
              <a:rPr lang="ar-SA" sz="3600" b="1" u="sng" dirty="0" smtClean="0"/>
              <a:t>أما بالنسبة للمستثمر العام وهو يتمثل في الحكومة فإن لدراسة الجدوى أهمية قصوى كما يلي :-</a:t>
            </a:r>
            <a:endParaRPr lang="en-US" sz="3600" b="1" dirty="0" smtClean="0"/>
          </a:p>
          <a:p>
            <a:r>
              <a:rPr lang="ar-SA" sz="3600" dirty="0" smtClean="0"/>
              <a:t>1- إن الحكومة في قيامها بتنفيذ المشروعات العامة تحتاج إلى أسلوب لاختيار المشروعات ذات أكبر نفع عام وتأجيل المشروعات العامة التي لها عدد محدود من المنتفعين ، وهذا لا يتحقق إلا عن طريق دراسة الجدوى التي يمكن على أساسها ترتيب المشروعات الملحة ثم الأقل إلحاحا وهكذا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أهمية دراسة الجدوى (المستثمر العام)</a:t>
            </a:r>
            <a:endParaRPr lang="ar-SA" dirty="0" smtClean="0">
              <a:solidFill>
                <a:srgbClr val="C00000"/>
              </a:solidFill>
            </a:endParaRPr>
          </a:p>
        </p:txBody>
      </p:sp>
      <p:sp>
        <p:nvSpPr>
          <p:cNvPr id="3" name="Content Placeholder 2"/>
          <p:cNvSpPr>
            <a:spLocks noGrp="1"/>
          </p:cNvSpPr>
          <p:nvPr>
            <p:ph idx="1"/>
          </p:nvPr>
        </p:nvSpPr>
        <p:spPr>
          <a:xfrm>
            <a:off x="428625" y="1428750"/>
            <a:ext cx="8229600" cy="4533900"/>
          </a:xfrm>
        </p:spPr>
        <p:txBody>
          <a:bodyPr>
            <a:normAutofit fontScale="77500" lnSpcReduction="20000"/>
          </a:bodyPr>
          <a:lstStyle/>
          <a:p>
            <a:pPr lvl="0"/>
            <a:r>
              <a:rPr lang="ar-SA" dirty="0" smtClean="0"/>
              <a:t> </a:t>
            </a:r>
            <a:r>
              <a:rPr lang="ar-SA" b="1" dirty="0" smtClean="0"/>
              <a:t>2- إن الحكومة عندما تستقر على تنفيذ مشروع عام معين فإنها تحتاج إلى تعريف لشكل المشروع ، فمثلا إذا استقر الأمر على إنشاء مستشفى فما هو عدد الأَسرة الواجب أن يشملها المستشفى (حجم المستشفى)؟ وما هى الأقسام العلاجية داخل المستشفى ؟ هذه الأسئلة تجد إجابة واضحة من خلال دراسة الجدوى </a:t>
            </a:r>
            <a:endParaRPr lang="en-US" b="1" dirty="0" smtClean="0"/>
          </a:p>
          <a:p>
            <a:pPr lvl="0"/>
            <a:r>
              <a:rPr lang="ar-SA" b="1" dirty="0" smtClean="0"/>
              <a:t>3- إن الحكومة لا تمنح رخصة إنشاء المشروع إلا إذا تأكدت أن الأعباء الاجتماعية التي يتسبب فيها المشروع للمجتمع أقل ما يمكن, وأن العوائد والمنافع الاجتماعية التي يحققها المشروع للمجتمع أكبر ما يمكن, ويكون هذا الأساس في منح الرخصة </a:t>
            </a:r>
            <a:endParaRPr lang="en-US" b="1" dirty="0" smtClean="0"/>
          </a:p>
          <a:p>
            <a:r>
              <a:rPr lang="ar-SA" b="1" dirty="0" smtClean="0"/>
              <a:t>-  وقد يتبادر إلى الذهن أن أهمية دراسة الجدوى قاصرة على المشروعات والبرامج الجديدة فقط ، وهذا غير صحيح لأن دراسة الجدوى مهمة أيضا للمشروعات والبرامج القائمة المستمرة ، ومن ذلك مثلا؛ التوسع في مشروع قائم, أو إدخال نظام جديد للنظام القائم, أو إضافة منتج جديد وهكذا </a:t>
            </a:r>
            <a:endParaRPr lang="en-US"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أهمية دراسة الجدوى</a:t>
            </a:r>
            <a:endParaRPr lang="ar-SA" dirty="0" smtClean="0">
              <a:solidFill>
                <a:srgbClr val="C00000"/>
              </a:solidFill>
            </a:endParaRPr>
          </a:p>
        </p:txBody>
      </p:sp>
      <p:sp>
        <p:nvSpPr>
          <p:cNvPr id="3" name="Content Placeholder 2"/>
          <p:cNvSpPr>
            <a:spLocks noGrp="1"/>
          </p:cNvSpPr>
          <p:nvPr>
            <p:ph idx="1"/>
          </p:nvPr>
        </p:nvSpPr>
        <p:spPr>
          <a:xfrm>
            <a:off x="428625" y="1415960"/>
            <a:ext cx="8229600" cy="4533900"/>
          </a:xfrm>
        </p:spPr>
        <p:txBody>
          <a:bodyPr>
            <a:normAutofit fontScale="85000" lnSpcReduction="10000"/>
          </a:bodyPr>
          <a:lstStyle/>
          <a:p>
            <a:pPr lvl="0">
              <a:buFont typeface="Wingdings" pitchFamily="2" charset="2"/>
              <a:buChar char="§"/>
            </a:pPr>
            <a:r>
              <a:rPr lang="ar-SA" sz="4000" dirty="0" smtClean="0"/>
              <a:t>ويجب ألا نخلط بين دراسة الجدوى وبين فعالية المشروع ،فهناك فرق بينهما ، فدراسة الجدوى كما ذكرنا قائمة أساسا على تقويم فكرة المشروع قبل البدء فيه للتأكد من صلاحيته وجدواه والاعتماد عليه . </a:t>
            </a:r>
          </a:p>
          <a:p>
            <a:pPr lvl="0">
              <a:buFont typeface="Wingdings" pitchFamily="2" charset="2"/>
              <a:buChar char="§"/>
            </a:pPr>
            <a:r>
              <a:rPr lang="ar-SA" sz="4000" dirty="0" smtClean="0"/>
              <a:t>أما دراسة فعالية المشروع فالهدف منها هو تقويم اقتصاديات المشروع القائم فعلا ، وبمعنى آخر ، هل من المصلحة الاستمرار في المشروع القائم أو كيفية تطوير وتحسين اقتصادياته أو الانتقال به من مشروع غير منتج اقتصاديا إلى مشروع مثمر وذا مردود اقتصادي إيجابي </a:t>
            </a:r>
            <a:endParaRPr lang="en-US" sz="4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أهمية دراسة الجدوى</a:t>
            </a:r>
            <a:endParaRPr lang="ar-SA" dirty="0" smtClean="0">
              <a:solidFill>
                <a:srgbClr val="C00000"/>
              </a:solidFill>
            </a:endParaRPr>
          </a:p>
        </p:txBody>
      </p:sp>
      <p:sp>
        <p:nvSpPr>
          <p:cNvPr id="3" name="Content Placeholder 2"/>
          <p:cNvSpPr>
            <a:spLocks noGrp="1"/>
          </p:cNvSpPr>
          <p:nvPr>
            <p:ph idx="1"/>
          </p:nvPr>
        </p:nvSpPr>
        <p:spPr>
          <a:xfrm>
            <a:off x="0" y="1395059"/>
            <a:ext cx="9144000" cy="4533900"/>
          </a:xfrm>
        </p:spPr>
        <p:txBody>
          <a:bodyPr>
            <a:noAutofit/>
          </a:bodyPr>
          <a:lstStyle/>
          <a:p>
            <a:pPr lvl="0"/>
            <a:r>
              <a:rPr lang="ar-SA" sz="2800" b="1" dirty="0" smtClean="0"/>
              <a:t> </a:t>
            </a:r>
            <a:r>
              <a:rPr lang="ar-SA" sz="2800" b="1" u="sng" dirty="0" smtClean="0"/>
              <a:t>وتلخيصا لما سبق ذكره نستطيع أن نحدد أهمية دراسات الجدوى في النقاط التالية : </a:t>
            </a:r>
            <a:endParaRPr lang="en-US" sz="2800" b="1" dirty="0" smtClean="0"/>
          </a:p>
          <a:p>
            <a:pPr lvl="0">
              <a:buFont typeface="Arial" pitchFamily="34" charset="0"/>
              <a:buChar char="•"/>
            </a:pPr>
            <a:r>
              <a:rPr lang="ar-SA" sz="2600" b="1" dirty="0" smtClean="0"/>
              <a:t>إنها وسيلة للتأكد من صلاحية المشروع المقترح لتحقيق الأهداف التي تسعى إليها المستثمر </a:t>
            </a:r>
            <a:endParaRPr lang="en-US" sz="2600" b="1" dirty="0" smtClean="0"/>
          </a:p>
          <a:p>
            <a:pPr lvl="0">
              <a:buFont typeface="Arial" pitchFamily="34" charset="0"/>
              <a:buChar char="•"/>
            </a:pPr>
            <a:r>
              <a:rPr lang="ar-SA" sz="2600" b="1" dirty="0" smtClean="0"/>
              <a:t> إن </a:t>
            </a:r>
            <a:r>
              <a:rPr lang="ar-SA" sz="2600" b="1" dirty="0" smtClean="0"/>
              <a:t>الحكومة </a:t>
            </a:r>
            <a:r>
              <a:rPr lang="ar-SA" sz="2600" b="1" dirty="0" smtClean="0"/>
              <a:t>تشترط الموافقة على المشروع أو تزويده ببعض التسهيلات وإجراء دراسات الجدوى اللازمة</a:t>
            </a:r>
            <a:endParaRPr lang="en-US" sz="2600" b="1" dirty="0" smtClean="0"/>
          </a:p>
          <a:p>
            <a:pPr lvl="0">
              <a:buFont typeface="Arial" pitchFamily="34" charset="0"/>
              <a:buChar char="•"/>
            </a:pPr>
            <a:r>
              <a:rPr lang="ar-SA" sz="2600" b="1" dirty="0" smtClean="0"/>
              <a:t> التأكد من أن المشروع يتواءم مع السياسات الاقتصادية والاجتماعية </a:t>
            </a:r>
            <a:r>
              <a:rPr lang="ar-SA" sz="2600" b="1" dirty="0" smtClean="0"/>
              <a:t>للمجتمع </a:t>
            </a:r>
            <a:endParaRPr lang="en-US" sz="2600" b="1" dirty="0" smtClean="0"/>
          </a:p>
          <a:p>
            <a:pPr lvl="0">
              <a:buFont typeface="Arial" pitchFamily="34" charset="0"/>
              <a:buChar char="•"/>
            </a:pPr>
            <a:r>
              <a:rPr lang="ar-SA" sz="2600" b="1" dirty="0" smtClean="0"/>
              <a:t> يشترط الممول للموافقة على </a:t>
            </a:r>
            <a:r>
              <a:rPr lang="ar-SA" sz="2600" b="1" dirty="0" smtClean="0"/>
              <a:t>التمويل </a:t>
            </a:r>
            <a:r>
              <a:rPr lang="ar-SA" sz="2600" b="1" dirty="0" smtClean="0"/>
              <a:t>إعداد الدراسات التي تثبت جدوى المشروع</a:t>
            </a:r>
            <a:endParaRPr lang="en-US" sz="2600" b="1" dirty="0" smtClean="0"/>
          </a:p>
          <a:p>
            <a:pPr lvl="0">
              <a:buFont typeface="Arial" pitchFamily="34" charset="0"/>
              <a:buChar char="•"/>
            </a:pPr>
            <a:r>
              <a:rPr lang="ar-SA" sz="2600" b="1" dirty="0" smtClean="0"/>
              <a:t>- التعرف على مستقبل المشروع لفترة طويلة ووضع المؤشرات اللازمة لنجاحه</a:t>
            </a:r>
            <a:endParaRPr lang="en-US" sz="2600" b="1" dirty="0" smtClean="0"/>
          </a:p>
          <a:p>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الخصائص العامة لدراسات الجدوى :</a:t>
            </a:r>
            <a:endParaRPr lang="en-US" dirty="0" smtClean="0"/>
          </a:p>
        </p:txBody>
      </p:sp>
      <p:sp>
        <p:nvSpPr>
          <p:cNvPr id="3" name="Content Placeholder 2"/>
          <p:cNvSpPr>
            <a:spLocks noGrp="1"/>
          </p:cNvSpPr>
          <p:nvPr>
            <p:ph idx="1"/>
          </p:nvPr>
        </p:nvSpPr>
        <p:spPr>
          <a:xfrm>
            <a:off x="142844" y="1428736"/>
            <a:ext cx="8515381" cy="4572032"/>
          </a:xfrm>
        </p:spPr>
        <p:txBody>
          <a:bodyPr/>
          <a:lstStyle/>
          <a:p>
            <a:pPr lvl="0">
              <a:buFont typeface="Wingdings" pitchFamily="2" charset="2"/>
              <a:buChar char="Ø"/>
            </a:pPr>
            <a:r>
              <a:rPr lang="ar-SA" b="1" dirty="0" smtClean="0"/>
              <a:t>الشمول :</a:t>
            </a:r>
            <a:r>
              <a:rPr lang="ar-SA" dirty="0" smtClean="0"/>
              <a:t> فالدراسة يجب أن تكون شاملة لكافة الجوانب والأبعاد الخاصة للمشروع ولكافة التفاصيل الخاصة به</a:t>
            </a:r>
            <a:endParaRPr lang="en-US" dirty="0" smtClean="0"/>
          </a:p>
          <a:p>
            <a:pPr lvl="0">
              <a:buFont typeface="Wingdings" pitchFamily="2" charset="2"/>
              <a:buChar char="Ø"/>
            </a:pPr>
            <a:r>
              <a:rPr lang="ar-SA" b="1" dirty="0" smtClean="0"/>
              <a:t>الدقة :</a:t>
            </a:r>
            <a:r>
              <a:rPr lang="ar-SA" dirty="0" smtClean="0"/>
              <a:t> الدقة في جميع المراحل سواء في إعداد الدراسة أو ما انتهت إليه من نتائج وتوصيات أو سلبيات </a:t>
            </a:r>
            <a:endParaRPr lang="en-US" dirty="0" smtClean="0"/>
          </a:p>
          <a:p>
            <a:pPr lvl="0">
              <a:buFont typeface="Wingdings" pitchFamily="2" charset="2"/>
              <a:buChar char="Ø"/>
            </a:pPr>
            <a:r>
              <a:rPr lang="ar-SA" b="1" dirty="0" smtClean="0"/>
              <a:t>الموضوعية :</a:t>
            </a:r>
            <a:r>
              <a:rPr lang="ar-SA" dirty="0" smtClean="0"/>
              <a:t>البعد عن الحكم على الأشياء بصورة شخصية وأن تتصف بياناتها بالموضوعية الكاملة بالإضافة إلى جديتها </a:t>
            </a:r>
            <a:endParaRPr lang="en-US" dirty="0" smtClean="0"/>
          </a:p>
          <a:p>
            <a:pPr lvl="0">
              <a:buFont typeface="Wingdings" pitchFamily="2" charset="2"/>
              <a:buChar char="Ø"/>
            </a:pPr>
            <a:r>
              <a:rPr lang="ar-SA" b="1" dirty="0" smtClean="0"/>
              <a:t>الاتساق :</a:t>
            </a:r>
            <a:r>
              <a:rPr lang="ar-SA" dirty="0" smtClean="0"/>
              <a:t> أن تتسق وتتوافق وتتمشى دراسة الجدوى مع نشاط الممول وأغراضه حتى يمكن للممول الحكم على مناسبته ومن ثم تمويله</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محددات جدوى المشروع :</a:t>
            </a:r>
            <a:endParaRPr lang="en-US" dirty="0" smtClean="0"/>
          </a:p>
        </p:txBody>
      </p:sp>
      <p:sp>
        <p:nvSpPr>
          <p:cNvPr id="3" name="Content Placeholder 2"/>
          <p:cNvSpPr>
            <a:spLocks noGrp="1"/>
          </p:cNvSpPr>
          <p:nvPr>
            <p:ph idx="1"/>
          </p:nvPr>
        </p:nvSpPr>
        <p:spPr/>
        <p:txBody>
          <a:bodyPr>
            <a:normAutofit fontScale="85000" lnSpcReduction="20000"/>
          </a:bodyPr>
          <a:lstStyle/>
          <a:p>
            <a:pPr lvl="0"/>
            <a:r>
              <a:rPr lang="ar-SA" sz="3600" b="1" u="sng" dirty="0" smtClean="0"/>
              <a:t>لتحديد جدوى المشروع فإن مجموعة متخصصة متكاملة من الدراسات يجب إجراؤها ويمكن تلخيصها فيما يلي :</a:t>
            </a:r>
            <a:endParaRPr lang="en-US" sz="3600" b="1" dirty="0" smtClean="0"/>
          </a:p>
          <a:p>
            <a:r>
              <a:rPr lang="ar-SA" sz="3600" b="1" dirty="0" smtClean="0"/>
              <a:t>أولا :</a:t>
            </a:r>
            <a:r>
              <a:rPr lang="ar-SA" sz="3600" dirty="0" smtClean="0"/>
              <a:t> دراسة الجدوى البيئية للمشروع ، والمقصود بها التأكد من توافق المشروع المزمع إقامته مع البيئة المحلية التي سوف يقام عليها ودراسة الجدوى البيئية هى عادة ما تكون المرحلة الأولى في دراسة الجدوى </a:t>
            </a:r>
            <a:endParaRPr lang="en-US" sz="3600" dirty="0" smtClean="0"/>
          </a:p>
          <a:p>
            <a:r>
              <a:rPr lang="ar-SA" sz="3600" b="1" dirty="0" smtClean="0"/>
              <a:t>ثانيا :</a:t>
            </a:r>
            <a:r>
              <a:rPr lang="ar-SA" sz="3600" dirty="0" smtClean="0"/>
              <a:t> دراسة الجدوى التسويقية للمشروع : والمقصود بها أن هذا المشروع سوف تكون لديه القدرة على تصريف منتجاته في السوق أو للجمهور ، والأهم من ذلك أن هذه المرحلة الثانية لدراسة الجدوى تحاول التأكد من أن هناك طلبا كافيا على منتجات المشروع وخدماته من السوق أو الجمهور المستفيد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محددات جدوى المشروع :</a:t>
            </a:r>
            <a:endParaRPr lang="en-US" dirty="0" smtClean="0"/>
          </a:p>
        </p:txBody>
      </p:sp>
      <p:sp>
        <p:nvSpPr>
          <p:cNvPr id="3" name="Content Placeholder 2"/>
          <p:cNvSpPr>
            <a:spLocks noGrp="1"/>
          </p:cNvSpPr>
          <p:nvPr>
            <p:ph idx="1"/>
          </p:nvPr>
        </p:nvSpPr>
        <p:spPr>
          <a:xfrm>
            <a:off x="457200" y="1428750"/>
            <a:ext cx="8229600" cy="4533900"/>
          </a:xfrm>
        </p:spPr>
        <p:txBody>
          <a:bodyPr>
            <a:normAutofit fontScale="40000" lnSpcReduction="20000"/>
          </a:bodyPr>
          <a:lstStyle/>
          <a:p>
            <a:r>
              <a:rPr lang="ar-SA" sz="7200" b="1" dirty="0" smtClean="0"/>
              <a:t>ثالثا :</a:t>
            </a:r>
            <a:r>
              <a:rPr lang="ar-SA" sz="7200" dirty="0" smtClean="0"/>
              <a:t> دراسة الجدوى الهندسية والفنية للمشروع : والمقصود بها التعرف على إمكانية أو قابلية تنفيذ المشروع بناءاً على تحديد حجم المشروع في الطاقة الإنتاجية ، وكذلك اختيار الموقع المناسب واختيار نظام الإنتاج </a:t>
            </a:r>
            <a:endParaRPr lang="en-US" sz="7200" dirty="0" smtClean="0"/>
          </a:p>
          <a:p>
            <a:r>
              <a:rPr lang="ar-SA" sz="7200" b="1" dirty="0" smtClean="0"/>
              <a:t>رابعا :</a:t>
            </a:r>
            <a:r>
              <a:rPr lang="ar-SA" sz="7200" dirty="0" smtClean="0"/>
              <a:t> دراسة الجدوى المالية للمشروع : والمقصود بها "العمل على تخطيط وتوجيه وتقييم ومتابعة تأمين احتياجات المشروع أو البرنامج من الأموال ومن خلال أفضل مصدر تمويلي "، وفي هذه المرحلة أيضا فإن الأمر يتطلب تحديد مواعيد سداد المال المفترض إذا كان المشروع قائما على الافتراض من أساسه وذلك عن طريق عمل كشوف حسابية تمثل التدفق النقدي في مرحلة التأسيس ثم في مرحلة التشغيل </a:t>
            </a:r>
            <a:endParaRPr lang="en-US" sz="7200" dirty="0" smtClean="0"/>
          </a:p>
          <a:p>
            <a:pPr>
              <a:defRPr/>
            </a:pPr>
            <a:endParaRPr lang="ar-SA" sz="6500" dirty="0" smtClean="0"/>
          </a:p>
          <a:p>
            <a:pPr>
              <a:buFontTx/>
              <a:buChar char="-"/>
              <a:defRPr/>
            </a:pPr>
            <a:endParaRPr lang="ar-SA" dirty="0" smtClean="0"/>
          </a:p>
          <a:p>
            <a:pPr>
              <a:defRPr/>
            </a:pPr>
            <a:endParaRPr lang="ar-SA"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محددات جدوى المشروع :</a:t>
            </a:r>
            <a:endParaRPr lang="ar-SA" dirty="0" smtClean="0">
              <a:solidFill>
                <a:srgbClr val="C00000"/>
              </a:solidFill>
            </a:endParaRPr>
          </a:p>
        </p:txBody>
      </p:sp>
      <p:sp>
        <p:nvSpPr>
          <p:cNvPr id="3" name="Content Placeholder 2"/>
          <p:cNvSpPr>
            <a:spLocks noGrp="1"/>
          </p:cNvSpPr>
          <p:nvPr>
            <p:ph idx="1"/>
          </p:nvPr>
        </p:nvSpPr>
        <p:spPr>
          <a:xfrm>
            <a:off x="457200" y="1428750"/>
            <a:ext cx="8229600" cy="4533900"/>
          </a:xfrm>
        </p:spPr>
        <p:txBody>
          <a:bodyPr/>
          <a:lstStyle/>
          <a:p>
            <a:r>
              <a:rPr lang="ar-SA" dirty="0" smtClean="0"/>
              <a:t> </a:t>
            </a:r>
            <a:r>
              <a:rPr lang="ar-SA" b="1" dirty="0" smtClean="0"/>
              <a:t>خامسا :</a:t>
            </a:r>
            <a:r>
              <a:rPr lang="ar-SA" dirty="0" smtClean="0"/>
              <a:t> </a:t>
            </a:r>
            <a:r>
              <a:rPr lang="ar-SA" b="1" dirty="0" smtClean="0"/>
              <a:t>دراسة الجدوى التجارية للمشروع , والمقصود من هذه المرحلة تحديد ربحية المشروع وذلك عن طريق مجموعة من المعايير التي يطلق عليها معايير الاستثمار مثل فترة الاسترداد , وصافي القيمة, وغيرها</a:t>
            </a:r>
            <a:endParaRPr lang="en-US" b="1" dirty="0" smtClean="0"/>
          </a:p>
          <a:p>
            <a:pPr lvl="0"/>
            <a:r>
              <a:rPr lang="ar-SA" b="1" dirty="0" smtClean="0"/>
              <a:t>وبناء على ذلك يتم تحديد الربح الخاص للمشروع، أي الذي يعود للملاك وطبيعي أن دراسة الجدوى لا ينتهي عند هذا الحد بل يجب تحديد ربحية المشروع العامة أو بمعنى آخر ، إعداد دراسة الجدوى الاجتماعية </a:t>
            </a:r>
            <a:endParaRPr lang="en-US" b="1" dirty="0" smtClean="0"/>
          </a:p>
          <a:p>
            <a:pPr>
              <a:buFontTx/>
              <a:buChar char="-"/>
              <a:defRPr/>
            </a:pPr>
            <a:endParaRPr lang="ar-SA" b="1" dirty="0" smtClean="0"/>
          </a:p>
          <a:p>
            <a:pPr>
              <a:defRPr/>
            </a:pPr>
            <a:r>
              <a:rPr lang="ar-SA" b="1" dirty="0" smtClean="0"/>
              <a:t> </a:t>
            </a:r>
            <a:endParaRPr lang="ar-SA" b="1" dirty="0" smtClean="0">
              <a:cs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115888"/>
            <a:ext cx="7772400" cy="1039812"/>
          </a:xfrm>
        </p:spPr>
        <p:txBody>
          <a:bodyPr/>
          <a:lstStyle/>
          <a:p>
            <a:pPr>
              <a:defRPr/>
            </a:pPr>
            <a:r>
              <a:rPr lang="ar-SA" sz="3600" b="1" dirty="0" smtClean="0"/>
              <a:t>محددات جدوى المشروع </a:t>
            </a:r>
            <a:endParaRPr lang="en-US" sz="3600" dirty="0" smtClean="0">
              <a:solidFill>
                <a:srgbClr val="C00000"/>
              </a:solidFill>
            </a:endParaRPr>
          </a:p>
        </p:txBody>
      </p:sp>
      <p:sp>
        <p:nvSpPr>
          <p:cNvPr id="32771" name="Rectangle 3"/>
          <p:cNvSpPr>
            <a:spLocks noGrp="1" noChangeArrowheads="1"/>
          </p:cNvSpPr>
          <p:nvPr>
            <p:ph idx="1"/>
          </p:nvPr>
        </p:nvSpPr>
        <p:spPr>
          <a:xfrm>
            <a:off x="228600" y="1393494"/>
            <a:ext cx="8610600" cy="4884762"/>
          </a:xfrm>
        </p:spPr>
        <p:txBody>
          <a:bodyPr>
            <a:normAutofit fontScale="85000" lnSpcReduction="20000"/>
          </a:bodyPr>
          <a:lstStyle/>
          <a:p>
            <a:pPr>
              <a:defRPr/>
            </a:pPr>
            <a:r>
              <a:rPr lang="ar-SA" sz="4800" b="1" dirty="0" smtClean="0"/>
              <a:t>سادسا :</a:t>
            </a:r>
            <a:r>
              <a:rPr lang="ar-SA" sz="4800" dirty="0" smtClean="0"/>
              <a:t> دراسة الجدوى الاجتماعية للمشروع : والمقصود هنا في هذه المرحلة هو تقدير العوائد الاجتماعية التي تتحقق من وراء المشروع في شكل منافع اجتماعية تعود على المجتمع؛ في شكل تشغيل أفراد المجتمع وبالتالي حل مشكلات البطالة ، في شكل التقليل من الاستيراد أو زيادة التصدير للخارج ,وبالتالي توفير عملات صعبة تساهم في المشكلات الخاصة بتوازن ميزان المدفوعات ...</a:t>
            </a:r>
            <a:endParaRPr lang="ar-SA" sz="4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500" fill="hold"/>
                                        <p:tgtEl>
                                          <p:spTgt spid="32770"/>
                                        </p:tgtEl>
                                        <p:attrNameLst>
                                          <p:attrName>ppt_x</p:attrName>
                                        </p:attrNameLst>
                                      </p:cBhvr>
                                      <p:tavLst>
                                        <p:tav tm="0">
                                          <p:val>
                                            <p:strVal val="0-#ppt_w/2"/>
                                          </p:val>
                                        </p:tav>
                                        <p:tav tm="100000">
                                          <p:val>
                                            <p:strVal val="#ppt_x"/>
                                          </p:val>
                                        </p:tav>
                                      </p:tavLst>
                                    </p:anim>
                                    <p:anim calcmode="lin" valueType="num">
                                      <p:cBhvr additive="base">
                                        <p:cTn id="8" dur="500" fill="hold"/>
                                        <p:tgtEl>
                                          <p:spTgt spid="327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771">
                                            <p:txEl>
                                              <p:pRg st="0" end="0"/>
                                            </p:txEl>
                                          </p:spTgt>
                                        </p:tgtEl>
                                        <p:attrNameLst>
                                          <p:attrName>style.visibility</p:attrName>
                                        </p:attrNameLst>
                                      </p:cBhvr>
                                      <p:to>
                                        <p:strVal val="visible"/>
                                      </p:to>
                                    </p:set>
                                    <p:anim calcmode="lin" valueType="num">
                                      <p:cBhvr additive="base">
                                        <p:cTn id="13" dur="500" fill="hold"/>
                                        <p:tgtEl>
                                          <p:spTgt spid="3277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277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1" grpId="0" build="p" bldLvl="2"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محددات جدوى المشروع </a:t>
            </a:r>
            <a:endParaRPr lang="ar-SA" dirty="0" smtClean="0">
              <a:solidFill>
                <a:srgbClr val="C00000"/>
              </a:solidFill>
            </a:endParaRPr>
          </a:p>
        </p:txBody>
      </p:sp>
      <p:sp>
        <p:nvSpPr>
          <p:cNvPr id="3" name="Content Placeholder 2"/>
          <p:cNvSpPr>
            <a:spLocks noGrp="1"/>
          </p:cNvSpPr>
          <p:nvPr>
            <p:ph idx="1"/>
          </p:nvPr>
        </p:nvSpPr>
        <p:spPr>
          <a:xfrm>
            <a:off x="214282" y="1428736"/>
            <a:ext cx="8786874" cy="4857784"/>
          </a:xfrm>
        </p:spPr>
        <p:txBody>
          <a:bodyPr/>
          <a:lstStyle/>
          <a:p>
            <a:pPr>
              <a:lnSpc>
                <a:spcPct val="90000"/>
              </a:lnSpc>
              <a:buFont typeface="Wingdings" pitchFamily="2" charset="2"/>
              <a:buChar char="§"/>
              <a:defRPr/>
            </a:pPr>
            <a:r>
              <a:rPr lang="ar-SA" sz="3600" dirty="0" smtClean="0"/>
              <a:t>ويتضح من كل ذلك(محددات الجدوى) أن المكونات المختلفة لدراسة الجدوى تكاد أن تكون متكاملة وتحوي دراسة متخصصة ؛ فهناك دراسة تسويقية متخصصة وهناك دراسة مالية وهكذا ، وبمعنى آخر فإن نتائج أي مرحلة من تلك المراحل الست السابقة تعتبر مدخلا للمرحلة أو المراحل التي تليها : فالمهندس الفني لا يستطيع أن يبدأ في إعداد دراسة هندسية فنية عن المشروع أو البرنامج إلا إذا انتهى خبير التسويق من إعداد الدراسة التسويقية للمشروع وإلا اعتبر المشروع فاشلا</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محددات جدوى المشروع </a:t>
            </a:r>
            <a:endParaRPr lang="ar-SA" dirty="0"/>
          </a:p>
        </p:txBody>
      </p:sp>
      <p:sp>
        <p:nvSpPr>
          <p:cNvPr id="3" name="عنصر نائب للمحتوى 2"/>
          <p:cNvSpPr>
            <a:spLocks noGrp="1"/>
          </p:cNvSpPr>
          <p:nvPr>
            <p:ph idx="1"/>
          </p:nvPr>
        </p:nvSpPr>
        <p:spPr/>
        <p:txBody>
          <a:bodyPr/>
          <a:lstStyle/>
          <a:p>
            <a:pPr lvl="0">
              <a:buFont typeface="Wingdings" pitchFamily="2" charset="2"/>
              <a:buChar char="§"/>
            </a:pPr>
            <a:r>
              <a:rPr lang="ar-SA" sz="4000" b="1" dirty="0" smtClean="0"/>
              <a:t>وأن أي خطأ في أي مرحلة يؤدي إلى بناء المراحل التالية على أساس خاطئ </a:t>
            </a:r>
            <a:endParaRPr lang="en-US" sz="4000" b="1" dirty="0" smtClean="0"/>
          </a:p>
          <a:p>
            <a:pPr>
              <a:buFont typeface="Wingdings" pitchFamily="2" charset="2"/>
              <a:buChar char="§"/>
            </a:pPr>
            <a:r>
              <a:rPr lang="ar-SA" sz="4000" b="1" dirty="0" smtClean="0"/>
              <a:t>والنقطة الأخرى فيما يخص هذه المراحل . أن كل مرحلة من هذه المراحل تستخدم أدوات خاصة بها تختلف عن الأدوات الخاصة في المراحل الأخرى </a:t>
            </a:r>
            <a:endParaRPr lang="ar-SA" sz="40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محددات جدوى المشروع </a:t>
            </a:r>
            <a:endParaRPr lang="ar-SA" dirty="0"/>
          </a:p>
        </p:txBody>
      </p:sp>
      <p:sp>
        <p:nvSpPr>
          <p:cNvPr id="3" name="عنصر نائب للمحتوى 2"/>
          <p:cNvSpPr>
            <a:spLocks noGrp="1"/>
          </p:cNvSpPr>
          <p:nvPr>
            <p:ph idx="1"/>
          </p:nvPr>
        </p:nvSpPr>
        <p:spPr>
          <a:xfrm>
            <a:off x="457200" y="1428737"/>
            <a:ext cx="8229600" cy="4697428"/>
          </a:xfrm>
        </p:spPr>
        <p:txBody>
          <a:bodyPr/>
          <a:lstStyle/>
          <a:p>
            <a:r>
              <a:rPr lang="ar-SA" b="1" dirty="0" smtClean="0">
                <a:solidFill>
                  <a:srgbClr val="FF0000"/>
                </a:solidFill>
              </a:rPr>
              <a:t>وهناك أيضاً دراسات جدوى تطرق إليها البعض يمكن </a:t>
            </a:r>
            <a:r>
              <a:rPr lang="ar-SA" b="1" dirty="0" err="1" smtClean="0">
                <a:solidFill>
                  <a:srgbClr val="FF0000"/>
                </a:solidFill>
              </a:rPr>
              <a:t>اضافتها</a:t>
            </a:r>
            <a:r>
              <a:rPr lang="ar-SA" b="1" dirty="0" smtClean="0">
                <a:solidFill>
                  <a:srgbClr val="FF0000"/>
                </a:solidFill>
              </a:rPr>
              <a:t> لمحددات جدوى المشروع</a:t>
            </a:r>
          </a:p>
          <a:p>
            <a:r>
              <a:rPr lang="ar-SA" b="1" dirty="0" smtClean="0"/>
              <a:t>سابعا :</a:t>
            </a:r>
            <a:r>
              <a:rPr lang="ar-SA" dirty="0" smtClean="0"/>
              <a:t> دراسة الجدوى القانونية : والتي يقصد منها مواءمة المشروع مع قوانين المنظمة أو البلد التي ينتمي إليه المشروع </a:t>
            </a:r>
            <a:endParaRPr lang="en-US" dirty="0" smtClean="0"/>
          </a:p>
          <a:p>
            <a:r>
              <a:rPr lang="ar-SA" b="1" dirty="0" smtClean="0"/>
              <a:t>ثامنا :</a:t>
            </a:r>
            <a:r>
              <a:rPr lang="ar-SA" dirty="0" smtClean="0"/>
              <a:t> دراسة الجدوى الإدارية والتنظيمية للمشروع : ويقصد منها سلامة وصحة الهيكل الإداري والتنظيمي للمشروع بحيث يكون لكل موظف </a:t>
            </a:r>
            <a:r>
              <a:rPr lang="ar-SA" dirty="0" err="1" smtClean="0"/>
              <a:t>وظفية</a:t>
            </a:r>
            <a:r>
              <a:rPr lang="ar-SA" dirty="0" smtClean="0"/>
              <a:t> خاصة به وأن هناك عمالة مدربة وأيدي عاملة ماهرة لتولى أعمال المشروع باقتدار </a:t>
            </a:r>
            <a:endParaRPr lang="en-US" dirty="0" smtClean="0"/>
          </a:p>
          <a:p>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بدائل دراسة الجدوى :  </a:t>
            </a:r>
            <a:r>
              <a:rPr lang="en-US" dirty="0" smtClean="0"/>
              <a:t/>
            </a:r>
            <a:br>
              <a:rPr lang="en-US" dirty="0" smtClean="0"/>
            </a:br>
            <a:endParaRPr lang="ar-SA" dirty="0"/>
          </a:p>
        </p:txBody>
      </p:sp>
      <p:sp>
        <p:nvSpPr>
          <p:cNvPr id="3" name="عنصر نائب للمحتوى 2"/>
          <p:cNvSpPr>
            <a:spLocks noGrp="1"/>
          </p:cNvSpPr>
          <p:nvPr>
            <p:ph idx="1"/>
          </p:nvPr>
        </p:nvSpPr>
        <p:spPr>
          <a:xfrm>
            <a:off x="142844" y="1357299"/>
            <a:ext cx="8543956" cy="4768866"/>
          </a:xfrm>
        </p:spPr>
        <p:txBody>
          <a:bodyPr/>
          <a:lstStyle/>
          <a:p>
            <a:pPr lvl="0"/>
            <a:r>
              <a:rPr lang="ar-SA" b="1" dirty="0" smtClean="0">
                <a:solidFill>
                  <a:srgbClr val="FF0000"/>
                </a:solidFill>
              </a:rPr>
              <a:t>هناك بديلان أساسيان لدراسة الجدوى : </a:t>
            </a:r>
            <a:endParaRPr lang="en-US" b="1" dirty="0" smtClean="0">
              <a:solidFill>
                <a:srgbClr val="FF0000"/>
              </a:solidFill>
            </a:endParaRPr>
          </a:p>
          <a:p>
            <a:r>
              <a:rPr lang="ar-SA" sz="3000" dirty="0" smtClean="0"/>
              <a:t>الأول : جرت العادة أن تخصص الدوائر الرسمية والشركات الكبيرة دائرة خاصة داخل الدائرة أو الشركة مهمتها إجراء دراسة الجدوى لأي مشروع يراد القيام به وهذه الدائرة تعتبر سلطة استشارية مهمتها تقديم استشارات للمسئولين فقط </a:t>
            </a:r>
            <a:endParaRPr lang="en-US" sz="3000" dirty="0" smtClean="0"/>
          </a:p>
          <a:p>
            <a:r>
              <a:rPr lang="ar-SA" sz="3000" dirty="0" smtClean="0"/>
              <a:t>الثاني : هناك جهة أخرى تقوم بدراسة الجدوى وهى ما يسمى بمراكز وبيوت الخبرة وهى متخصصة في إجراء دراسة الجدوى في كل حقل يريده المستثمر, وما يميز تلك المراكز هو خبرتها الكبيرة والطويلة وحيادها ومرونتها إلا أن ما يعاب عليها هو عدم معرفتها بظروف المنشأة التي تريد إجراء دراسة الجدوى لها </a:t>
            </a:r>
            <a:endParaRPr lang="en-US" sz="3000" dirty="0" smtClean="0"/>
          </a:p>
          <a:p>
            <a:r>
              <a:rPr lang="ar-SA" sz="3000" b="1" dirty="0" smtClean="0"/>
              <a:t> </a:t>
            </a:r>
            <a:endParaRPr lang="en-US" sz="3000" dirty="0" smtClean="0"/>
          </a:p>
          <a:p>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مشكلات دراسات الجدوى </a:t>
            </a:r>
            <a:r>
              <a:rPr lang="en-US" dirty="0" smtClean="0"/>
              <a:t/>
            </a:r>
            <a:br>
              <a:rPr lang="en-US" dirty="0" smtClean="0"/>
            </a:br>
            <a:endParaRPr lang="ar-SA" dirty="0"/>
          </a:p>
        </p:txBody>
      </p:sp>
      <p:sp>
        <p:nvSpPr>
          <p:cNvPr id="3" name="عنصر نائب للمحتوى 2"/>
          <p:cNvSpPr>
            <a:spLocks noGrp="1"/>
          </p:cNvSpPr>
          <p:nvPr>
            <p:ph idx="1"/>
          </p:nvPr>
        </p:nvSpPr>
        <p:spPr>
          <a:xfrm>
            <a:off x="457200" y="1428737"/>
            <a:ext cx="8229600" cy="4697428"/>
          </a:xfrm>
        </p:spPr>
        <p:txBody>
          <a:bodyPr/>
          <a:lstStyle/>
          <a:p>
            <a:pPr lvl="0"/>
            <a:r>
              <a:rPr lang="ar-SA" b="1" dirty="0" smtClean="0"/>
              <a:t>لا تخلو أي دراسة مهما كان نوعها من وجود بعض المشكلات التي قد تؤثر على جدواها ( الدراسة) أو تؤخر من وقت تسليمها أو الانتهاء منها . </a:t>
            </a:r>
          </a:p>
          <a:p>
            <a:pPr lvl="0"/>
            <a:r>
              <a:rPr lang="ar-SA" b="1" dirty="0" smtClean="0">
                <a:solidFill>
                  <a:srgbClr val="FF0000"/>
                </a:solidFill>
              </a:rPr>
              <a:t>ودراسة الجدوى هى الأخرى يكتنفها بعض المشكلات ومنها :</a:t>
            </a:r>
            <a:endParaRPr lang="en-US" b="1" dirty="0" smtClean="0">
              <a:solidFill>
                <a:srgbClr val="FF0000"/>
              </a:solidFill>
            </a:endParaRPr>
          </a:p>
          <a:p>
            <a:pPr lvl="0"/>
            <a:r>
              <a:rPr lang="ar-SA" b="1" dirty="0" smtClean="0"/>
              <a:t>1- افتقار الكثير من المؤسسات للمعلومات الكافية التي تتطلبها دراسة الجدوى </a:t>
            </a:r>
            <a:endParaRPr lang="en-US" b="1" dirty="0" smtClean="0"/>
          </a:p>
          <a:p>
            <a:pPr lvl="0"/>
            <a:r>
              <a:rPr lang="ar-SA" b="1" dirty="0" smtClean="0"/>
              <a:t>2- قلة كفاءة ومهارة القائمين على دراسة الجدوى </a:t>
            </a:r>
            <a:endParaRPr lang="en-US" b="1" dirty="0" smtClean="0"/>
          </a:p>
          <a:p>
            <a:pPr lvl="0"/>
            <a:r>
              <a:rPr lang="ar-SA" b="1" dirty="0" smtClean="0"/>
              <a:t>و المبالغة </a:t>
            </a:r>
            <a:r>
              <a:rPr lang="ar-SA" b="1" dirty="0" smtClean="0"/>
              <a:t>في بعض المعلومات الموجودة في أرشيف بعض المؤسسات </a:t>
            </a:r>
            <a:endParaRPr lang="en-US" b="1"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مشكلات دراسات الجدوى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lvl="0"/>
            <a:r>
              <a:rPr lang="ar-SA" dirty="0" smtClean="0"/>
              <a:t>3- المبالغ الخيالية التي تتطلبها مراكز الخبرة لإجراء دراسات الجدوى </a:t>
            </a:r>
            <a:endParaRPr lang="en-US" dirty="0" smtClean="0"/>
          </a:p>
          <a:p>
            <a:pPr lvl="0"/>
            <a:r>
              <a:rPr lang="ar-SA" dirty="0" smtClean="0"/>
              <a:t>4- الاعتماد الكبير من جانب بعض المستثمرين على خبراتهم السابقة حتى ولو كانت في مجال آخر لا يمت بصلة للمشروع المراد القيام به مما يقلل من أهمية الدراسة بل وقد يجعلها أحيانا عديمة الفائدة </a:t>
            </a:r>
            <a:endParaRPr lang="en-US" dirty="0" smtClean="0"/>
          </a:p>
          <a:p>
            <a:r>
              <a:rPr lang="ar-SA" dirty="0" smtClean="0"/>
              <a:t>5- في كثير من الأحيان يصعب التنبؤ بالمتغيرات التسويقية والمالية أو الفنية لأمور خارجة عن إرادة من يُجري دراسة الجدوى </a:t>
            </a:r>
          </a:p>
          <a:p>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1583</TotalTime>
  <Words>1369</Words>
  <Application>Microsoft Office PowerPoint</Application>
  <PresentationFormat>عرض على الشاشة (3:4)‏</PresentationFormat>
  <Paragraphs>97</Paragraphs>
  <Slides>22</Slides>
  <Notes>1</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المحاضرة التمهيدية</vt:lpstr>
      <vt:lpstr>الشريحة 1</vt:lpstr>
      <vt:lpstr>المحاضرة الحادية عشر </vt:lpstr>
      <vt:lpstr>عناصر المحاضرة</vt:lpstr>
      <vt:lpstr>ماهية دراسة الجدوى : </vt:lpstr>
      <vt:lpstr>أهمية دراسة الجدوى</vt:lpstr>
      <vt:lpstr>أهمية دراسة الجدوى</vt:lpstr>
      <vt:lpstr>أهمية دراسة الجدوى</vt:lpstr>
      <vt:lpstr>أهمية دراسة الجدوى (المستثمر العام)</vt:lpstr>
      <vt:lpstr>أهمية دراسة الجدوى</vt:lpstr>
      <vt:lpstr>أهمية دراسة الجدوى</vt:lpstr>
      <vt:lpstr>الخصائص العامة لدراسات الجدوى :</vt:lpstr>
      <vt:lpstr>محددات جدوى المشروع :</vt:lpstr>
      <vt:lpstr>محددات جدوى المشروع :</vt:lpstr>
      <vt:lpstr>محددات جدوى المشروع :</vt:lpstr>
      <vt:lpstr>محددات جدوى المشروع </vt:lpstr>
      <vt:lpstr>محددات جدوى المشروع </vt:lpstr>
      <vt:lpstr>محددات جدوى المشروع </vt:lpstr>
      <vt:lpstr>محددات جدوى المشروع </vt:lpstr>
      <vt:lpstr>بدائل دراسة الجدوى :   </vt:lpstr>
      <vt:lpstr>مشكلات دراسات الجدوى  </vt:lpstr>
      <vt:lpstr>مشكلات دراسات الجدوى  </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admin</cp:lastModifiedBy>
  <cp:revision>167</cp:revision>
  <dcterms:created xsi:type="dcterms:W3CDTF">1601-01-01T00:00:00Z</dcterms:created>
  <dcterms:modified xsi:type="dcterms:W3CDTF">2011-11-28T09:28:24Z</dcterms:modified>
</cp:coreProperties>
</file>