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7"/>
  </p:notesMasterIdLst>
  <p:handoutMasterIdLst>
    <p:handoutMasterId r:id="rId28"/>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95" r:id="rId18"/>
    <p:sldId id="273" r:id="rId19"/>
    <p:sldId id="285" r:id="rId20"/>
    <p:sldId id="290" r:id="rId21"/>
    <p:sldId id="291" r:id="rId22"/>
    <p:sldId id="292" r:id="rId23"/>
    <p:sldId id="293" r:id="rId24"/>
    <p:sldId id="294" r:id="rId25"/>
    <p:sldId id="288"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تقويم البرامج والمشروعات الاجتماعية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الثانية عشر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dirty="0" smtClean="0"/>
              <a:t>دراسة الجدوى الاجتماعية</a:t>
            </a:r>
            <a:endParaRPr lang="en-US"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fontScale="92500" lnSpcReduction="10000"/>
          </a:bodyPr>
          <a:lstStyle/>
          <a:p>
            <a:pPr>
              <a:buFont typeface="Arial" pitchFamily="34" charset="0"/>
              <a:buChar char="•"/>
            </a:pPr>
            <a:r>
              <a:rPr lang="ar-SA" sz="4000" b="1" dirty="0" smtClean="0"/>
              <a:t> </a:t>
            </a:r>
            <a:r>
              <a:rPr lang="ar-SA" sz="4400" b="1" dirty="0" smtClean="0"/>
              <a:t>مقدمة</a:t>
            </a:r>
          </a:p>
          <a:p>
            <a:pPr>
              <a:buFont typeface="Arial" pitchFamily="34" charset="0"/>
              <a:buChar char="•"/>
            </a:pPr>
            <a:r>
              <a:rPr lang="ar-SA" sz="4400" b="1" dirty="0" smtClean="0"/>
              <a:t>دراسة الجدوى الاجتماعية</a:t>
            </a:r>
          </a:p>
          <a:p>
            <a:pPr>
              <a:buFont typeface="Arial" pitchFamily="34" charset="0"/>
              <a:buChar char="•"/>
            </a:pPr>
            <a:r>
              <a:rPr lang="ar-SA" sz="4400" b="1" dirty="0" smtClean="0"/>
              <a:t>معايير قياس الجدوى الاجتماعية والمنافع القومية</a:t>
            </a:r>
          </a:p>
          <a:p>
            <a:pPr>
              <a:buFont typeface="Arial" pitchFamily="34" charset="0"/>
              <a:buChar char="•"/>
            </a:pPr>
            <a:r>
              <a:rPr lang="ar-SA" sz="4400" b="1" dirty="0" smtClean="0"/>
              <a:t>الخطوات الإجرائية للقيام بدراسة جدوى برنامج أو مشروع اجتماعي</a:t>
            </a:r>
          </a:p>
          <a:p>
            <a:pPr>
              <a:buFont typeface="Arial" pitchFamily="34" charset="0"/>
              <a:buChar char="•"/>
            </a:pPr>
            <a:r>
              <a:rPr lang="ar-SA" sz="4400" b="1" dirty="0" smtClean="0"/>
              <a:t> معايير الحكم على جدوى المشروع </a:t>
            </a:r>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مقدمة</a:t>
            </a:r>
          </a:p>
        </p:txBody>
      </p:sp>
      <p:sp>
        <p:nvSpPr>
          <p:cNvPr id="3" name="Content Placeholder 2"/>
          <p:cNvSpPr>
            <a:spLocks noGrp="1"/>
          </p:cNvSpPr>
          <p:nvPr>
            <p:ph idx="1"/>
          </p:nvPr>
        </p:nvSpPr>
        <p:spPr>
          <a:xfrm>
            <a:off x="457200" y="1285861"/>
            <a:ext cx="8229600" cy="4840304"/>
          </a:xfrm>
        </p:spPr>
        <p:txBody>
          <a:bodyPr>
            <a:noAutofit/>
          </a:bodyPr>
          <a:lstStyle/>
          <a:p>
            <a:r>
              <a:rPr lang="ar-SA" sz="4000" b="1" dirty="0" smtClean="0"/>
              <a:t> </a:t>
            </a:r>
            <a:r>
              <a:rPr lang="ar-SA" b="1" dirty="0" smtClean="0"/>
              <a:t>دراسة الجدوى الاجتماعية </a:t>
            </a:r>
            <a:endParaRPr lang="en-US" b="1" dirty="0" smtClean="0"/>
          </a:p>
          <a:p>
            <a:pPr lvl="0">
              <a:buFont typeface="Arial" pitchFamily="34" charset="0"/>
              <a:buChar char="•"/>
            </a:pPr>
            <a:r>
              <a:rPr lang="ar-SA" sz="2800" dirty="0" smtClean="0"/>
              <a:t>إ</a:t>
            </a:r>
            <a:r>
              <a:rPr lang="ar-SA" sz="2800" dirty="0" smtClean="0"/>
              <a:t>ن </a:t>
            </a:r>
            <a:r>
              <a:rPr lang="ar-SA" sz="2800" dirty="0" smtClean="0"/>
              <a:t>المسؤولين عن المشروعات والبرامج يدركون أهمية دراسة الجدوى الاجتماعية للمشروع قبل الإقدام عليه </a:t>
            </a:r>
            <a:endParaRPr lang="en-US" sz="2800" dirty="0" smtClean="0"/>
          </a:p>
          <a:p>
            <a:pPr lvl="0">
              <a:buFont typeface="Arial" pitchFamily="34" charset="0"/>
              <a:buChar char="•"/>
            </a:pPr>
            <a:r>
              <a:rPr lang="ar-SA" sz="2800" dirty="0" smtClean="0"/>
              <a:t>وفي هذا الصدد لا بد من التعرف على مفهومين أساسيين وهما : المنافع الاجتماعية والنفقات الاجتماعية ، والتي سوف تسمح بتحديد المكاسب الصافية للمجتمع </a:t>
            </a:r>
            <a:endParaRPr lang="en-US" sz="2800" dirty="0" smtClean="0"/>
          </a:p>
          <a:p>
            <a:pPr lvl="0">
              <a:buFont typeface="Arial" pitchFamily="34" charset="0"/>
              <a:buChar char="•"/>
            </a:pPr>
            <a:r>
              <a:rPr lang="ar-SA" sz="2800" dirty="0" smtClean="0"/>
              <a:t>وتشمل المنافع والنفقات الاجتماعية كل العوامل المرتبطة بالمجتمع والتي تؤثر على الرخاء القومي وبالتالي فهى ليست فقط المنافع والنفقات الاقتصادية التي تهتم بالفرق بين المنافع الاقتصادية والنفقات الاقتصادية </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r>
              <a:rPr lang="ar-SA" sz="3600" b="1" dirty="0" smtClean="0"/>
              <a:t>معايير قياس الجدوى الاجتماعية والمنافع القومية :</a:t>
            </a:r>
            <a:endParaRPr lang="en-US" sz="3600" b="1" dirty="0" smtClean="0"/>
          </a:p>
        </p:txBody>
      </p:sp>
      <p:sp>
        <p:nvSpPr>
          <p:cNvPr id="28675" name="Rectangle 3"/>
          <p:cNvSpPr>
            <a:spLocks noGrp="1" noChangeArrowheads="1"/>
          </p:cNvSpPr>
          <p:nvPr>
            <p:ph idx="1"/>
          </p:nvPr>
        </p:nvSpPr>
        <p:spPr>
          <a:xfrm>
            <a:off x="0" y="1571612"/>
            <a:ext cx="8643966" cy="4572000"/>
          </a:xfrm>
        </p:spPr>
        <p:txBody>
          <a:bodyPr/>
          <a:lstStyle/>
          <a:p>
            <a:r>
              <a:rPr lang="ar-SA" sz="2800" dirty="0" smtClean="0"/>
              <a:t>معايير قياس الجدوى الاجتماعية والمنافع القومية :</a:t>
            </a:r>
            <a:endParaRPr lang="en-US" sz="2800" dirty="0" smtClean="0"/>
          </a:p>
          <a:p>
            <a:pPr lvl="0">
              <a:buFont typeface="Wingdings" pitchFamily="2" charset="2"/>
              <a:buChar char="q"/>
            </a:pPr>
            <a:r>
              <a:rPr lang="ar-SA" sz="2800" b="1" dirty="0" smtClean="0"/>
              <a:t>وفيما يلي تلك المعايير التي يمكن عن طريقها قياس الإرباح الاجتماعية والمنافع القومية لقيام مشروع جديد </a:t>
            </a:r>
            <a:endParaRPr lang="en-US" sz="2800" b="1" dirty="0" smtClean="0"/>
          </a:p>
          <a:p>
            <a:pPr lvl="0">
              <a:buFont typeface="Wingdings" pitchFamily="2" charset="2"/>
              <a:buChar char="q"/>
            </a:pPr>
            <a:r>
              <a:rPr lang="ar-SA" sz="2800" b="1" dirty="0" smtClean="0"/>
              <a:t>الاستهلاك التجميعي </a:t>
            </a:r>
            <a:endParaRPr lang="en-US" sz="2800" b="1" dirty="0" smtClean="0"/>
          </a:p>
          <a:p>
            <a:pPr lvl="0">
              <a:buFont typeface="Wingdings" pitchFamily="2" charset="2"/>
              <a:buChar char="q"/>
            </a:pPr>
            <a:r>
              <a:rPr lang="ar-SA" sz="2800" b="1" dirty="0" smtClean="0"/>
              <a:t> </a:t>
            </a:r>
            <a:r>
              <a:rPr lang="ar-SA" sz="2800" b="1" dirty="0" smtClean="0"/>
              <a:t>توزيع الدخل </a:t>
            </a:r>
            <a:endParaRPr lang="en-US" sz="2800" b="1" dirty="0" smtClean="0"/>
          </a:p>
          <a:p>
            <a:pPr lvl="0">
              <a:buFont typeface="Wingdings" pitchFamily="2" charset="2"/>
              <a:buChar char="q"/>
            </a:pPr>
            <a:r>
              <a:rPr lang="ar-SA" sz="2800" b="1" dirty="0" smtClean="0"/>
              <a:t>معدلات نمو الدخل القومي </a:t>
            </a:r>
            <a:endParaRPr lang="en-US" sz="2800" b="1" dirty="0" smtClean="0"/>
          </a:p>
          <a:p>
            <a:pPr lvl="0">
              <a:buFont typeface="Wingdings" pitchFamily="2" charset="2"/>
              <a:buChar char="q"/>
            </a:pPr>
            <a:r>
              <a:rPr lang="ar-SA" sz="2800" b="1" dirty="0" smtClean="0"/>
              <a:t>هدف </a:t>
            </a:r>
            <a:r>
              <a:rPr lang="ar-SA" sz="2800" b="1" dirty="0" smtClean="0"/>
              <a:t>التوظيف </a:t>
            </a:r>
            <a:endParaRPr lang="en-US" sz="2800" b="1" dirty="0" smtClean="0"/>
          </a:p>
          <a:p>
            <a:pPr lvl="0">
              <a:buFont typeface="Wingdings" pitchFamily="2" charset="2"/>
              <a:buChar char="q"/>
            </a:pPr>
            <a:r>
              <a:rPr lang="ar-SA" sz="2800" b="1" dirty="0" smtClean="0"/>
              <a:t>الربحية الاقتصادية القومية الكلية </a:t>
            </a:r>
            <a:endParaRPr lang="en-US" sz="2800" b="1" dirty="0" smtClean="0"/>
          </a:p>
          <a:p>
            <a:pPr lvl="0">
              <a:buFont typeface="Wingdings" pitchFamily="2" charset="2"/>
              <a:buChar char="q"/>
            </a:pPr>
            <a:r>
              <a:rPr lang="ar-SA" sz="2800" b="1" dirty="0" smtClean="0"/>
              <a:t>الأثر على سوق النقد الأجنبي</a:t>
            </a:r>
            <a:endParaRPr lang="en-US" sz="2800" b="1" dirty="0" smtClean="0"/>
          </a:p>
          <a:p>
            <a:r>
              <a:rPr lang="ar-SA" sz="2800" dirty="0" smtClean="0"/>
              <a:t> </a:t>
            </a:r>
            <a:endParaRPr lang="en-US" sz="2800" dirty="0" smtClean="0"/>
          </a:p>
          <a:p>
            <a:pPr>
              <a:defRPr/>
            </a:pPr>
            <a:endParaRPr lang="ar-SA" sz="3600" b="1"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142844" y="1428737"/>
            <a:ext cx="8858312" cy="4697428"/>
          </a:xfrm>
        </p:spPr>
        <p:txBody>
          <a:bodyPr/>
          <a:lstStyle/>
          <a:p>
            <a:r>
              <a:rPr lang="ar-SA" sz="3600" b="1" dirty="0" smtClean="0"/>
              <a:t>أولا : الاستهلاك التجميعي :</a:t>
            </a:r>
            <a:endParaRPr lang="en-US" sz="3600" b="1" dirty="0" smtClean="0"/>
          </a:p>
          <a:p>
            <a:pPr lvl="0">
              <a:buFont typeface="Arial" pitchFamily="34" charset="0"/>
              <a:buChar char="•"/>
            </a:pPr>
            <a:r>
              <a:rPr lang="ar-SA" sz="3600" dirty="0" smtClean="0"/>
              <a:t>تهدف المجتمعات – مهما اختلفت النظم بينها – إلى رفاهية مجتمعاتها </a:t>
            </a:r>
          </a:p>
          <a:p>
            <a:pPr lvl="0">
              <a:buFont typeface="Arial" pitchFamily="34" charset="0"/>
              <a:buChar char="•"/>
            </a:pPr>
            <a:r>
              <a:rPr lang="ar-SA" sz="3600" dirty="0" smtClean="0"/>
              <a:t>وتترجم ذلك في خططها للتنمية الاجتماعية والاقتصادية إلى برامج تنفذها مؤداها رفع مستوى معيشة أفراد </a:t>
            </a:r>
            <a:r>
              <a:rPr lang="ar-SA" sz="3600" dirty="0" smtClean="0"/>
              <a:t>المجتمع</a:t>
            </a:r>
            <a:endParaRPr lang="en-US" sz="3600" dirty="0" smtClean="0"/>
          </a:p>
          <a:p>
            <a:pPr lvl="0">
              <a:buFont typeface="Arial" pitchFamily="34" charset="0"/>
              <a:buChar char="•"/>
            </a:pPr>
            <a:r>
              <a:rPr lang="ar-SA" sz="3600" dirty="0" smtClean="0"/>
              <a:t>ويعتبر نصيب الفرد من الاستهلاك التجميعي أحد المقاييس الأساسية لمستوى المعيشة </a:t>
            </a:r>
            <a:endParaRPr lang="en-US" sz="3600" dirty="0" smtClean="0"/>
          </a:p>
          <a:p>
            <a:pPr lvl="0"/>
            <a:endParaRPr lang="ar-SA" sz="36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a:bodyPr>
          <a:lstStyle/>
          <a:p>
            <a:r>
              <a:rPr lang="ar-SA" b="1" dirty="0" smtClean="0"/>
              <a:t>أولا : الاستهلاك التجميعي :</a:t>
            </a:r>
            <a:endParaRPr lang="ar-SA" dirty="0" smtClean="0"/>
          </a:p>
          <a:p>
            <a:pPr lvl="0"/>
            <a:r>
              <a:rPr lang="ar-SA" sz="3600" dirty="0" smtClean="0"/>
              <a:t>ويعد اختيار المشروع أحد العناصر الهامة التي تدخل في حساب الأثر على الاستهلاك التجميعي </a:t>
            </a:r>
            <a:endParaRPr lang="en-US" sz="3600" dirty="0" smtClean="0"/>
          </a:p>
          <a:p>
            <a:pPr lvl="0"/>
            <a:r>
              <a:rPr lang="ar-SA" sz="3600" dirty="0" smtClean="0"/>
              <a:t>وتبرز بعض المشاكل عند قياس الاستهلاك التجميعي ومنها: </a:t>
            </a:r>
          </a:p>
          <a:p>
            <a:pPr lvl="0"/>
            <a:r>
              <a:rPr lang="ar-SA" sz="3600" dirty="0" smtClean="0"/>
              <a:t>1-اختلاف أنواع السلع التي يشتريها </a:t>
            </a:r>
            <a:r>
              <a:rPr lang="ar-SA" sz="3600" dirty="0" smtClean="0"/>
              <a:t>الناس</a:t>
            </a:r>
            <a:endParaRPr lang="en-US" sz="3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0" y="1500174"/>
            <a:ext cx="8658225" cy="4533900"/>
          </a:xfrm>
        </p:spPr>
        <p:txBody>
          <a:bodyPr>
            <a:noAutofit/>
          </a:bodyPr>
          <a:lstStyle/>
          <a:p>
            <a:r>
              <a:rPr lang="ar-SA" sz="4000" b="1" dirty="0" smtClean="0"/>
              <a:t>أولا : الاستهلاك التجميعي :</a:t>
            </a:r>
            <a:endParaRPr lang="ar-SA" sz="4000" dirty="0" smtClean="0"/>
          </a:p>
          <a:p>
            <a:pPr lvl="0"/>
            <a:r>
              <a:rPr lang="ar-SA" sz="4000" dirty="0" smtClean="0"/>
              <a:t>2- تتمثل الصعوبة الثانية في أن الاستهلاك التجميعي يتضمن جمع مستوى الاستهلاك لأفراد مختلفين تختلف مقادير دخولهم ومن ثم مستويات معيشتهم </a:t>
            </a:r>
            <a:endParaRPr lang="en-US" sz="4000" dirty="0" smtClean="0"/>
          </a:p>
          <a:p>
            <a:pPr lvl="0"/>
            <a:r>
              <a:rPr lang="ar-SA" sz="4000" dirty="0" smtClean="0"/>
              <a:t>3- أيضا من المشاكل التي تعترض قياس الاستهلاك التجميعي إدخال عنصر </a:t>
            </a:r>
            <a:r>
              <a:rPr lang="ar-SA" sz="4000" dirty="0" smtClean="0"/>
              <a:t>الزمن</a:t>
            </a:r>
            <a:endParaRPr lang="en-US" sz="4000" dirty="0" smtClean="0"/>
          </a:p>
          <a:p>
            <a:r>
              <a:rPr lang="ar-SA" sz="4000" dirty="0" smtClean="0"/>
              <a:t> </a:t>
            </a:r>
            <a:endParaRPr lang="en-US" sz="40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fontScale="77500" lnSpcReduction="20000"/>
          </a:bodyPr>
          <a:lstStyle/>
          <a:p>
            <a:r>
              <a:rPr lang="ar-SA" sz="4600" b="1" dirty="0" smtClean="0"/>
              <a:t> ثانيا : مساهمة المشروعات في </a:t>
            </a:r>
            <a:r>
              <a:rPr lang="ar-SA" sz="4600" b="1" dirty="0" smtClean="0"/>
              <a:t>تحسن </a:t>
            </a:r>
            <a:r>
              <a:rPr lang="ar-SA" sz="4600" b="1" dirty="0" smtClean="0"/>
              <a:t>الدخل :</a:t>
            </a:r>
            <a:endParaRPr lang="en-US" sz="4600" b="1" dirty="0" smtClean="0"/>
          </a:p>
          <a:p>
            <a:pPr lvl="0"/>
            <a:r>
              <a:rPr lang="ar-SA" sz="4100" dirty="0" smtClean="0"/>
              <a:t>ونعني بذلك مدى مساهمة المشروع في تحسين الدخول بين أفراد المجتمع </a:t>
            </a:r>
            <a:endParaRPr lang="en-US" sz="4100" dirty="0" smtClean="0"/>
          </a:p>
          <a:p>
            <a:pPr lvl="0"/>
            <a:r>
              <a:rPr lang="ar-SA" sz="4100" dirty="0" smtClean="0"/>
              <a:t>ويمكن أن ينقسم هذا الهدف وعلاقته بالمشروع الجديد إلى قسمين :</a:t>
            </a:r>
            <a:endParaRPr lang="en-US" sz="4100" dirty="0" smtClean="0"/>
          </a:p>
          <a:p>
            <a:pPr lvl="0">
              <a:buFont typeface="Wingdings" pitchFamily="2" charset="2"/>
              <a:buChar char="§"/>
            </a:pPr>
            <a:r>
              <a:rPr lang="ar-SA" sz="4100" dirty="0" smtClean="0"/>
              <a:t>التوزيع الإقليمي للدخل : حيث يتم تقويم جودة المشروع الجديد عن طريق مدى مساهمته في توليد دخول جديدة لأقاليم فقيرة يحدده مستوى النشاط الاقتصادي </a:t>
            </a:r>
          </a:p>
          <a:p>
            <a:pPr lvl="0">
              <a:buFont typeface="Wingdings" pitchFamily="2" charset="2"/>
              <a:buChar char="§"/>
            </a:pPr>
            <a:r>
              <a:rPr lang="ar-SA" sz="4100" dirty="0" smtClean="0"/>
              <a:t> ويتم تفضيل المشروعات الجديدة التي سوف تساهم في التنمية الإقليمية وهو هدف تسعى له كافة المجتمعات </a:t>
            </a:r>
            <a:endParaRPr lang="en-US" sz="4100" dirty="0" smtClean="0"/>
          </a:p>
          <a:p>
            <a:endParaRPr lang="en-US" sz="41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142844" y="1466868"/>
            <a:ext cx="8715436" cy="4533900"/>
          </a:xfrm>
        </p:spPr>
        <p:txBody>
          <a:bodyPr/>
          <a:lstStyle/>
          <a:p>
            <a:r>
              <a:rPr lang="ar-SA" sz="4800" b="1" dirty="0" smtClean="0"/>
              <a:t> ثانيا : مساهمة المشروعات في </a:t>
            </a:r>
            <a:r>
              <a:rPr lang="ar-SA" sz="4800" b="1" dirty="0" smtClean="0"/>
              <a:t>تحسين </a:t>
            </a:r>
            <a:r>
              <a:rPr lang="ar-SA" sz="4800" b="1" dirty="0" smtClean="0"/>
              <a:t>الدخل :</a:t>
            </a:r>
            <a:endParaRPr lang="ar-SA" sz="4800" dirty="0" smtClean="0"/>
          </a:p>
          <a:p>
            <a:pPr lvl="0">
              <a:buFont typeface="Wingdings" pitchFamily="2" charset="2"/>
              <a:buChar char="§"/>
            </a:pPr>
            <a:r>
              <a:rPr lang="ar-SA" sz="4400" dirty="0" smtClean="0"/>
              <a:t>بالنسبة للمشروعات الجديدة فإن تحقيقها لهدف تحسين الدخل يتم بقياس مدى مساهمتها في نفع مجموعة من الأفراد منفعة مباشرة بصافي إنتاجها من السلع والخدمات </a:t>
            </a:r>
            <a:endParaRPr lang="en-US" sz="4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p:txBody>
          <a:bodyPr>
            <a:normAutofit lnSpcReduction="10000"/>
          </a:bodyPr>
          <a:lstStyle/>
          <a:p>
            <a:r>
              <a:rPr lang="ar-SA" sz="4000" b="1" dirty="0" smtClean="0"/>
              <a:t>ثالثا معدلات نمو الدخل القومي : </a:t>
            </a:r>
            <a:endParaRPr lang="en-US" sz="4000" b="1" dirty="0" smtClean="0"/>
          </a:p>
          <a:p>
            <a:pPr lvl="0">
              <a:buFont typeface="Wingdings" pitchFamily="2" charset="2"/>
              <a:buChar char="ü"/>
            </a:pPr>
            <a:r>
              <a:rPr lang="ar-SA" sz="3600" dirty="0" smtClean="0"/>
              <a:t>من الأهداف الاجتماعية والاقتصادية لأية سياسة حكومية تنمية الدخل القومي </a:t>
            </a:r>
            <a:endParaRPr lang="en-US" sz="3600" dirty="0" smtClean="0"/>
          </a:p>
          <a:p>
            <a:pPr lvl="0">
              <a:buFont typeface="Wingdings" pitchFamily="2" charset="2"/>
              <a:buChar char="ü"/>
            </a:pPr>
            <a:r>
              <a:rPr lang="ar-SA" sz="3600" dirty="0" smtClean="0"/>
              <a:t>ولما كان الناتج القومي له علاقة بإجمالي الدخل القومي فإن كليهما يُترجمان في مجموع ما يستهلك ومجموع ما يتبقى للادخار الذي يُوجه بدوره إلى القنوات المالية التي توجهه بدورها إلى النشاط الإنتاجي والخدمي في شكل استثمار </a:t>
            </a:r>
            <a:endParaRPr lang="en-US" sz="3600" dirty="0" smtClean="0"/>
          </a:p>
          <a:p>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457200" y="1428750"/>
            <a:ext cx="8229600" cy="4929208"/>
          </a:xfrm>
        </p:spPr>
        <p:txBody>
          <a:bodyPr>
            <a:normAutofit fontScale="55000" lnSpcReduction="20000"/>
          </a:bodyPr>
          <a:lstStyle/>
          <a:p>
            <a:r>
              <a:rPr lang="ar-SA" sz="8000" b="1" dirty="0" smtClean="0"/>
              <a:t>رابعا : هدف التوظيف : </a:t>
            </a:r>
            <a:endParaRPr lang="en-US" sz="8000" b="1" dirty="0" smtClean="0"/>
          </a:p>
          <a:p>
            <a:pPr lvl="0">
              <a:buFont typeface="Arial" pitchFamily="34" charset="0"/>
              <a:buChar char="•"/>
            </a:pPr>
            <a:r>
              <a:rPr lang="ar-SA" sz="6500" b="1" dirty="0" smtClean="0"/>
              <a:t>تعتبر القوى البشرية أحد المصادر الاقتصادية الهامة – بل إنها في كثير من بلاد العالم النامي المصدر </a:t>
            </a:r>
            <a:r>
              <a:rPr lang="ar-SA" sz="6500" b="1" dirty="0" smtClean="0"/>
              <a:t>الاقتصادي </a:t>
            </a:r>
            <a:r>
              <a:rPr lang="ar-SA" sz="6500" b="1" dirty="0" smtClean="0"/>
              <a:t>الأساسي – ولا يجب إضاعته </a:t>
            </a:r>
            <a:endParaRPr lang="en-US" sz="6500" b="1" dirty="0" smtClean="0"/>
          </a:p>
          <a:p>
            <a:pPr lvl="0">
              <a:buFont typeface="Arial" pitchFamily="34" charset="0"/>
              <a:buChar char="•"/>
            </a:pPr>
            <a:r>
              <a:rPr lang="ar-SA" sz="6500" b="1" dirty="0" smtClean="0"/>
              <a:t>وعلى ذلك فإن التوظف ، وإن نظرنا إليه كهدف مستقل في حد ذاته لاعتبارات اجتماعية ، فإنه بمفهومه كأحد الموارد الاقتصادية مرتبط بالإنتاج, أي مدى ما تحققه العمالة من إنتاج </a:t>
            </a:r>
            <a:endParaRPr lang="en-US" sz="65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142844" y="1428750"/>
            <a:ext cx="8858312" cy="4533900"/>
          </a:xfrm>
        </p:spPr>
        <p:txBody>
          <a:bodyPr/>
          <a:lstStyle/>
          <a:p>
            <a:r>
              <a:rPr lang="ar-SA" sz="2800" b="1" dirty="0" smtClean="0"/>
              <a:t>رابعا : هدف التوظيف : </a:t>
            </a:r>
          </a:p>
          <a:p>
            <a:pPr lvl="0">
              <a:buFont typeface="Arial" pitchFamily="34" charset="0"/>
              <a:buChar char="•"/>
            </a:pPr>
            <a:r>
              <a:rPr lang="ar-SA" sz="2800" b="1" dirty="0" smtClean="0"/>
              <a:t>ودراسات جدوى المشروعات الجديدة من وجهة نظر المجتمع تنظر ما بين ما تنظر إليه  ما سوف يخلقه هذا المشروع الجديد من فرص للتوظيف </a:t>
            </a:r>
          </a:p>
          <a:p>
            <a:pPr lvl="0">
              <a:buFont typeface="Arial" pitchFamily="34" charset="0"/>
              <a:buChar char="•"/>
            </a:pPr>
            <a:r>
              <a:rPr lang="ar-SA" sz="2800" b="1" dirty="0" smtClean="0"/>
              <a:t>هذا وإن كان المجتمع لا يعنيه فقط الهدف الاقتصادي من التوظيف ، بل ينظر للآثار الأخرى المترتبة على البطالة كأحد آفات المجتمع التي ينتج عنها الفوضى الاجتماعية بكل ما تحمله من آثار </a:t>
            </a:r>
          </a:p>
          <a:p>
            <a:pPr lvl="0">
              <a:buFont typeface="Arial" pitchFamily="34" charset="0"/>
              <a:buChar char="•"/>
            </a:pPr>
            <a:r>
              <a:rPr lang="ar-SA" sz="2800" b="1" dirty="0" smtClean="0"/>
              <a:t>المشروع الجديد الذي يضيف إلى الإنتاج والذي يخلق فرص عمل جديدة تتعدى آثاره العلاقة بين كثافة العمل وكثافة رأس المال </a:t>
            </a:r>
            <a:endParaRPr lang="en-US" sz="2800" b="1" dirty="0" smtClean="0"/>
          </a:p>
          <a:p>
            <a:endParaRPr lang="en-US"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معايير قياس الجدوى الاجتماعية والمنافع القومية :</a:t>
            </a:r>
            <a:endParaRPr lang="ar-SA" dirty="0"/>
          </a:p>
        </p:txBody>
      </p:sp>
      <p:sp>
        <p:nvSpPr>
          <p:cNvPr id="3" name="Content Placeholder 2"/>
          <p:cNvSpPr>
            <a:spLocks noGrp="1"/>
          </p:cNvSpPr>
          <p:nvPr>
            <p:ph idx="1"/>
          </p:nvPr>
        </p:nvSpPr>
        <p:spPr/>
        <p:txBody>
          <a:bodyPr/>
          <a:lstStyle/>
          <a:p>
            <a:pPr>
              <a:buFont typeface="Arial" pitchFamily="34" charset="0"/>
              <a:buChar char="•"/>
            </a:pPr>
            <a:r>
              <a:rPr lang="ar-SA" b="1" dirty="0" smtClean="0"/>
              <a:t>رابعا : هدف التوظيف : </a:t>
            </a:r>
          </a:p>
          <a:p>
            <a:pPr lvl="0">
              <a:buFont typeface="Arial" pitchFamily="34" charset="0"/>
              <a:buChar char="•"/>
            </a:pPr>
            <a:r>
              <a:rPr lang="ar-SA" b="1" dirty="0" smtClean="0"/>
              <a:t>إن أثر التوظيف على المجتمع لا يتعدى فقط الناتج والدخل المولد من المشروعات الجديدة ، بل يتعداه إلى التعليم والتدريب وخلق مجتمعات جديدة </a:t>
            </a:r>
            <a:endParaRPr lang="en-US" b="1" dirty="0" smtClean="0"/>
          </a:p>
          <a:p>
            <a:pPr lvl="0">
              <a:buFont typeface="Arial" pitchFamily="34" charset="0"/>
              <a:buChar char="•"/>
            </a:pPr>
            <a:r>
              <a:rPr lang="ar-SA" b="1" dirty="0" smtClean="0"/>
              <a:t>وتستمر آثار التوظف لتشمل الفرد في المجتمع كقوة شراء استهلاكية فكما أنه قوة إنتاجية في جانب </a:t>
            </a:r>
            <a:r>
              <a:rPr lang="ar-SA" b="1" dirty="0" err="1" smtClean="0"/>
              <a:t>المدخلات</a:t>
            </a:r>
            <a:r>
              <a:rPr lang="ar-SA" b="1" dirty="0" smtClean="0"/>
              <a:t> اللازمة للإنتاج فهو مستقبل لمخرجات المشروع ومستهلك لها وبدون فرص العمل ، فلا دخل ، وبدون الدخول لا قوى شرائية أي لا استهلاك ومن ثم لا إنتاج </a:t>
            </a:r>
            <a:endParaRPr lang="en-US" b="1" dirty="0" smtClean="0"/>
          </a:p>
          <a:p>
            <a:pPr>
              <a:buFont typeface="Arial" pitchFamily="34" charset="0"/>
              <a:buChar char="•"/>
            </a:pPr>
            <a:r>
              <a:rPr lang="ar-SA" b="1" dirty="0" smtClean="0"/>
              <a:t> </a:t>
            </a:r>
            <a:endParaRPr lang="en-US" b="1"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dirty="0" smtClean="0"/>
              <a:t>معايير قياس الجدوى الاجتماعية والمنافع القومية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62500" lnSpcReduction="20000"/>
          </a:bodyPr>
          <a:lstStyle/>
          <a:p>
            <a:r>
              <a:rPr lang="ar-SA" sz="5800" b="1" dirty="0" smtClean="0"/>
              <a:t>خامسا : الربحية الاقتصادية القومية الكلية : </a:t>
            </a:r>
            <a:endParaRPr lang="en-US" sz="5800" b="1" dirty="0" smtClean="0"/>
          </a:p>
          <a:p>
            <a:pPr lvl="0">
              <a:buFont typeface="Wingdings" pitchFamily="2" charset="2"/>
              <a:buChar char="§"/>
            </a:pPr>
            <a:r>
              <a:rPr lang="ar-SA" sz="5100" dirty="0" smtClean="0"/>
              <a:t>الحكم على المشروع الجديد من وجهة نظر المجتمع يأتي عن طريق مدى مساهمته في زيادة المكاسب الاجتماعية </a:t>
            </a:r>
            <a:endParaRPr lang="en-US" sz="5100" dirty="0" smtClean="0"/>
          </a:p>
          <a:p>
            <a:pPr lvl="0">
              <a:buFont typeface="Wingdings" pitchFamily="2" charset="2"/>
              <a:buChar char="§"/>
            </a:pPr>
            <a:r>
              <a:rPr lang="ar-SA" sz="5100" dirty="0" smtClean="0"/>
              <a:t>ويمكن تعريف المكاسب الاجتماعية بأنها الفرق بين مجموع المنافع الاجتماعية ومجموع النفقات الاجتماعية والذي يطلق عليه "الأرباح القومية"</a:t>
            </a:r>
            <a:endParaRPr lang="en-US" sz="5100" dirty="0" smtClean="0"/>
          </a:p>
          <a:p>
            <a:pPr lvl="0">
              <a:buFont typeface="Wingdings" pitchFamily="2" charset="2"/>
              <a:buChar char="§"/>
            </a:pPr>
            <a:r>
              <a:rPr lang="ar-SA" sz="5100" dirty="0" smtClean="0"/>
              <a:t>وتكمن الصعوبة في تحديد المنافع والنفقات في التفرقة بين ما هو اقتصادي منها وما هو غير اقتصادي ذلك أن ما لا يعتبر منفعة اقتصادية (تحسن المستوى الصحي العام ، تحسين المستوى التعليمي ، اعتماد </a:t>
            </a:r>
            <a:r>
              <a:rPr lang="ar-SA" sz="5100" dirty="0" smtClean="0"/>
              <a:t>المجتمع </a:t>
            </a:r>
            <a:r>
              <a:rPr lang="ar-SA" sz="5100" dirty="0" smtClean="0"/>
              <a:t>على ذاتها ) قد يكون أثره أكبر ولو على المدى الطويل </a:t>
            </a:r>
            <a:endParaRPr lang="en-US" sz="5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معايير قياس الجدوى الاجتماعية والمنافع القومية :</a:t>
            </a:r>
            <a:endParaRPr lang="ar-SA" dirty="0" smtClean="0">
              <a:solidFill>
                <a:srgbClr val="C00000"/>
              </a:solidFill>
            </a:endParaRPr>
          </a:p>
        </p:txBody>
      </p:sp>
      <p:sp>
        <p:nvSpPr>
          <p:cNvPr id="3" name="Content Placeholder 2"/>
          <p:cNvSpPr>
            <a:spLocks noGrp="1"/>
          </p:cNvSpPr>
          <p:nvPr>
            <p:ph idx="1"/>
          </p:nvPr>
        </p:nvSpPr>
        <p:spPr>
          <a:xfrm>
            <a:off x="142844" y="1428736"/>
            <a:ext cx="9001156" cy="4857784"/>
          </a:xfrm>
        </p:spPr>
        <p:txBody>
          <a:bodyPr/>
          <a:lstStyle/>
          <a:p>
            <a:r>
              <a:rPr lang="ar-SA" b="1" dirty="0" smtClean="0"/>
              <a:t>خامسا : الربحية الاقتصادية القومية الكلية : </a:t>
            </a:r>
            <a:endParaRPr lang="ar-SA" dirty="0" smtClean="0"/>
          </a:p>
          <a:p>
            <a:pPr lvl="0">
              <a:buFont typeface="Wingdings" pitchFamily="2" charset="2"/>
              <a:buChar char="Ø"/>
            </a:pPr>
            <a:r>
              <a:rPr lang="ar-SA" sz="2800" dirty="0" smtClean="0"/>
              <a:t>إلا أن التفرقة بين ما يعتبر منفعة اقتصادية وما يعتبر منفعة غير اقتصادية ليس بالأمر اليسير مما دعا الدارسين لجدوى المشروع من وجهة نظر المجتمع التركيز على الربحية القومية الاقتصادية دون غيرها وذلك للأسباب الآتية :</a:t>
            </a:r>
            <a:endParaRPr lang="en-US" sz="2800" dirty="0" smtClean="0"/>
          </a:p>
          <a:p>
            <a:pPr lvl="0">
              <a:buFont typeface="Wingdings" pitchFamily="2" charset="2"/>
              <a:buChar char="Ø"/>
            </a:pPr>
            <a:r>
              <a:rPr lang="ar-SA" sz="2800" dirty="0" smtClean="0"/>
              <a:t>إن الأرباح الاقتصادية لمشروع ما يمكن أن يطلق عليها الأرباح الاقتصادية القومية بحيث تصبح المفاضلة بين أنواع من المشروعات, وليس بين أنواع مختلفة من المنافع والنفقات </a:t>
            </a:r>
            <a:endParaRPr lang="en-US" sz="2800" dirty="0" smtClean="0"/>
          </a:p>
          <a:p>
            <a:pPr lvl="0">
              <a:buFont typeface="Wingdings" pitchFamily="2" charset="2"/>
              <a:buChar char="Ø"/>
            </a:pPr>
            <a:r>
              <a:rPr lang="ar-SA" sz="2800" dirty="0" smtClean="0"/>
              <a:t>صعوبة إيجاد مقياس اقتصادي مشترك يمكن عن طريقه قياس المنافع والنفقات الاقتصادية وغير الاقتصادية </a:t>
            </a:r>
            <a:endParaRPr lang="en-US" sz="2800" dirty="0" smtClean="0"/>
          </a:p>
          <a:p>
            <a:pPr>
              <a:buFontTx/>
              <a:buChar char="-"/>
              <a:defRPr/>
            </a:pPr>
            <a:endParaRPr lang="ar-SA" sz="2800" dirty="0" smtClean="0"/>
          </a:p>
          <a:p>
            <a:pPr>
              <a:defRPr/>
            </a:pPr>
            <a:r>
              <a:rPr lang="ar-SA" sz="2800" dirty="0" smtClean="0"/>
              <a:t> </a:t>
            </a:r>
            <a:endParaRPr lang="ar-SA" sz="4000" dirty="0" smtClean="0"/>
          </a:p>
          <a:p>
            <a:pPr>
              <a:lnSpc>
                <a:spcPct val="90000"/>
              </a:lnSpc>
              <a:defRPr/>
            </a:pPr>
            <a:endParaRPr lang="ar-SA" sz="40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معايير قياس الجدوى الاجتماعية والمنافع القومية :</a:t>
            </a:r>
            <a:endParaRPr lang="ar-SA" dirty="0"/>
          </a:p>
        </p:txBody>
      </p:sp>
      <p:sp>
        <p:nvSpPr>
          <p:cNvPr id="3" name="Content Placeholder 2"/>
          <p:cNvSpPr>
            <a:spLocks noGrp="1"/>
          </p:cNvSpPr>
          <p:nvPr>
            <p:ph idx="1"/>
          </p:nvPr>
        </p:nvSpPr>
        <p:spPr>
          <a:xfrm>
            <a:off x="0" y="1428737"/>
            <a:ext cx="9001156" cy="4697428"/>
          </a:xfrm>
        </p:spPr>
        <p:txBody>
          <a:bodyPr/>
          <a:lstStyle/>
          <a:p>
            <a:r>
              <a:rPr lang="ar-SA" sz="3600" b="1" dirty="0" smtClean="0"/>
              <a:t>سادسا : الأثر على سوق النقد الأجنبي : </a:t>
            </a:r>
            <a:endParaRPr lang="en-US" sz="3600" b="1" dirty="0" smtClean="0"/>
          </a:p>
          <a:p>
            <a:pPr lvl="0">
              <a:buFont typeface="Wingdings" pitchFamily="2" charset="2"/>
              <a:buChar char="§"/>
            </a:pPr>
            <a:r>
              <a:rPr lang="ar-SA" sz="2600" dirty="0" smtClean="0"/>
              <a:t>تهدف كل الدول وخاصة النامية منها إلى تحسين ميزان مدفوعاتها وتضع من السياسات الاقتصادية ما يعمل على تحسين وضع النقد الأجنبي وذلك عن طريق زيادة الصادرات والحد من الواردات ، إلا أن المشكلة ليست بهذه السهولة بالنسبة للدول النامية </a:t>
            </a:r>
            <a:endParaRPr lang="en-US" sz="2600" dirty="0" smtClean="0"/>
          </a:p>
          <a:p>
            <a:pPr lvl="0">
              <a:buFont typeface="Wingdings" pitchFamily="2" charset="2"/>
              <a:buChar char="§"/>
            </a:pPr>
            <a:r>
              <a:rPr lang="ar-SA" sz="2600" dirty="0" smtClean="0"/>
              <a:t>لذلك كانت إحدى المعايير الهامة للحكم على جدوى المشروع الجديد من وجهة نظر المجتمع ، هى مدى مساهمته في تحسين ميزان مدفوعات الدولة ويمكن الوصول إلى هذا المعيار الذي يرتبط أساسا بقدرة المشروع على خوض المنافسة الخارجية </a:t>
            </a:r>
            <a:endParaRPr lang="en-US" sz="2600" dirty="0" smtClean="0"/>
          </a:p>
          <a:p>
            <a:pPr lvl="0">
              <a:buFont typeface="Wingdings" pitchFamily="2" charset="2"/>
              <a:buChar char="§"/>
            </a:pPr>
            <a:r>
              <a:rPr lang="ar-SA" sz="2600" dirty="0" smtClean="0"/>
              <a:t>هكذا تتعدد الأهداف والمعايير لنظرة المجتمع إلى الربحية من قيام مشروع جديد </a:t>
            </a:r>
            <a:endParaRPr lang="en-US" sz="2600" dirty="0" smtClean="0"/>
          </a:p>
          <a:p>
            <a:r>
              <a:rPr lang="ar-SA" sz="2800" dirty="0" smtClean="0"/>
              <a:t> </a:t>
            </a:r>
            <a:endParaRPr lang="en-US" sz="2800" dirty="0" smtClean="0"/>
          </a:p>
          <a:p>
            <a:endParaRPr lang="ar-SA" sz="3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الخطوات الإجرائية للقيام بدراسة جدوى برنامج أو مشروع اجتماعي :</a:t>
            </a:r>
            <a:endParaRPr lang="en-US" dirty="0" smtClean="0"/>
          </a:p>
        </p:txBody>
      </p:sp>
      <p:sp>
        <p:nvSpPr>
          <p:cNvPr id="3" name="Content Placeholder 2"/>
          <p:cNvSpPr>
            <a:spLocks noGrp="1"/>
          </p:cNvSpPr>
          <p:nvPr>
            <p:ph idx="1"/>
          </p:nvPr>
        </p:nvSpPr>
        <p:spPr/>
        <p:txBody>
          <a:bodyPr/>
          <a:lstStyle/>
          <a:p>
            <a:pPr lvl="0"/>
            <a:r>
              <a:rPr lang="ar-SA" sz="2800" dirty="0" smtClean="0"/>
              <a:t>من الضروري جدا قبل البدء في تصميم أي برنامج أو مشروع اجتماعي التأكد من الأسس الاقتصادية لذلك البرنامج أو المشروع أو تلك الخدمة تفاديا لأي صعوبات, أو مشكلات اقتصادية قد تعترض المشروع لاحقا </a:t>
            </a:r>
            <a:endParaRPr lang="en-US" sz="2800" dirty="0" smtClean="0"/>
          </a:p>
          <a:p>
            <a:pPr lvl="0"/>
            <a:r>
              <a:rPr lang="ar-SA" sz="2800" b="1" dirty="0" smtClean="0">
                <a:solidFill>
                  <a:srgbClr val="FF0000"/>
                </a:solidFill>
              </a:rPr>
              <a:t>لذلك وللقيام بدراسة الجدوى الاجتماعية للبرنامج أو المشروع فإنه ينبغي مراعاة الخطوات التالية :</a:t>
            </a:r>
            <a:endParaRPr lang="en-US" sz="2800" b="1" dirty="0" smtClean="0">
              <a:solidFill>
                <a:srgbClr val="FF0000"/>
              </a:solidFill>
            </a:endParaRPr>
          </a:p>
          <a:p>
            <a:pPr lvl="0"/>
            <a:r>
              <a:rPr lang="ar-SA" sz="2800" dirty="0" smtClean="0"/>
              <a:t>1- تحديد التكاليف الثابتة للمشروع : وهى ما يُعرف بإجمالي النفقات الدورية المستمرة للمشروع كالمنافع العامة (استهلاك الكهرباء والماء....) الأجور والمكافآت ...الخ</a:t>
            </a:r>
            <a:endParaRPr lang="en-US" sz="2800" dirty="0" smtClean="0"/>
          </a:p>
          <a:p>
            <a:pPr>
              <a:buFont typeface="Arial" pitchFamily="34" charset="0"/>
              <a:buChar char="•"/>
            </a:pPr>
            <a:endParaRPr lang="ar-SA" sz="28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8670"/>
            <a:ext cx="8229600" cy="488968"/>
          </a:xfrm>
        </p:spPr>
        <p:txBody>
          <a:bodyPr/>
          <a:lstStyle/>
          <a:p>
            <a:r>
              <a:rPr lang="ar-SA" sz="3600" dirty="0" smtClean="0"/>
              <a:t>الخطوات الإجرائية للقيام بدراسة جدوى برنامج أو مشروع اجتماعي :</a:t>
            </a:r>
            <a:r>
              <a:rPr lang="en-US" sz="6000" dirty="0" smtClean="0"/>
              <a:t/>
            </a:r>
            <a:br>
              <a:rPr lang="en-US" sz="6000" dirty="0" smtClean="0"/>
            </a:br>
            <a:endParaRPr lang="en-US" sz="6000" dirty="0" smtClean="0"/>
          </a:p>
        </p:txBody>
      </p:sp>
      <p:sp>
        <p:nvSpPr>
          <p:cNvPr id="3" name="Content Placeholder 2"/>
          <p:cNvSpPr>
            <a:spLocks noGrp="1"/>
          </p:cNvSpPr>
          <p:nvPr>
            <p:ph idx="1"/>
          </p:nvPr>
        </p:nvSpPr>
        <p:spPr>
          <a:xfrm>
            <a:off x="457200" y="1600201"/>
            <a:ext cx="8543956" cy="4525963"/>
          </a:xfrm>
        </p:spPr>
        <p:txBody>
          <a:bodyPr/>
          <a:lstStyle/>
          <a:p>
            <a:pPr lvl="0"/>
            <a:r>
              <a:rPr lang="ar-SA" dirty="0" smtClean="0"/>
              <a:t>2-تحديد الحجم الأمثل لعدد المستفيدين من المشروع </a:t>
            </a:r>
            <a:endParaRPr lang="en-US" dirty="0" smtClean="0"/>
          </a:p>
          <a:p>
            <a:pPr lvl="0"/>
            <a:r>
              <a:rPr lang="ar-SA" dirty="0" smtClean="0"/>
              <a:t>3- معرفة التكاليف الحدية للمشروع وهى متوسط ما يتكلفه مستفيد واحد من المشروع في سنة مالية </a:t>
            </a:r>
            <a:endParaRPr lang="en-US" dirty="0" smtClean="0"/>
          </a:p>
          <a:p>
            <a:pPr lvl="0"/>
            <a:r>
              <a:rPr lang="ar-SA" dirty="0" smtClean="0"/>
              <a:t>4- معرفة العائد الحدي للمشروع وهو متوسط قيمة ما يتحقق من مزايا اجتماعية واقتصادية لمستفيد واحد في سنة مالية</a:t>
            </a:r>
            <a:endParaRPr lang="en-US" dirty="0" smtClean="0"/>
          </a:p>
          <a:p>
            <a:r>
              <a:rPr lang="ar-SA" dirty="0" smtClean="0"/>
              <a:t>5- دراسة التكاليف المتغيرة للمشروع والتي ترتبط بعدد المستفيدين, والتكاليف التي ستتغير مع حجم البرنامج(الصيانة ، البريد ، الحراسة </a:t>
            </a:r>
            <a:r>
              <a:rPr lang="ar-SA" sz="2800" dirty="0" smtClean="0"/>
              <a:t>)</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t>الخطوات الإجرائية للقيام بدراسة جدوى برنامج أو مشروع اجتماعي :</a:t>
            </a:r>
            <a:endParaRPr lang="en-US" sz="3600" dirty="0" smtClean="0"/>
          </a:p>
        </p:txBody>
      </p:sp>
      <p:sp>
        <p:nvSpPr>
          <p:cNvPr id="3" name="Content Placeholder 2"/>
          <p:cNvSpPr>
            <a:spLocks noGrp="1"/>
          </p:cNvSpPr>
          <p:nvPr>
            <p:ph idx="1"/>
          </p:nvPr>
        </p:nvSpPr>
        <p:spPr/>
        <p:txBody>
          <a:bodyPr/>
          <a:lstStyle/>
          <a:p>
            <a:pPr lvl="0"/>
            <a:r>
              <a:rPr lang="ar-SA" sz="2400" dirty="0" smtClean="0"/>
              <a:t>6- </a:t>
            </a:r>
            <a:r>
              <a:rPr lang="ar-SA" sz="2800" b="1" dirty="0" smtClean="0"/>
              <a:t>حساب التكاليف الكلية للمشروع ( الثابتة ، المتغيرة )</a:t>
            </a:r>
            <a:endParaRPr lang="en-US" sz="2800" b="1" dirty="0" smtClean="0"/>
          </a:p>
          <a:p>
            <a:pPr lvl="0"/>
            <a:r>
              <a:rPr lang="ar-SA" sz="2800" b="1" dirty="0" smtClean="0"/>
              <a:t>7- حساب العائد الكلي للمشروع </a:t>
            </a:r>
            <a:endParaRPr lang="en-US" sz="2800" b="1" dirty="0" smtClean="0"/>
          </a:p>
          <a:p>
            <a:pPr lvl="0"/>
            <a:r>
              <a:rPr lang="ar-SA" sz="2800" b="1" dirty="0" smtClean="0"/>
              <a:t>8- استخراج صافي العائد الاجتماعي والاقتصادي للمشروع ويساوي العائد الكلي مطروحا منه التكاليف الكلية </a:t>
            </a:r>
            <a:endParaRPr lang="en-US" sz="2800" b="1" dirty="0" smtClean="0"/>
          </a:p>
          <a:p>
            <a:pPr lvl="0"/>
            <a:r>
              <a:rPr lang="ar-SA" sz="2800" b="1" dirty="0" smtClean="0"/>
              <a:t>9- تحديد نقطة التعادل للمشروع : وهى النقطة التي يتساوى عندها إجمالي العائد الذي يتحقق للمستفيدين من المشروع مع إجمالي التكاليف والنفقات الخاصة بالمشروع لنفس العدد من المستفيدين في سنة مالية </a:t>
            </a:r>
            <a:endParaRPr lang="en-US" sz="2800" b="1" dirty="0" smtClean="0"/>
          </a:p>
          <a:p>
            <a:r>
              <a:rPr lang="en-US" sz="2800" b="1" dirty="0" smtClean="0"/>
              <a:t> </a:t>
            </a:r>
            <a:r>
              <a:rPr lang="ar-SA" sz="2800" b="1" dirty="0" smtClean="0"/>
              <a:t>10- كتابة التقرير واتخاذ القرار المناسب فيما يتعلق بجدوى المشروع قبل تنفيذه</a:t>
            </a:r>
            <a:endParaRPr lang="ar-SA" sz="36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794"/>
            <a:ext cx="8229600" cy="631844"/>
          </a:xfrm>
        </p:spPr>
        <p:txBody>
          <a:bodyPr/>
          <a:lstStyle/>
          <a:p>
            <a:r>
              <a:rPr lang="ar-SA" sz="6000" b="1" dirty="0" smtClean="0"/>
              <a:t> </a:t>
            </a:r>
            <a:r>
              <a:rPr lang="ar-SA" sz="4000" b="1" dirty="0" smtClean="0"/>
              <a:t>معايير الحكم على جدوى المشروع  </a:t>
            </a:r>
            <a:r>
              <a:rPr lang="en-US" sz="6000" b="1" dirty="0" smtClean="0"/>
              <a:t/>
            </a:r>
            <a:br>
              <a:rPr lang="en-US" sz="6000" b="1" dirty="0" smtClean="0"/>
            </a:br>
            <a:endParaRPr lang="en-US" sz="6000" b="1" dirty="0" smtClean="0"/>
          </a:p>
        </p:txBody>
      </p:sp>
      <p:sp>
        <p:nvSpPr>
          <p:cNvPr id="3" name="Content Placeholder 2"/>
          <p:cNvSpPr>
            <a:spLocks noGrp="1"/>
          </p:cNvSpPr>
          <p:nvPr>
            <p:ph idx="1"/>
          </p:nvPr>
        </p:nvSpPr>
        <p:spPr/>
        <p:txBody>
          <a:bodyPr/>
          <a:lstStyle/>
          <a:p>
            <a:r>
              <a:rPr lang="ar-SA" sz="3600" b="1" dirty="0" smtClean="0">
                <a:solidFill>
                  <a:srgbClr val="FF0000"/>
                </a:solidFill>
              </a:rPr>
              <a:t>إذا أردنا التأكد من سلامة الأسس الاقتصادية للمشروع فلا بد من توافر شرطين :</a:t>
            </a:r>
            <a:endParaRPr lang="en-US" sz="3600" b="1" dirty="0" smtClean="0">
              <a:solidFill>
                <a:srgbClr val="FF0000"/>
              </a:solidFill>
            </a:endParaRPr>
          </a:p>
          <a:p>
            <a:pPr lvl="0"/>
            <a:r>
              <a:rPr lang="ar-SA" sz="4400" b="1" dirty="0" smtClean="0"/>
              <a:t>الأول أن يتحقق للمشروع عند تنفيذه صافي عائد ربح اجتماعي واقتصادي مناسب </a:t>
            </a:r>
            <a:endParaRPr lang="en-US" sz="4400" b="1" dirty="0" smtClean="0"/>
          </a:p>
          <a:p>
            <a:pPr lvl="0"/>
            <a:r>
              <a:rPr lang="ar-SA" sz="4400" b="1" dirty="0" smtClean="0"/>
              <a:t>الثاني أن يكون الحجم الأمثل للمشروع أكبر من قيمة نقطة التعادل المحسوبة </a:t>
            </a:r>
            <a:endParaRPr lang="en-US" sz="4400" b="1" dirty="0" smtClean="0"/>
          </a:p>
          <a:p>
            <a:r>
              <a:rPr lang="ar-SA" sz="4400" b="1" dirty="0" smtClean="0"/>
              <a:t> </a:t>
            </a:r>
            <a:endParaRPr lang="en-US" sz="4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1636</TotalTime>
  <Words>1233</Words>
  <Application>Microsoft Office PowerPoint</Application>
  <PresentationFormat>عرض على الشاشة (3:4)‏</PresentationFormat>
  <Paragraphs>120</Paragraphs>
  <Slides>22</Slides>
  <Notes>1</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المحاضرة التمهيدية</vt:lpstr>
      <vt:lpstr>الشريحة 1</vt:lpstr>
      <vt:lpstr>المحاضرة الثانية عشر </vt:lpstr>
      <vt:lpstr>عناصر المحاضرة</vt:lpstr>
      <vt:lpstr> مقدمة</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معايير قياس الجدوى الاجتماعية والمنافع القومية :</vt:lpstr>
      <vt:lpstr>الخطوات الإجرائية للقيام بدراسة جدوى برنامج أو مشروع اجتماعي :</vt:lpstr>
      <vt:lpstr>الخطوات الإجرائية للقيام بدراسة جدوى برنامج أو مشروع اجتماعي : </vt:lpstr>
      <vt:lpstr>الخطوات الإجرائية للقيام بدراسة جدوى برنامج أو مشروع اجتماعي :</vt:lpstr>
      <vt:lpstr> معايير الحكم على جدوى المشروع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cp:lastModifiedBy>
  <cp:revision>172</cp:revision>
  <dcterms:created xsi:type="dcterms:W3CDTF">1601-01-01T00:00:00Z</dcterms:created>
  <dcterms:modified xsi:type="dcterms:W3CDTF">2011-12-01T08:56:47Z</dcterms:modified>
</cp:coreProperties>
</file>