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8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البرامج والمشروعات الاجتماعية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التقرير الخاص بالتقويم </a:t>
            </a:r>
            <a:endParaRPr lang="en-US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</a:t>
            </a:r>
            <a:r>
              <a:rPr lang="ar-SA" sz="6000" b="1" dirty="0" smtClean="0"/>
              <a:t>مقدمة</a:t>
            </a:r>
          </a:p>
          <a:p>
            <a:pPr>
              <a:buFont typeface="Arial" pitchFamily="34" charset="0"/>
              <a:buChar char="•"/>
            </a:pPr>
            <a:r>
              <a:rPr lang="ar-SA" sz="6000" b="1" dirty="0" smtClean="0"/>
              <a:t>محتوي التقرير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التقرير الجذاب </a:t>
            </a:r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>
            <a:noAutofit/>
          </a:bodyPr>
          <a:lstStyle/>
          <a:p>
            <a:pPr lvl="0">
              <a:buFont typeface="Arial" pitchFamily="34" charset="0"/>
              <a:buChar char="•"/>
            </a:pPr>
            <a:r>
              <a:rPr lang="ar-SA" dirty="0" smtClean="0"/>
              <a:t>بدون اتصال فعال ، فإن التقارير الفنية المعدة بعناية لن تُقرأ من قبل متخذي القرار ، ولن تُطبق من قبل إداريي البرنامج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والتقرير الواضح والدقيق والجذاب يعزز من  احتمالات التأثير الفعال على القارئ ويقدم الخطوة الأولى في الحصول على نتائج ذات منفعة بشكل فعال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فعند الانتهاء من جمع البيانات وتحليلها ، فإن النتائج يجب أن يتم توصيلها لجمهور متعدد مثل ممولي البرنامج الإداري, وموظفيه المشاركين فيه ، والباحثين الآخرين, والجمهور على نطاق واسع </a:t>
            </a:r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57298"/>
            <a:ext cx="9001156" cy="4738702"/>
          </a:xfrm>
        </p:spPr>
        <p:txBody>
          <a:bodyPr/>
          <a:lstStyle/>
          <a:p>
            <a:r>
              <a:rPr lang="ar-SA" sz="3600" dirty="0" smtClean="0"/>
              <a:t>1- المقدمة :</a:t>
            </a:r>
            <a:endParaRPr lang="en-US" sz="3600" dirty="0" smtClean="0"/>
          </a:p>
          <a:p>
            <a:pPr lvl="0"/>
            <a:r>
              <a:rPr lang="ar-SA" sz="2800" dirty="0" smtClean="0">
                <a:solidFill>
                  <a:srgbClr val="FF0000"/>
                </a:solidFill>
              </a:rPr>
              <a:t>إن المقدمة في تقرير التقويم من الأفضل أن تصف مكان وطبيعة مشروع التقويم 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0"/>
            <a:r>
              <a:rPr lang="ar-SA" sz="2800" b="1" dirty="0" smtClean="0"/>
              <a:t>أولا : ينبغي على المؤلف أو المقوم أن يصف البرنامج موضع التقويم والإجابة عن مثل الأسئلة التالية : ما هى طبيعة البرنامج ؟ من الذي يشرف أو يقوم على إرسال خدمات البرنامج ؟ ما هى الفترة التي استغرقها البرنامج ؟ ما هى المظاهر الرئيسية للمكان الرئيسي التي حدث أو يحدث فيها التدخل؟ 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ثانيا : من الأفضل أن تصف التقارير نوع التقويم المنفذ ، هل أجرى المقومون دراسة الحاجة العملية ،وما نتاج أو فعالية التكلفة ؟ وإذا كان للتقويم هدف رئيسي وثانوي فما هو ؟ </a:t>
            </a:r>
            <a:endParaRPr lang="en-US" sz="2800" b="1" dirty="0" smtClean="0"/>
          </a:p>
          <a:p>
            <a:pPr>
              <a:buClr>
                <a:schemeClr val="tx1"/>
              </a:buClr>
              <a:defRPr/>
            </a:pPr>
            <a:endParaRPr lang="ar-SA" sz="36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 ( المقدمة)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400" dirty="0" smtClean="0"/>
              <a:t>- </a:t>
            </a:r>
            <a:r>
              <a:rPr lang="ar-SA" dirty="0" smtClean="0"/>
              <a:t>ثالثا : لماذا تم تنفيذ التقويم ؟ وفي هذه الحالة بالإمكان وصف الأغراض العامة . فالتقويم يمكن أن يكون قد نُفذ للتأكيد على الاعتماد ،وتحسين رضا المشاركين ، وتبرير الميزانية ، والاختيار بين منظمات تعليمية أو لتحسين العلاقات العامة </a:t>
            </a:r>
            <a:endParaRPr lang="en-US" dirty="0" smtClean="0"/>
          </a:p>
          <a:p>
            <a:pPr lvl="0"/>
            <a:r>
              <a:rPr lang="ar-SA" dirty="0" smtClean="0"/>
              <a:t>رابعا : هل تم تنفيذ تقويمات مشابهة ؟ وإذا كان الوضع كذلك فكيف يمكن وضع مشروع التقويم الحالي داخل الدراسات أو التقويمات السابقة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dirty="0" smtClean="0">
                <a:solidFill>
                  <a:srgbClr val="FF0000"/>
                </a:solidFill>
              </a:rPr>
              <a:t>2- من هم المشاركون ؟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ar-SA" dirty="0" smtClean="0"/>
              <a:t>أن القسم الخاص بتقرير التقويم الذي يتبع المقدمة ، من الأفضل أن يتعامل مع المنهجية ، فهذا القسم ينبغي أن يحوي كل المعلومات عن المشاركين في البرنامج,  وعن التفاصيل المتعلقة بالاجراءات التي تم توظيفها 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SA" dirty="0" smtClean="0"/>
              <a:t>أما الجزء الذي يتعامل مع المشاركين فمن الأفضل أن يشمل وصفا عن المجتمع المراد تقويمه ، طبيعة المنهج المستخدم والعينة ، والمواد الديموجرافية وثيقة الصلة بالعينة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ar-SA" sz="3600" b="1" dirty="0" smtClean="0">
                <a:solidFill>
                  <a:srgbClr val="FF0000"/>
                </a:solidFill>
              </a:rPr>
              <a:t>3-كيف تم إجراء التقويم 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ar-SA" sz="3600" dirty="0" smtClean="0"/>
              <a:t>إن قسم الإجراء الخاص بقسم المنهج يحتوي بشكل مناسب على مواد وأدوات تصميم التقويم , </a:t>
            </a:r>
            <a:r>
              <a:rPr lang="ar-SA" sz="3600" dirty="0" smtClean="0"/>
              <a:t>ومناهج </a:t>
            </a:r>
            <a:r>
              <a:rPr lang="ar-SA" sz="3600" dirty="0" smtClean="0"/>
              <a:t>وأدوات جمع البيانات ، </a:t>
            </a:r>
            <a:r>
              <a:rPr lang="ar-SA" sz="3600" dirty="0" smtClean="0"/>
              <a:t>والمقاييس </a:t>
            </a:r>
            <a:r>
              <a:rPr lang="ar-SA" sz="3600" dirty="0" smtClean="0"/>
              <a:t>الإجرائية للمتغيرات المستقلة موضع البحث </a:t>
            </a:r>
            <a:endParaRPr lang="en-US" sz="3600" dirty="0" smtClean="0"/>
          </a:p>
          <a:p>
            <a:pPr lvl="0">
              <a:buFont typeface="Arial" pitchFamily="34" charset="0"/>
              <a:buChar char="•"/>
            </a:pPr>
            <a:r>
              <a:rPr lang="ar-SA" sz="3600" dirty="0" smtClean="0"/>
              <a:t>وفي هذا الجزء فإن المناقشة يمكن أن يركز على تفاصيل التصميم التجريبي أو شبه التجريبي المختار ، </a:t>
            </a:r>
            <a:r>
              <a:rPr lang="ar-SA" sz="3600" dirty="0" err="1" smtClean="0"/>
              <a:t>والتحيزات</a:t>
            </a:r>
            <a:r>
              <a:rPr lang="ar-SA" sz="3600" dirty="0" smtClean="0"/>
              <a:t> المحتملة في جمع البيانات ،و كيف تم التحكم فيها , ومقاييس الصدق والثبات المصممة خاصة للتقويم ، أما وصف الخطة الخاصة بالتحليل الإحصائي فيُمكن أن تُشمل هى الأخرى ، سواء في القسم الخاص بالإجراءات أو في بداية قسم النتائج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ar-SA" sz="3600" b="1" dirty="0" smtClean="0">
                <a:solidFill>
                  <a:srgbClr val="FF0000"/>
                </a:solidFill>
              </a:rPr>
              <a:t> 4- ما الذي تم ملاحظته ؟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وفي القسم الخاص بالنتائج فإن البيانات ينبغي أن تُعرض بدون تفسير مطول أو مناقشة تفصيلية </a:t>
            </a:r>
            <a:endParaRPr lang="en-US" sz="36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والمؤلف هنا ينبغي عليه الإجابة عن الأسئلة التالية : ماذا حدث ؟ ما هى النتائج التي ظهرت ؟ </a:t>
            </a:r>
            <a:endParaRPr lang="en-US" sz="36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أما الجداول والأشكال البيانية فيجب أن تكون مختصرة ومبسطة كي يسهل قراءتها وفهمها  </a:t>
            </a:r>
            <a:endParaRPr lang="en-US" sz="36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ويجب الإشارة هنا الى أنه إذا كانت تأثيرات البرنامج قد أعطيت كمتوسطات حسابية ، فإنه من المفيد أن تشمل الانحرافات المعيارية في ملحق خاص 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001156" cy="4643470"/>
          </a:xfrm>
        </p:spPr>
        <p:txBody>
          <a:bodyPr/>
          <a:lstStyle/>
          <a:p>
            <a:pPr lvl="0"/>
            <a:r>
              <a:rPr lang="ar-SA" b="1" dirty="0" smtClean="0">
                <a:solidFill>
                  <a:srgbClr val="FF0000"/>
                </a:solidFill>
              </a:rPr>
              <a:t>5-ما </a:t>
            </a:r>
            <a:r>
              <a:rPr lang="ar-SA" b="1" dirty="0" smtClean="0">
                <a:solidFill>
                  <a:srgbClr val="FF0000"/>
                </a:solidFill>
              </a:rPr>
              <a:t>الإجراء المفروض وضعه في الاعتبار ؟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ar-SA" b="1" dirty="0" smtClean="0"/>
              <a:t>إن القسم الخاص بالمناقشة ينبغي أن يُفسر النتائج ويعلق عليها </a:t>
            </a:r>
            <a:endParaRPr lang="en-US" b="1" dirty="0" smtClean="0"/>
          </a:p>
          <a:p>
            <a:pPr lvl="0">
              <a:buFont typeface="Wingdings" pitchFamily="2" charset="2"/>
              <a:buChar char="ü"/>
            </a:pPr>
            <a:r>
              <a:rPr lang="ar-SA" b="1" dirty="0" smtClean="0"/>
              <a:t>ففي حالة تقويم الحاجات : فما مدى قوة محاولات تأسيس البرنامج المُعطى ؟ </a:t>
            </a:r>
            <a:endParaRPr lang="en-US" b="1" dirty="0" smtClean="0"/>
          </a:p>
          <a:p>
            <a:pPr lvl="0">
              <a:buFont typeface="Wingdings" pitchFamily="2" charset="2"/>
              <a:buChar char="ü"/>
            </a:pPr>
            <a:r>
              <a:rPr lang="ar-SA" b="1" dirty="0" smtClean="0"/>
              <a:t>وفي حالة التقويم الختامي فإنه يسأل : ما مدى المحاولات التي تنادي باستمرار البرنامج المُعطى وتلك التي تعارض استمراره ؟ </a:t>
            </a:r>
            <a:endParaRPr lang="en-US" b="1" dirty="0" smtClean="0"/>
          </a:p>
          <a:p>
            <a:pPr>
              <a:buFont typeface="Wingdings" pitchFamily="2" charset="2"/>
              <a:buChar char="ü"/>
            </a:pPr>
            <a:r>
              <a:rPr lang="ar-SA" b="1" dirty="0" smtClean="0"/>
              <a:t>وفي حالة التقويم التكويني فإنه يسأل : ما هي الخطوات المفروض اتخاذها لتطوير البرنامج ؟ هل تم الإشارة إلى تقويم إضافي ؟ ما هى التوصيات المناسبة على ضوء النتائج</a:t>
            </a:r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ar-SA" sz="6300" b="1" dirty="0" smtClean="0">
                <a:solidFill>
                  <a:srgbClr val="FF0000"/>
                </a:solidFill>
              </a:rPr>
              <a:t>6- مختصر </a:t>
            </a:r>
            <a:r>
              <a:rPr lang="ar-SA" sz="6300" b="1" dirty="0" smtClean="0">
                <a:solidFill>
                  <a:srgbClr val="FF0000"/>
                </a:solidFill>
              </a:rPr>
              <a:t>التقرير :</a:t>
            </a:r>
            <a:endParaRPr lang="en-US" sz="63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ar-SA" sz="4600" b="1" dirty="0" smtClean="0"/>
              <a:t>ينصح بأن يبدأ المقومون تحضير التقرير عن طريق اختصار النقاط المراد تغطيتها وبالترتيب الذي يراد من خلاله طرحها</a:t>
            </a:r>
          </a:p>
          <a:p>
            <a:pPr lvl="0">
              <a:buFont typeface="Wingdings" pitchFamily="2" charset="2"/>
              <a:buChar char="q"/>
            </a:pPr>
            <a:r>
              <a:rPr lang="ar-SA" sz="4600" b="1" dirty="0" smtClean="0"/>
              <a:t>وبالإمكان تعديل التقرير حتى الوصول إلى الصيغة أو الشكل النهائي ، وعندئذ يمكن استخدام جدول محتويات </a:t>
            </a:r>
            <a:endParaRPr lang="en-US" sz="46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4600" b="1" dirty="0" smtClean="0"/>
              <a:t>إن موظفي البرنامج سوف </a:t>
            </a:r>
            <a:r>
              <a:rPr lang="ar-SA" sz="4600" b="1" dirty="0" err="1" smtClean="0"/>
              <a:t>يقرأون</a:t>
            </a:r>
            <a:r>
              <a:rPr lang="ar-SA" sz="4600" b="1" dirty="0" smtClean="0"/>
              <a:t> كل تقارير التقويم ، أما صانعو </a:t>
            </a:r>
            <a:r>
              <a:rPr lang="ar-SA" sz="4600" b="1" dirty="0" smtClean="0"/>
              <a:t>القرار </a:t>
            </a:r>
            <a:r>
              <a:rPr lang="ar-SA" sz="4600" b="1" dirty="0" smtClean="0"/>
              <a:t>فغالبا ما يريدون مراجعة سريعة قبل تقرير كمية الوقت التي يحتاجونها لاستثمارها في قراءة التقرير </a:t>
            </a:r>
            <a:endParaRPr lang="en-US" sz="4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ar-SA" sz="5700" dirty="0" smtClean="0">
                <a:solidFill>
                  <a:srgbClr val="FF0000"/>
                </a:solidFill>
              </a:rPr>
              <a:t>7- نوع </a:t>
            </a:r>
            <a:r>
              <a:rPr lang="ar-SA" sz="5700" dirty="0" smtClean="0">
                <a:solidFill>
                  <a:srgbClr val="FF0000"/>
                </a:solidFill>
              </a:rPr>
              <a:t>التقرير :</a:t>
            </a:r>
            <a:endParaRPr lang="en-US" sz="5700" dirty="0" smtClean="0">
              <a:solidFill>
                <a:srgbClr val="FF0000"/>
              </a:solidFill>
            </a:endParaRPr>
          </a:p>
          <a:p>
            <a:r>
              <a:rPr lang="ar-SA" sz="3600" b="1" dirty="0" smtClean="0"/>
              <a:t>التقارير الداخلية مقابل مقالات المجلات الدورية :</a:t>
            </a:r>
            <a:endParaRPr lang="en-US" sz="3600" b="1" dirty="0" smtClean="0"/>
          </a:p>
          <a:p>
            <a:pPr lvl="0">
              <a:buFont typeface="Wingdings" pitchFamily="2" charset="2"/>
              <a:buChar char="Ø"/>
            </a:pPr>
            <a:r>
              <a:rPr lang="ar-SA" sz="4100" b="1" dirty="0" smtClean="0"/>
              <a:t>فالتقرير الداخلي يقلل من تركيزه على المقدمة والأقسام المنهجية ويركز على المناقشة والأقسام الخاصة بالنتائج </a:t>
            </a:r>
            <a:endParaRPr lang="en-US" sz="4100" b="1" dirty="0" smtClean="0"/>
          </a:p>
          <a:p>
            <a:pPr lvl="0">
              <a:buFont typeface="Wingdings" pitchFamily="2" charset="2"/>
              <a:buChar char="Ø"/>
            </a:pPr>
            <a:r>
              <a:rPr lang="ar-SA" sz="4100" b="1" dirty="0" smtClean="0"/>
              <a:t>أما في المقالات الخاصة بالمجلات فإنه من المناسب وضع تركيز أكثر على المقدمة وأقسام المنهج . </a:t>
            </a:r>
          </a:p>
          <a:p>
            <a:pPr lvl="0">
              <a:buFont typeface="Wingdings" pitchFamily="2" charset="2"/>
              <a:buChar char="Ø"/>
            </a:pPr>
            <a:r>
              <a:rPr lang="ar-SA" sz="4100" b="1" dirty="0" smtClean="0"/>
              <a:t>فقارئ المقالات وبخاصة المقومون الآخرون يكون احتمال اهتمامهم أكثر بالقضايا النظرية وقيمة التقويم الحالي لحقل معين من الدراسة ، واحتمالية تكرار إعادة الدراسة ، وهؤلاء القراء سوف يكونون أقل اهتماما بالمضامين المحددة لمؤسسة ما في المكان الذي أجرى فيه التقويم </a:t>
            </a:r>
            <a:endParaRPr lang="en-US" sz="4100" b="1" dirty="0" smtClean="0"/>
          </a:p>
          <a:p>
            <a:pPr>
              <a:buFont typeface="Wingdings" pitchFamily="2" charset="2"/>
              <a:buChar char="Ø"/>
              <a:defRPr/>
            </a:pPr>
            <a:endParaRPr lang="ar-SA" b="1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محتوي التقرير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 8- </a:t>
            </a:r>
            <a:r>
              <a:rPr lang="ar-SA" sz="3600" b="1" dirty="0" smtClean="0">
                <a:solidFill>
                  <a:srgbClr val="FF0000"/>
                </a:solidFill>
              </a:rPr>
              <a:t>الأسلوب الكمي مقابل الأسلوب النوعي 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يركز الأسلوب الكمي للتقويم بكثافة على جمع البيانات التي يمكن تحليلها إحصائيا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 بينما يركز الأسلوب النوعي على الملاحظات سواء عن طريق المشاركين أو عن طريق الملاحظين الخارجيين ، ولكلا الأسلوبين الكمي والنوعي جوانب قوة وضعف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5400" b="1" dirty="0" smtClean="0">
                <a:solidFill>
                  <a:srgbClr val="C00000"/>
                </a:solidFill>
              </a:rPr>
              <a:t>التقرير الجذاب </a:t>
            </a:r>
            <a:endParaRPr lang="en-US" sz="5400" b="1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77500" lnSpcReduction="20000"/>
          </a:bodyPr>
          <a:lstStyle/>
          <a:p>
            <a:r>
              <a:rPr lang="ar-SA" sz="5200" b="1" dirty="0" smtClean="0"/>
              <a:t>أهمية التسليم النهائي الجذاب للتقرير :</a:t>
            </a:r>
            <a:endParaRPr lang="en-US" sz="5200" b="1" dirty="0" smtClean="0"/>
          </a:p>
          <a:p>
            <a:pPr lvl="0"/>
            <a:r>
              <a:rPr lang="ar-SA" sz="5200" dirty="0" smtClean="0"/>
              <a:t>من الأهمية أن يسلم التقرير النهائي بشكل جذاب </a:t>
            </a:r>
            <a:endParaRPr lang="en-US" sz="5200" dirty="0" smtClean="0"/>
          </a:p>
          <a:p>
            <a:pPr lvl="0"/>
            <a:r>
              <a:rPr lang="ar-SA" sz="5200" dirty="0" smtClean="0"/>
              <a:t>وإذا ما أراد المؤلفون من التقرير أن يُقرأ </a:t>
            </a:r>
            <a:endParaRPr lang="en-US" sz="5200" dirty="0" smtClean="0"/>
          </a:p>
          <a:p>
            <a:pPr lvl="0"/>
            <a:r>
              <a:rPr lang="ar-SA" sz="5200" dirty="0" smtClean="0"/>
              <a:t> فأولا : من الأفضل بالنسبة للمؤلفين أن يستخدموا أسلوبا </a:t>
            </a:r>
            <a:r>
              <a:rPr lang="ar-SA" sz="5200" dirty="0" err="1" smtClean="0"/>
              <a:t>مقالياً</a:t>
            </a:r>
            <a:r>
              <a:rPr lang="ar-SA" sz="5200" dirty="0" smtClean="0"/>
              <a:t> مركباً يتسم بالوضوح والبلاغة والتماسك </a:t>
            </a:r>
            <a:endParaRPr lang="en-US" sz="5200" dirty="0" smtClean="0"/>
          </a:p>
          <a:p>
            <a:pPr lvl="0"/>
            <a:r>
              <a:rPr lang="ar-SA" sz="5200" dirty="0" smtClean="0"/>
              <a:t>وسوف يكون من المفيد إذا كان لكل فقرة من فقرات التقرير مقدمة توضح وتختصر الفكرة العامة للفقرة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التقرير الجذاب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r>
              <a:rPr lang="ar-SA" sz="4000" b="1" dirty="0" smtClean="0"/>
              <a:t>أهمية التسليم النهائي الجذاب للتقرير :</a:t>
            </a:r>
            <a:endParaRPr lang="ar-SA" sz="4000" dirty="0" smtClean="0"/>
          </a:p>
          <a:p>
            <a:pPr lvl="0"/>
            <a:r>
              <a:rPr lang="ar-SA" sz="4000" dirty="0" smtClean="0"/>
              <a:t>وثانيا : إن الطباعة الجيدة تزيد من جاذبية التقرير </a:t>
            </a:r>
            <a:endParaRPr lang="en-US" sz="4000" dirty="0" smtClean="0"/>
          </a:p>
          <a:p>
            <a:pPr lvl="0"/>
            <a:r>
              <a:rPr lang="ar-SA" sz="4000" dirty="0" smtClean="0"/>
              <a:t>ثالثا :إن التقرير من الأفضل أن يكون مختصرا  قدر الإمكان </a:t>
            </a:r>
            <a:endParaRPr lang="en-US" sz="4000" dirty="0" smtClean="0"/>
          </a:p>
          <a:p>
            <a:pPr lvl="0"/>
            <a:r>
              <a:rPr lang="ar-SA" sz="4000" dirty="0" smtClean="0"/>
              <a:t>ومن الصعوبة تحديد المساحة المحددة والدقيقة للكلمات والصفحات لكل جزء من التقرير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التقرير الجذاب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أهمية التسليم النهائي الجذاب للتقرير :</a:t>
            </a:r>
            <a:endParaRPr lang="ar-SA" dirty="0" smtClean="0"/>
          </a:p>
          <a:p>
            <a:pPr lvl="0"/>
            <a:r>
              <a:rPr lang="ar-SA" sz="5400" b="1" dirty="0" smtClean="0"/>
              <a:t>رابعا : إن تلوين الأقسام المختلفة في التقرير الداخلي وترميزها من شأنه أن يبدو أكثر إقناعا للنظر وسهلا لتحديد المادة موضع الاهتمام الخاص    </a:t>
            </a:r>
            <a:endParaRPr lang="en-US" sz="54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1626</TotalTime>
  <Words>934</Words>
  <Application>Microsoft Office PowerPoint</Application>
  <PresentationFormat>عرض على الشاشة (3:4)‏</PresentationFormat>
  <Paragraphs>85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المحاضرة الثالثة عشر </vt:lpstr>
      <vt:lpstr>عناصر المحاضرة</vt:lpstr>
      <vt:lpstr>مقدمة</vt:lpstr>
      <vt:lpstr>محتوي التقرير</vt:lpstr>
      <vt:lpstr>محتوي التقرير ( المقدمة)</vt:lpstr>
      <vt:lpstr>محتوي التقرير</vt:lpstr>
      <vt:lpstr>محتوي التقرير</vt:lpstr>
      <vt:lpstr>محتوي التقرير</vt:lpstr>
      <vt:lpstr>محتوي التقرير</vt:lpstr>
      <vt:lpstr>محتوي التقرير</vt:lpstr>
      <vt:lpstr>محتوي التقرير</vt:lpstr>
      <vt:lpstr>محتوي التقرير</vt:lpstr>
      <vt:lpstr>التقرير الجذاب </vt:lpstr>
      <vt:lpstr>التقرير الجذاب </vt:lpstr>
      <vt:lpstr>التقرير الجذاب 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</cp:lastModifiedBy>
  <cp:revision>174</cp:revision>
  <dcterms:created xsi:type="dcterms:W3CDTF">1601-01-01T00:00:00Z</dcterms:created>
  <dcterms:modified xsi:type="dcterms:W3CDTF">2011-12-01T09:34:54Z</dcterms:modified>
</cp:coreProperties>
</file>