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351" r:id="rId4"/>
    <p:sldId id="352" r:id="rId5"/>
    <p:sldId id="353" r:id="rId6"/>
    <p:sldId id="354" r:id="rId7"/>
    <p:sldId id="355" r:id="rId8"/>
    <p:sldId id="356" r:id="rId9"/>
    <p:sldId id="357" r:id="rId10"/>
    <p:sldId id="358" r:id="rId11"/>
    <p:sldId id="385" r:id="rId12"/>
    <p:sldId id="360" r:id="rId13"/>
    <p:sldId id="386" r:id="rId14"/>
    <p:sldId id="361" r:id="rId15"/>
    <p:sldId id="363" r:id="rId16"/>
    <p:sldId id="364" r:id="rId17"/>
    <p:sldId id="387" r:id="rId18"/>
    <p:sldId id="365" r:id="rId19"/>
    <p:sldId id="366" r:id="rId20"/>
    <p:sldId id="388" r:id="rId21"/>
    <p:sldId id="389" r:id="rId22"/>
    <p:sldId id="367" r:id="rId23"/>
    <p:sldId id="390" r:id="rId24"/>
    <p:sldId id="368" r:id="rId25"/>
    <p:sldId id="380" r:id="rId26"/>
    <p:sldId id="382"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الحضارة الإسلامية</a:t>
            </a:r>
            <a:endParaRPr lang="ar-SA" sz="37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الثانية عشر</a:t>
            </a:r>
            <a:endParaRPr lang="en-US" spc="-150" dirty="0" smtClean="0">
              <a:solidFill>
                <a:srgbClr val="376092"/>
              </a:solidFill>
              <a:latin typeface="ae_AlMateen" pitchFamily="2" charset="-78"/>
              <a:cs typeface="ae_AlMateen" pitchFamily="2" charset="-78"/>
            </a:endParaRPr>
          </a:p>
        </p:txBody>
      </p:sp>
      <p:sp>
        <p:nvSpPr>
          <p:cNvPr id="4" name="مستطيل 3"/>
          <p:cNvSpPr/>
          <p:nvPr/>
        </p:nvSpPr>
        <p:spPr>
          <a:xfrm>
            <a:off x="1739465" y="3886200"/>
            <a:ext cx="6413935" cy="646331"/>
          </a:xfrm>
          <a:prstGeom prst="rect">
            <a:avLst/>
          </a:prstGeom>
        </p:spPr>
        <p:txBody>
          <a:bodyPr wrap="none">
            <a:spAutoFit/>
          </a:bodyPr>
          <a:lstStyle/>
          <a:p>
            <a:r>
              <a:rPr lang="ar-SA" sz="3600" b="1" dirty="0" smtClean="0">
                <a:solidFill>
                  <a:srgbClr val="0070C0"/>
                </a:solidFill>
                <a:latin typeface="Calibri"/>
              </a:rPr>
              <a:t>معابر انتقال الحضارة الإسلامية إلى الغرب</a:t>
            </a:r>
            <a:endParaRPr lang="en-US" sz="3600" dirty="0">
              <a:solidFill>
                <a:srgbClr val="0070C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عوامل نهضة الحضارة الإسلامية</a:t>
            </a:r>
            <a:endParaRPr lang="ar-SA" dirty="0"/>
          </a:p>
        </p:txBody>
      </p:sp>
      <p:sp>
        <p:nvSpPr>
          <p:cNvPr id="3" name="عنصر نائب للمحتوى 2"/>
          <p:cNvSpPr>
            <a:spLocks noGrp="1"/>
          </p:cNvSpPr>
          <p:nvPr>
            <p:ph idx="1"/>
          </p:nvPr>
        </p:nvSpPr>
        <p:spPr/>
        <p:txBody>
          <a:bodyPr/>
          <a:lstStyle/>
          <a:p>
            <a:pPr rtl="1"/>
            <a:r>
              <a:rPr lang="ar-SA" b="1" dirty="0" smtClean="0"/>
              <a:t>تميزت تشريعات الإسلام بأنها ترتقي بالمستوى العقلي لمتلقي هذا الدين حيث نظمت جوانب الحياة المختلفة وفق قواعد عامة تمكن من استيعاب المتغيرات الحياتية المختلفة ، وتوجيهها بما يحافظ على المقاصد العامة للشريعة ، والتي تهدف إلى الحفاظ على الدين والنفس والمال والعقل والعرض . </a:t>
            </a:r>
            <a:br>
              <a:rPr lang="ar-SA" b="1" dirty="0" smtClean="0"/>
            </a:br>
            <a:r>
              <a:rPr lang="ar-SA" b="1" dirty="0" smtClean="0"/>
              <a:t>وقد استفادت الحضارة الإسلامية من الحضارات السابقة سواء تلك التي دخلت تحت مظلة الحضارة الإسلامية أو تواصلت معها واحتكت </a:t>
            </a:r>
            <a:r>
              <a:rPr lang="ar-SA" b="1" dirty="0" err="1" smtClean="0"/>
              <a:t>بها</a:t>
            </a:r>
            <a:r>
              <a:rPr lang="ar-SA" b="1" dirty="0" smtClean="0"/>
              <a:t>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b="1" dirty="0" smtClean="0"/>
              <a:t>فالمنطقة التي نشأت فيها الحضارة الإسلامية، هي المركز الأساسي والمجمع الرئيس لمعظم الحضارات الأساسية القديمة فقدماء المصريين أحرزوا تقدماً ملموساً في علوم الفلك والحساب والطب والصيدلة والهندسة والزارعة وغيرها ، كما أنهم مهروا في الرسم والنحت والعمارة والتحنيط . ولهم باع طويل في التعدين والصناعة بأنواعها المختلفة . وعرفت بلاد الهلال الخصيب حضارات متعددة تركت موروثاً كبيرا في الطب والهندسة والزراعة والصناعة والتنظيمات التجارية .</a:t>
            </a:r>
            <a:br>
              <a:rPr lang="ar-SA" b="1" dirty="0" smtClean="0"/>
            </a:b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914400"/>
            <a:ext cx="8915400" cy="4525963"/>
          </a:xfrm>
        </p:spPr>
        <p:txBody>
          <a:bodyPr/>
          <a:lstStyle/>
          <a:p>
            <a:pPr rtl="1"/>
            <a:r>
              <a:rPr lang="ar-SA" b="1" dirty="0" smtClean="0"/>
              <a:t/>
            </a:r>
            <a:br>
              <a:rPr lang="ar-SA" b="1" dirty="0" smtClean="0"/>
            </a:br>
            <a:r>
              <a:rPr lang="ar-SA" b="1" dirty="0" smtClean="0"/>
              <a:t>تضافرت العوامل السابقة مع بيئة علمية مناسبة ، ففي العصر الذهبي للحضارة الإسلامية اعتنى كثير من الخلفاء والعلماء بالحركة العلمية ، وهيئوا الجو الصالح لازدهار العلم بطرق متنوعة مثل إنشاء المدارس والمكتبات وغيرها ، وبذلوا الكثير للحصول على المؤلفات والمصنفات بأنواعها المختلفة ، كما بذلوا الكثير من الأموال على العلماء الذين سموا بمكانتهم ورفعوا من قدرهم ، فقربوهم في مجالسهم . فالخليفة المأمون على سبيل المثال كان يعطى حنين بن إسحاق وزن الكتب التي يترجمها ذهباً . </a:t>
            </a:r>
            <a:br>
              <a:rPr lang="ar-SA" b="1"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76200" y="1447800"/>
            <a:ext cx="9410700" cy="4419600"/>
          </a:xfrm>
        </p:spPr>
        <p:txBody>
          <a:bodyPr/>
          <a:lstStyle/>
          <a:p>
            <a:r>
              <a:rPr lang="ar-SA" b="1" dirty="0" smtClean="0"/>
              <a:t>ومن بين عوامل ازدهار النهضة العلمية في العصر الإسلامي ، المكتبات الضخمة التي انتشرت في العالم الإسلامي وخاصة في العصر العباسي ، ومن أمثله ذلك دار الحكمة في بغداد، وكانت تضم ما يقارب المليون ونصف مليون كتاب ، وعلى الوتيرة نفسها كانت مكتبة دار الحكمة في القاهرة ، أما مكتبة المسجد الجامع في قرطبة فيقدر عدد كتبها بثلاثة أرباع مليون كتاب . وكانت بعض المكتبات الخاصة للعلماء والأدباء يصل فيها عدد الكتب إلى مائة ألف كتاب ، وفي كثير من بيوت المسلمين في حواضر العالم الإسلامي كان الكتاب جزءاً رئيساً من مكونات تلك البيوت . </a:t>
            </a:r>
            <a:br>
              <a:rPr lang="ar-SA" b="1"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العمل الاقتصادي: فالعالم الإسلامي كان يضم مساحات واسعة امتدت من </a:t>
            </a:r>
            <a:r>
              <a:rPr lang="ar-SA" b="1" dirty="0" err="1" smtClean="0"/>
              <a:t>سمرقند</a:t>
            </a:r>
            <a:r>
              <a:rPr lang="ar-SA" b="1" dirty="0" smtClean="0"/>
              <a:t> إلى قرطبة في اسبانيا التي تعتبر أكثر أهمية وبخاصة على الصعيد الاقتصادي ، لما تملكه من خصائص مكانية وموروث حضاري عظيم انعكس على أوجه النشاط الاقتصادي في الزراعة والتجارة والصناعة ، حيث تميزت المنطقة بوجود أنهار عظيمة وارض وحقول خصبة ، تنتج أنواعا عدة من المنتجات الزراعية . </a:t>
            </a:r>
            <a:br>
              <a:rPr lang="ar-SA" b="1" dirty="0" smtClean="0"/>
            </a:b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b="1" dirty="0" smtClean="0"/>
              <a:t>ويضاف إلى ذلك وفرة المعادن في القوقاز </a:t>
            </a:r>
            <a:r>
              <a:rPr lang="ar-SA" b="1" dirty="0" err="1" smtClean="0"/>
              <a:t>و</a:t>
            </a:r>
            <a:r>
              <a:rPr lang="ar-SA" b="1" dirty="0" smtClean="0"/>
              <a:t> أرمينية </a:t>
            </a:r>
            <a:r>
              <a:rPr lang="ar-SA" b="1" dirty="0" err="1" smtClean="0"/>
              <a:t>و</a:t>
            </a:r>
            <a:r>
              <a:rPr lang="ar-SA" b="1" dirty="0" smtClean="0"/>
              <a:t> الجزيرة العربية وشمال إفريقيا بالإضافة إلى مصادر الإنتاج الموجودة في العالم الإسلامي. سيطر المسلمون على الطرق المؤدية إلى مناجم الذهب الرئيسية في العالم ، أي إفريقيا الجنوبية الشرقية والسودان وآسيا الوسطى ، أما مراكز الصناعات الحرفية المتطورة فكانت في إيران وبلاد الرافدين والشام بالإضافة إلى مصر وهناك موانئ كبرى كانت تحت تصرف العالم الإسلامي بأرصفتها ودور صناعتها البحرية.</a:t>
            </a:r>
          </a:p>
          <a:p>
            <a:pPr rtl="1"/>
            <a:r>
              <a:rPr lang="ar-SA" b="1" dirty="0" smtClean="0"/>
              <a:t>وهذه تضم ثلاث مجموعات : -</a:t>
            </a:r>
            <a:br>
              <a:rPr lang="ar-SA" b="1" dirty="0" smtClean="0"/>
            </a:b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0"/>
            <a:ext cx="9410700" cy="4191000"/>
          </a:xfrm>
        </p:spPr>
        <p:txBody>
          <a:bodyPr/>
          <a:lstStyle/>
          <a:p>
            <a:pPr rtl="1">
              <a:buFontTx/>
              <a:buChar char="-"/>
            </a:pPr>
            <a:r>
              <a:rPr lang="ar-SA" sz="3000" b="1" dirty="0" smtClean="0"/>
              <a:t>موانئ الخليج العربي والبحر الأحمر وكان قد تم افتتاح خطوطها الملاحية على أيدي الملاحين العرب والفرس نحو المحيط الهندي والتي كانت تتكامل بمنظومة الأسطول الهندي على نهري دجلة والفرات . </a:t>
            </a:r>
          </a:p>
          <a:p>
            <a:pPr rtl="1">
              <a:buFontTx/>
              <a:buChar char="-"/>
            </a:pPr>
            <a:r>
              <a:rPr lang="ar-SA" sz="3000" b="1" dirty="0" smtClean="0"/>
              <a:t>موانئ السواحل الشامية والمصرية ، وفي مقدمتها ميناء الإسكندرية والذي كان يزخر بالسفن البحرية والمراكب النيلية   - موانئ مضيقي صقلية وجبل طارق مثل تونس وسبته,  يضاف إليها الأسطول النهري على نهر الوادي الكبير الذي يخترق اشبيلية وقرطبة .</a:t>
            </a:r>
          </a:p>
          <a:p>
            <a:pPr rtl="1">
              <a:buFontTx/>
              <a:buChar char="-"/>
            </a:pPr>
            <a:r>
              <a:rPr lang="ar-SA" sz="3000" b="1" dirty="0" smtClean="0"/>
              <a:t>طرق القوافل في آسيا الوسطى وفارس والهلال الخصيب وجزيرة العرب ومصر وشمال إفريقيا . </a:t>
            </a:r>
            <a:r>
              <a:rPr lang="ar-SA" b="1" dirty="0" smtClean="0"/>
              <a:t/>
            </a:r>
            <a:br>
              <a:rPr lang="ar-SA" b="1" dirty="0" smtClean="0"/>
            </a:br>
            <a:r>
              <a:rPr lang="ar-SA" b="1" dirty="0" smtClean="0"/>
              <a:t>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كانت هذه المنظومة تضم شبكة من القوافل مع حيوانات النقل من إبل وجمال وغيرها وجهاز كامل من عمال مختصين في تسيير القوافل من خفراء </a:t>
            </a:r>
            <a:r>
              <a:rPr lang="ar-SA" b="1" dirty="0" err="1" smtClean="0"/>
              <a:t>و</a:t>
            </a:r>
            <a:r>
              <a:rPr lang="ar-SA" b="1" dirty="0" smtClean="0"/>
              <a:t> مجهزي القوافل . ويدير ذلك كله مجموعات تجارية كانت لديها تقاليد عريقة في التجارة. </a:t>
            </a:r>
            <a:br>
              <a:rPr lang="ar-SA" b="1" dirty="0" smtClean="0"/>
            </a:br>
            <a:r>
              <a:rPr lang="ar-SA" b="1" dirty="0" smtClean="0"/>
              <a:t>كل ذلك تضافر، بتوجيه من قيم الدين الإسلامي ، لتحقيق نهضة اقتصادية عظيمة كان من مؤشراتها ازدهار التجارة التي كانت تربط بين العالم الإسلامي من الداخل وبين العالم القديم في جميع أرجائه . </a:t>
            </a:r>
            <a:br>
              <a:rPr lang="ar-SA" b="1" dirty="0" smtClean="0"/>
            </a:b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وازدهرت الصناعة التي كانت تقدم منتجات متنوعة تعكس مستوى عالياً من الدقة والجودة والذوق الرفيع . وكذلك كان حال الزارعة حيث نشر المسلمون الكثير من المنتجات الزراعية وإعادة توزيعها في أرجاء مختلفة من العالم الإسلامي بالإضافة إلى تطويرهم لأساليب الزراعة ومن حيث أنماط الري والتسميد وغير ذلك . رافق ذلك نهضة عمرانية كبيرة ، شملت إنشاء عشرات المدن الجديدة في أجزاء مختلفة من العالم الإسلامي .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معابر انتقال الحضارة الإسلامية إلى الغرب </a:t>
            </a:r>
            <a:endParaRPr lang="ar-SA" dirty="0"/>
          </a:p>
        </p:txBody>
      </p:sp>
      <p:sp>
        <p:nvSpPr>
          <p:cNvPr id="3" name="عنصر نائب للمحتوى 2"/>
          <p:cNvSpPr>
            <a:spLocks noGrp="1"/>
          </p:cNvSpPr>
          <p:nvPr>
            <p:ph idx="1"/>
          </p:nvPr>
        </p:nvSpPr>
        <p:spPr>
          <a:xfrm>
            <a:off x="495300" y="1493837"/>
            <a:ext cx="8915400" cy="4525963"/>
          </a:xfrm>
        </p:spPr>
        <p:txBody>
          <a:bodyPr/>
          <a:lstStyle/>
          <a:p>
            <a:pPr rtl="1">
              <a:buFontTx/>
              <a:buChar char="-"/>
            </a:pPr>
            <a:r>
              <a:rPr lang="ar-SA" sz="3000" b="1" dirty="0" smtClean="0"/>
              <a:t>البحر الأبيض المتوسط : وقد تميز بمساحة واسعة سهلت التماس الحضاري بين الشرق والغرب وبالتالي بين الإسلام وحضارته وبين الغرب بمكوناته الدينية والثقافية ولذلك كانت المناطق الأقرب جغرافياً لأوروبا هي أكثر المناطق التي استوعبت المؤثرات الحضارية الوافدة إلى أوروبا من المجال الحضاري الإسلامي . </a:t>
            </a:r>
          </a:p>
          <a:p>
            <a:pPr rtl="1">
              <a:buFontTx/>
              <a:buChar char="-"/>
            </a:pPr>
            <a:r>
              <a:rPr lang="ar-SA" sz="3000" b="1" dirty="0" smtClean="0"/>
              <a:t>جزيرة صقلية : وتعد من الشواهد المؤثرة في هذا المجال ، حيث أنشأ فيها المسلمون حضارة عريقة استمرت فترة كبيرة، قبل أن تسقط هذه الجزيرة في يد </a:t>
            </a:r>
            <a:r>
              <a:rPr lang="ar-SA" sz="3000" b="1" dirty="0" err="1" smtClean="0"/>
              <a:t>النورمان</a:t>
            </a:r>
            <a:r>
              <a:rPr lang="ar-SA" sz="3000" b="1" dirty="0" smtClean="0"/>
              <a:t>، لتتحول إلى أكبر ثروة حضارية عرفها الغرب في تلك الأزمنة. ، </a:t>
            </a:r>
            <a:endParaRPr lang="ar-SA"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فنظراً لان ملوك </a:t>
            </a:r>
            <a:r>
              <a:rPr lang="ar-SA" b="1" dirty="0" err="1" smtClean="0"/>
              <a:t>النورمان</a:t>
            </a:r>
            <a:r>
              <a:rPr lang="ar-SA" b="1" dirty="0" smtClean="0"/>
              <a:t> كانوا معجبين بالحضارة الإسلامية وراغبين في الانغماس فيها ، وتشرب ثقافتها ومعرفتها ، فكانت دولتهم تدار بالأسلوب الذي تدار </a:t>
            </a:r>
            <a:r>
              <a:rPr lang="ar-SA" b="1" dirty="0" err="1" smtClean="0"/>
              <a:t>به</a:t>
            </a:r>
            <a:r>
              <a:rPr lang="ar-SA" b="1" dirty="0" smtClean="0"/>
              <a:t> الدولة الإسلامية من قبل رجال ينتمون للحضارة الإسلامية سواء كانوا مسلمين أو غير مسلمين. أما الصناعات والحرف والعمارة والزخرفة فجميعها كانت تتم على يد مسلمي صقلية ، ولذلك كانت قصور ملوكهم ومستلزماتها من أثاث وغير ذلك وملابسهم تنتمي بمجموعها للحضارة الإسلامية . </a:t>
            </a:r>
            <a:br>
              <a:rPr lang="ar-SA" b="1" dirty="0" smtClean="0"/>
            </a:b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ولم يعمل هؤلاء الملوك على ترجمة العلوم من العربية فحسب ، بل حرصوا على استقطاب بعض العلماء العرب وإكرامهم والطلب منهم تصنيف المؤلفات العلمية . </a:t>
            </a:r>
            <a:br>
              <a:rPr lang="ar-SA" b="1" dirty="0" smtClean="0"/>
            </a:br>
            <a:r>
              <a:rPr lang="ar-SA" b="1" dirty="0" smtClean="0"/>
              <a:t>مثل هذه السياسة الحكيمة حولت صقلية إلى نقطة نشاط حضاري قوي حيث امتزجت فيها الحضارة العربية الإسلامية مع الثقافات الأوروبية لتسهم في خلق نهضتها الحديثة . </a:t>
            </a:r>
          </a:p>
          <a:p>
            <a:pPr rtl="1"/>
            <a:r>
              <a:rPr lang="ar-SA" b="1" dirty="0" smtClean="0"/>
              <a:t>- أما اسبانيا ، فقد تأصلت فيها الحضارة العربية الإسلامية وحققت إنجازات حضارية عظيمة تعكس رخاء اقتصادياً فائقاً . </a:t>
            </a:r>
            <a:br>
              <a:rPr lang="ar-SA" b="1" dirty="0" smtClean="0"/>
            </a:br>
            <a:endParaRPr lang="ar-SA" dirty="0" smtClean="0"/>
          </a:p>
          <a:p>
            <a:pPr rtl="1"/>
            <a:r>
              <a:rPr lang="ar-SA" b="1" dirty="0" smtClean="0"/>
              <a:t/>
            </a:r>
            <a:br>
              <a:rPr lang="ar-SA" b="1" dirty="0" smtClean="0"/>
            </a:br>
            <a:r>
              <a:rPr lang="ar-SA" b="1" dirty="0" smtClean="0"/>
              <a:t/>
            </a:r>
            <a:br>
              <a:rPr lang="ar-SA" b="1" dirty="0" smtClean="0"/>
            </a:br>
            <a:endParaRPr lang="ar-SA" b="1"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66700" y="1447800"/>
            <a:ext cx="9410700" cy="4343400"/>
          </a:xfrm>
        </p:spPr>
        <p:txBody>
          <a:bodyPr/>
          <a:lstStyle/>
          <a:p>
            <a:pPr rtl="1"/>
            <a:r>
              <a:rPr lang="ar-SA" sz="3000" b="1" dirty="0" smtClean="0"/>
              <a:t>يقول أحد أساقفة قرطبة حينذاك " كثيرون من أبناء ديني </a:t>
            </a:r>
            <a:r>
              <a:rPr lang="ar-SA" sz="3000" b="1" dirty="0" err="1" smtClean="0"/>
              <a:t>يقرأون</a:t>
            </a:r>
            <a:r>
              <a:rPr lang="ar-SA" sz="3000" b="1" dirty="0" smtClean="0"/>
              <a:t> أشعار العرب وأساطيرهم ويدرسون ما كتبه علماء الدين وفلاسفة المسلمين " إن كل الشباب منصرف الآن لتعلم اللغة والأدب العربيين فهم يدفعون أموالهم في اقتناء الكتب العربية ويتحدثون في كل مكان بأن الأدب العربي جدير بالدارسة والاهتمام. </a:t>
            </a:r>
            <a:br>
              <a:rPr lang="ar-SA" sz="3000" b="1" dirty="0" smtClean="0"/>
            </a:br>
            <a:r>
              <a:rPr lang="ar-SA" sz="3000" b="1" dirty="0" smtClean="0"/>
              <a:t>الكثير من العرب عملوا كمربين لأطفال الملوك الأوربيين أو كأطباء أو كتبة في بلاطهم في برشلونة وغيرها . فكانوا حملة مشاعل الثقافة والأدب الأندلسي ، وصاروا بسلوكهم ومظهرهم الحسن مثالا يحتذي </a:t>
            </a:r>
            <a:r>
              <a:rPr lang="ar-SA" sz="3000" b="1" dirty="0" err="1" smtClean="0"/>
              <a:t>به</a:t>
            </a:r>
            <a:r>
              <a:rPr lang="ar-SA" sz="3000" b="1" dirty="0" smtClean="0"/>
              <a:t> . </a:t>
            </a:r>
            <a:endParaRPr lang="en-US" sz="3000" b="1" dirty="0" smtClean="0"/>
          </a:p>
          <a:p>
            <a:pPr rtl="1"/>
            <a:r>
              <a:rPr lang="en-US" sz="3000" b="1" dirty="0" smtClean="0"/>
              <a:t>  </a:t>
            </a:r>
            <a:r>
              <a:rPr lang="ar-SA" sz="3000" b="1" dirty="0" smtClean="0"/>
              <a:t>كما عمل الأسرى من المسلمين أيضا على نقل الحضارة العربية لأمراء </a:t>
            </a:r>
          </a:p>
          <a:p>
            <a:pPr rtl="1"/>
            <a:r>
              <a:rPr lang="ar-SA" sz="3000" b="1" dirty="0" smtClean="0"/>
              <a:t>          شمال اسبانيا . </a:t>
            </a:r>
            <a:br>
              <a:rPr lang="ar-SA" sz="3000" b="1" dirty="0" smtClean="0"/>
            </a:br>
            <a:endParaRPr lang="ar-SA"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ولم تكن بلدان شمال اسبانيا على صله بالأندلس في الجنوب فحسب ، بل كانت أيضا على صلة دائما ببلدان أوروبا سياسياً وتجارياً ، ولم تكن جبال البرانس لتمنع تلك الصلات ، ومن هنا وجدت الحضارة الإسلامية طريقها إلى الغرب . </a:t>
            </a:r>
            <a:br>
              <a:rPr lang="ar-SA" b="1" dirty="0" smtClean="0"/>
            </a:br>
            <a:r>
              <a:rPr lang="ar-SA" b="1" dirty="0" smtClean="0"/>
              <a:t>وعندما احتل الفونس السادس </a:t>
            </a:r>
            <a:r>
              <a:rPr lang="ar-SA" b="1" dirty="0" err="1" smtClean="0"/>
              <a:t>طليطلة</a:t>
            </a:r>
            <a:r>
              <a:rPr lang="ar-SA" b="1" dirty="0" smtClean="0"/>
              <a:t> عام 1085 </a:t>
            </a:r>
            <a:r>
              <a:rPr lang="ar-SA" b="1" dirty="0" err="1" smtClean="0"/>
              <a:t>م</a:t>
            </a:r>
            <a:r>
              <a:rPr lang="ar-SA" b="1" dirty="0" smtClean="0"/>
              <a:t> ساهم معه في الاستيلاء على المدينة العربية وحصارها فرسان </a:t>
            </a:r>
            <a:r>
              <a:rPr lang="ar-SA" b="1" dirty="0" err="1" smtClean="0"/>
              <a:t>آلمان</a:t>
            </a:r>
            <a:r>
              <a:rPr lang="ar-SA" b="1" dirty="0" smtClean="0"/>
              <a:t> وايطاليون وفرنسيون بل أن أول أسقف لها كان فرنسياً . </a:t>
            </a:r>
          </a:p>
          <a:p>
            <a:pPr rtl="1"/>
            <a:r>
              <a:rPr lang="ar-SA" b="1" dirty="0" smtClean="0"/>
              <a:t>وظلت مدرسة المدينة التي أسسها </a:t>
            </a:r>
            <a:r>
              <a:rPr lang="ar-SA" b="1" dirty="0" err="1" smtClean="0"/>
              <a:t>ريموند</a:t>
            </a:r>
            <a:r>
              <a:rPr lang="ar-SA" b="1" dirty="0" smtClean="0"/>
              <a:t> بمجموعاتها الهائلة من الكتب العربية تجذب آلاف الأوروبيين من مختلف البلدان . </a:t>
            </a:r>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sz="3000" b="1" dirty="0" smtClean="0"/>
              <a:t>وقد حمل مشعل الحضارة العربية عبر الأندلس </a:t>
            </a:r>
            <a:r>
              <a:rPr lang="ar-SA" sz="3000" b="1" dirty="0" err="1" smtClean="0"/>
              <a:t>آلوف</a:t>
            </a:r>
            <a:r>
              <a:rPr lang="ar-SA" sz="3000" b="1" dirty="0" smtClean="0"/>
              <a:t> من الأسرى الأوروبيين الذين عادوا من قرطبة </a:t>
            </a:r>
            <a:r>
              <a:rPr lang="ar-SA" sz="3000" b="1" dirty="0" err="1" smtClean="0"/>
              <a:t>وسرقسطة</a:t>
            </a:r>
            <a:r>
              <a:rPr lang="ar-SA" sz="3000" b="1" dirty="0" smtClean="0"/>
              <a:t> وغيرها من مراكز الثقافة الأندلسية ، كما مثل التجار في ليون وجنوا </a:t>
            </a:r>
            <a:r>
              <a:rPr lang="ar-SA" sz="3000" b="1" dirty="0" err="1" smtClean="0"/>
              <a:t>و</a:t>
            </a:r>
            <a:r>
              <a:rPr lang="ar-SA" sz="3000" b="1" dirty="0" smtClean="0"/>
              <a:t> البندقية </a:t>
            </a:r>
            <a:r>
              <a:rPr lang="ar-SA" sz="3000" b="1" dirty="0" err="1" smtClean="0"/>
              <a:t>ونورمبرج</a:t>
            </a:r>
            <a:r>
              <a:rPr lang="ar-SA" sz="3000" b="1" dirty="0" smtClean="0"/>
              <a:t> دور الوسيط بين المدن الأوروبية والمدن الأندلسية .</a:t>
            </a:r>
            <a:br>
              <a:rPr lang="ar-SA" sz="3000" b="1" dirty="0" smtClean="0"/>
            </a:br>
            <a:r>
              <a:rPr lang="ar-SA" sz="3000" b="1" dirty="0" smtClean="0"/>
              <a:t>واحتك ملايين الحجاج من المسيحيين الأوروبيين بالتجار العرب وبالحجاج المسيحيين القادمين من شمال الأندلس كما ساهم سيل الفرسان والتجار ورجال الدين المتدفقين سنوياً من أوروبا على أسبانيا في نقل أسس الحضارة الأندلسية إلى بلادهم . </a:t>
            </a:r>
            <a:br>
              <a:rPr lang="ar-SA" sz="3000" b="1" dirty="0" smtClean="0"/>
            </a:br>
            <a:r>
              <a:rPr lang="ar-SA" sz="3000" b="1" dirty="0" smtClean="0"/>
              <a:t>وكان للأندلس الدور الرائد في الترجمة من العربية وخاصة </a:t>
            </a:r>
            <a:r>
              <a:rPr lang="ar-SA" sz="3000" b="1" dirty="0" err="1" smtClean="0"/>
              <a:t>طليطلة</a:t>
            </a:r>
            <a:r>
              <a:rPr lang="ar-SA" sz="3000" b="1" dirty="0" smtClean="0"/>
              <a:t> التي كانت رائدة في هذا المجال . </a:t>
            </a:r>
            <a:br>
              <a:rPr lang="ar-SA" sz="3000" b="1" dirty="0" smtClean="0"/>
            </a:br>
            <a:r>
              <a:rPr lang="ar-SA" sz="3000" b="1" dirty="0" smtClean="0"/>
              <a:t> </a:t>
            </a:r>
            <a:br>
              <a:rPr lang="ar-SA" sz="3000" b="1" dirty="0" smtClean="0"/>
            </a:br>
            <a:endParaRPr lang="ar-SA"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9029700" cy="4419599"/>
          </a:xfrm>
        </p:spPr>
        <p:txBody>
          <a:bodyPr/>
          <a:lstStyle/>
          <a:p>
            <a:pPr rtl="1">
              <a:buFontTx/>
              <a:buChar char="-"/>
            </a:pPr>
            <a:r>
              <a:rPr lang="ar-SA" b="1" dirty="0" smtClean="0"/>
              <a:t>الحروب الصليبية : كانت وسيلة للتأثير الشرقي الذي أدى إلى تفتح عقول الأوروبيين وأنها كانت من العوامل المهمة التي أدت إلى تقدم أوربا ، لأن وجود المسيحيين في المشرق الإسلامي جعلهم معبراً من معابر الحضارة العربية الإسلامية إلى أوروبا . </a:t>
            </a:r>
          </a:p>
          <a:p>
            <a:pPr rtl="1"/>
            <a:r>
              <a:rPr lang="ar-SA" b="1" dirty="0" smtClean="0"/>
              <a:t>   فالحرب المعلنة آنذاك بين المسلمين والصليبيين لم تمنع حدوث الاتصالات السلمية على مستوى الشعب والقادة. أما على مستوى القادة فإننا نرى أنه في سنة 562هـ /1166م قامت بين شاور الوزير الفاطمي وبين الصليبيين علاقات ودية أسفرت عن إقامة مجموعة صليبية في القاهرة والإسكندرية تقرب من عامين .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ولم تكن تخلو قصور الزعماء الصليبين من العرب . وهذا الأمر يعطينا صورة جلية عن الحياة اليومية التي كان يسودها التفاعل بين الفريقين مما جعل الوجود الصليبي في المشرق وسيلة لنقل عادات المسلمين وعلومهم وآدابهم إلى أوروبا . </a:t>
            </a:r>
          </a:p>
          <a:p>
            <a:pPr rtl="1"/>
            <a:r>
              <a:rPr lang="ar-SA" b="1" dirty="0" smtClean="0"/>
              <a:t>فبواسطة الصليبين عرفت أوروبا الكثير عن الشرق, والصليبيون المقيمون في المشرق الإسلامي كانوا قد أصبحوا شرقيين في طبائعهم وثقافتهم . </a:t>
            </a:r>
            <a:br>
              <a:rPr lang="ar-SA" b="1" dirty="0" smtClean="0"/>
            </a:b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 ويذكر المؤرخ </a:t>
            </a:r>
            <a:r>
              <a:rPr lang="ar-SA" b="1" dirty="0" err="1" smtClean="0"/>
              <a:t>الفرنسى</a:t>
            </a:r>
            <a:r>
              <a:rPr lang="ar-SA" b="1" dirty="0" smtClean="0"/>
              <a:t> نوشيه </a:t>
            </a:r>
            <a:r>
              <a:rPr lang="ar-SA" b="1" dirty="0" err="1" smtClean="0"/>
              <a:t>دي</a:t>
            </a:r>
            <a:r>
              <a:rPr lang="ar-SA" b="1" dirty="0" smtClean="0"/>
              <a:t> شارت الذي أرخ للحملة الصليبية الأولى والذي عبٌر عن مدى تأثر الصليبيين بالحياة الجديدة حيث قال :" الآن صرنا نحن الذين كنا غربيين شرقيين ومن كان منا إيطالياً أو فرنسياً أصبح في هذه البلاد </a:t>
            </a:r>
            <a:r>
              <a:rPr lang="ar-SA" b="1" dirty="0" err="1" smtClean="0"/>
              <a:t>جليلياً</a:t>
            </a:r>
            <a:r>
              <a:rPr lang="ar-SA" b="1" dirty="0" smtClean="0"/>
              <a:t> أو فلسطينياً .لقد نسينا الأماكن التي ولدنا فيها أو أكثرنا لا يعرفها بل لم يسمع </a:t>
            </a:r>
            <a:r>
              <a:rPr lang="ar-SA" b="1" dirty="0" err="1" smtClean="0"/>
              <a:t>بها</a:t>
            </a:r>
            <a:r>
              <a:rPr lang="ar-SA" b="1" dirty="0" smtClean="0"/>
              <a:t> ولكل منا بيته وأهله كما لو أنه ورثه من أبيه أو عن شخص سواه وتزوج بعضنا من سوريات وأرمينيات. </a:t>
            </a:r>
            <a:br>
              <a:rPr lang="ar-SA" b="1" dirty="0" smtClean="0"/>
            </a:br>
            <a:endParaRPr lang="ar-SA"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66700" y="1447800"/>
            <a:ext cx="9410700" cy="4267200"/>
          </a:xfrm>
        </p:spPr>
        <p:txBody>
          <a:bodyPr/>
          <a:lstStyle/>
          <a:p>
            <a:pPr rtl="1"/>
            <a:r>
              <a:rPr lang="ar-SA" sz="3000" b="1" dirty="0" smtClean="0"/>
              <a:t>يضاف إلى المعابر السابقة عوامل أخرى من أبرزها التجارة فالطابع الرئيس في المناخ الاقتصادي الذي تطور منه إنتاج العالم الإسلامي كان الطلب على الاستهلاك المتنوع الناجم عن نشوء مدن ضخمة ذات حاجات كثيرة ومتنوعة وملحة في بعض الأحيان ، سواء من حيث الكمية أو النوعية ، بسبب ارتفاع مستوى المعيشة في تلك المدن وبالإضافة إلى الاستهلاك المترف الناتج عن متطلبات ومستلزمات القصور الملكية والطبقات الغنية من السكان . وهذا يترتب عنه زيادة كبيرة في الإنتاج الذي تحول إلى صادرات وترتب عنه تزايد الحاجة في العالم الإسلامي للمواد الخام والتي كان يتم استيراد بعضها من المناطق المجاورة وما وراءها من مناطق</a:t>
            </a:r>
          </a:p>
          <a:p>
            <a:pPr rtl="1"/>
            <a:r>
              <a:rPr lang="ar-SA" sz="3000" b="1" dirty="0" smtClean="0"/>
              <a:t>         قادرة على تلبية الطلب المتزايد للمواد الخام . </a:t>
            </a:r>
            <a:endParaRPr lang="ar-SA"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علاوة على ذلك أن موقع العالم الإسلامي كان يتوسط منطقة مهمة للتجارة والنقل والتوزيع وبخاصة منتجات الشرق الأقصى وجنوب شرق آسيا والتي كانت حاجة أوروبا في تنام مستمر لاستهلاك منتجاتها وعلى وجه الخصوص البهارات . لذلك نمت المبادلات التجارية بين العالم الإسلامي وبيزنطة وأعماق أوروبا ، مما أدي إلى نشوء منظومات تجارية متكاملة ومراكز تجارية في جنوب أوروبا.</a:t>
            </a:r>
          </a:p>
          <a:p>
            <a:pPr rtl="1"/>
            <a:r>
              <a:rPr lang="ar-SA" b="1" dirty="0" smtClean="0"/>
              <a:t>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وكانت هناك جاليات إسلامية كبيرة ، تنقل خبراتها وأدواتها وعلومها إلى الغرب . وفي المقابل كان التجار الأوروبيون يجوبون المدن الإسلامية على سواحل البحر الأبيض المتوسط ، في رحلات كانت الواحدة منها تستغرق في بعض الأحيان ستة أشهر متواصلة . فكانت فرصة كبيرة لهم لتلقى ثقافة العالم الإسلامي وحضارته ونقلها عند عودتهم إلى الغرب الأوروبي . </a:t>
            </a:r>
            <a:br>
              <a:rPr lang="ar-SA" b="1" dirty="0" smtClean="0"/>
            </a:br>
            <a:endParaRPr lang="ar-SA"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17637"/>
            <a:ext cx="8915400" cy="4525963"/>
          </a:xfrm>
        </p:spPr>
        <p:txBody>
          <a:bodyPr/>
          <a:lstStyle/>
          <a:p>
            <a:pPr rtl="1">
              <a:buFontTx/>
              <a:buChar char="-"/>
            </a:pPr>
            <a:r>
              <a:rPr lang="ar-SA" b="1" dirty="0" smtClean="0"/>
              <a:t>طلاب العلم: أيضا كان لهم دور فعال في نقل الحضارة الإسلامية حيث كانوا يفدون إلى العالم الإسلامي لطلب العلم وتلقى المعرفة. ويكفى أن نذكر هنا ما يذكره ابن </a:t>
            </a:r>
            <a:r>
              <a:rPr lang="ar-SA" b="1" dirty="0" err="1" smtClean="0"/>
              <a:t>جبير</a:t>
            </a:r>
            <a:r>
              <a:rPr lang="ar-SA" b="1" dirty="0" smtClean="0"/>
              <a:t> أنه شاهد في عكا بعض طلاب العلم الصليبين المقيمين في الشام والوافدين من أوروبا ، يلتحقون بالمدارس العربية ، يتلقون العلوم بلغة العرب.</a:t>
            </a:r>
          </a:p>
          <a:p>
            <a:pPr rtl="1"/>
            <a:r>
              <a:rPr lang="ar-SA" b="1" dirty="0" smtClean="0"/>
              <a:t>   ومن هؤلاء الذين تعلموا في العالم العربي أولا </a:t>
            </a:r>
            <a:r>
              <a:rPr lang="ar-SA" b="1" dirty="0" err="1" smtClean="0"/>
              <a:t>رداف</a:t>
            </a:r>
            <a:r>
              <a:rPr lang="ar-SA" b="1" dirty="0" smtClean="0"/>
              <a:t> بات ، الذي زار مصر والقدس في سنة 1104م وتتلمذ على </a:t>
            </a:r>
            <a:r>
              <a:rPr lang="ar-SA" b="1" dirty="0" err="1" smtClean="0"/>
              <a:t>أيدى</a:t>
            </a:r>
            <a:r>
              <a:rPr lang="ar-SA" b="1" dirty="0" smtClean="0"/>
              <a:t> العلماء المسلمين في الفلك والرياضيات . وبعد عودته إلى انجلترا عُين معلماً للأمير هنري الذي أصبح فيما بعد الملك هنري الثاني . </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t>العلوم :</a:t>
            </a:r>
            <a:r>
              <a:rPr lang="ar-SA" b="1" dirty="0" smtClean="0"/>
              <a:t> الأثر العلمي للحضارة الإسلامية على الغرب كان كبيراً جداً ، وللأسف الشديد حتى الوقت الحاضر فإن هذا الأثر لم يتم دراسته واستيعابه بدرجة كافية . ولعل من أسباب ضعف الاستيعاب ما أثبتته الدراسات الحديثة عن بواكير المؤلفات اللاتينية التي ظهرت بعد البدايات الأولي للترجمات من العربية إلى اللاتينية في القرن الرابع </a:t>
            </a:r>
            <a:r>
              <a:rPr lang="ar-SA" b="1" dirty="0" err="1" smtClean="0"/>
              <a:t>للهجرى</a:t>
            </a:r>
            <a:r>
              <a:rPr lang="ar-SA" b="1" dirty="0" smtClean="0"/>
              <a:t> حيث ثبت أنها إنما كانت مجرد نقول من الكتب العربية </a:t>
            </a:r>
            <a:r>
              <a:rPr lang="ar-SA" b="1" dirty="0" err="1" smtClean="0"/>
              <a:t>و</a:t>
            </a:r>
            <a:r>
              <a:rPr lang="ar-SA" b="1" dirty="0" smtClean="0"/>
              <a:t> لم يتم الإشارة إلى أصحابها بسبب عوامل العداء والكراهية التي كانت في الغرب لكل ما هو إسلامي . </a:t>
            </a:r>
            <a:br>
              <a:rPr lang="ar-SA" b="1" dirty="0" smtClean="0"/>
            </a:b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في القرن 7 هـ / 13 </a:t>
            </a:r>
            <a:r>
              <a:rPr lang="ar-SA" b="1" dirty="0" err="1" smtClean="0"/>
              <a:t>م</a:t>
            </a:r>
            <a:r>
              <a:rPr lang="ar-SA" b="1" dirty="0" smtClean="0"/>
              <a:t> بدأت تظهر مؤلفات ، هي في الواقع مقلدة للكتب العربية وليس فيها جديد ، بل أنها في كثير من الأحيان تقل في المستوى عن مصادرها العربية ، وذلك من حيث درجة فهم الموضوعات وطريقة العرض وترتيب الموضوع والإيجاز وربما الأمانة ، ولم يمنع ذلك من ظهور ترجمات عملت على النقل بأمانة من العلوم العربية إلى اللاتينية ، فأدى ذلك إلى أن تصبح هذه الكتب هي مفاتيح العلم في الغرب وقد تناولنا رواد كثيرون </a:t>
            </a:r>
            <a:r>
              <a:rPr lang="ar-SA" b="1" dirty="0" err="1" smtClean="0"/>
              <a:t>فى</a:t>
            </a:r>
            <a:r>
              <a:rPr lang="ar-SA" b="1" dirty="0" smtClean="0"/>
              <a:t> مختلف أفرع العلوم</a:t>
            </a:r>
            <a:r>
              <a:rPr lang="ar-SA" b="1" dirty="0" smtClean="0"/>
              <a:t>.</a:t>
            </a:r>
          </a:p>
          <a:p>
            <a:pPr rtl="1"/>
            <a:r>
              <a:rPr lang="ar-SA" b="1" smtClean="0"/>
              <a:t> </a:t>
            </a:r>
            <a:r>
              <a:rPr lang="ar-SA" b="1" smtClean="0"/>
              <a:t>                                       ...............</a:t>
            </a:r>
            <a:r>
              <a:rPr lang="ar-SA" b="1" dirty="0" smtClean="0"/>
              <a:t/>
            </a:r>
            <a:br>
              <a:rPr lang="ar-SA" b="1" dirty="0" smtClean="0"/>
            </a:br>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2065</TotalTime>
  <Words>1601</Words>
  <Application>Microsoft Office PowerPoint</Application>
  <PresentationFormat>A4 Paper (210x297 mm)‎</PresentationFormat>
  <Paragraphs>54</Paragraphs>
  <Slides>27</Slides>
  <Notes>1</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الثانية عشر</vt:lpstr>
      <vt:lpstr>عوامل نهضة الحضارة الإسلامية</vt:lpstr>
      <vt:lpstr>الشريحة 4</vt:lpstr>
      <vt:lpstr>الشريحة 5</vt:lpstr>
      <vt:lpstr>الشريحة 6</vt:lpstr>
      <vt:lpstr>الشريحة 7</vt:lpstr>
      <vt:lpstr>الشريحة 8</vt:lpstr>
      <vt:lpstr>الشريحة 9</vt:lpstr>
      <vt:lpstr>الشريحة 10</vt:lpstr>
      <vt:lpstr>الشريحة 11</vt:lpstr>
      <vt:lpstr>معابر انتقال الحضارة الإسلامية إلى الغرب </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293</cp:revision>
  <dcterms:created xsi:type="dcterms:W3CDTF">2009-10-14T19:14:34Z</dcterms:created>
  <dcterms:modified xsi:type="dcterms:W3CDTF">2011-11-27T20:40:43Z</dcterms:modified>
</cp:coreProperties>
</file>