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2" r:id="rId3"/>
    <p:sldId id="308" r:id="rId4"/>
    <p:sldId id="313" r:id="rId5"/>
    <p:sldId id="309" r:id="rId6"/>
    <p:sldId id="310" r:id="rId7"/>
    <p:sldId id="311" r:id="rId8"/>
    <p:sldId id="312" r:id="rId9"/>
    <p:sldId id="314" r:id="rId10"/>
    <p:sldId id="330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79C"/>
    <a:srgbClr val="ECA02F"/>
    <a:srgbClr val="D9791B"/>
    <a:srgbClr val="313B4A"/>
    <a:srgbClr val="EDBD1F"/>
    <a:srgbClr val="F04316"/>
    <a:srgbClr val="81AA52"/>
    <a:srgbClr val="0E478A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07950" y="2919681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32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32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ماهية علم الاجتماع الحضري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2965" y="1124744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1 – التعريف بعلم الاجتماع الحضري</a:t>
            </a:r>
          </a:p>
          <a:p>
            <a:endParaRPr lang="ar-SA" dirty="0"/>
          </a:p>
          <a:p>
            <a:r>
              <a:rPr lang="ar-SA" dirty="0" smtClean="0"/>
              <a:t>  2 – أهم موضوعات الدراسة في علم الاجتماع الحضري </a:t>
            </a:r>
          </a:p>
          <a:p>
            <a:endParaRPr lang="ar-SA" dirty="0"/>
          </a:p>
          <a:p>
            <a:r>
              <a:rPr lang="ar-SA" dirty="0" smtClean="0"/>
              <a:t> 3 – نشأة علم الاجتماع الحضري وتطوره</a:t>
            </a:r>
          </a:p>
          <a:p>
            <a:endParaRPr lang="ar-SA" dirty="0"/>
          </a:p>
          <a:p>
            <a:r>
              <a:rPr lang="ar-SA" dirty="0" smtClean="0"/>
              <a:t> 4 – خصائص الحياة الحضرية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العناصر الأساسية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  أولا : </a:t>
            </a:r>
            <a:r>
              <a:rPr lang="ar-SA" b="1" dirty="0" smtClean="0">
                <a:solidFill>
                  <a:srgbClr val="FF0000"/>
                </a:solidFill>
              </a:rPr>
              <a:t>التعريف بعلم الاجتماع الحضري </a:t>
            </a:r>
          </a:p>
          <a:p>
            <a:r>
              <a:rPr lang="ar-SA" dirty="0"/>
              <a:t> </a:t>
            </a:r>
            <a:r>
              <a:rPr lang="ar-SA" dirty="0" smtClean="0"/>
              <a:t>          كـان مـن النـادر استـخـدام مصطلـح </a:t>
            </a:r>
            <a:r>
              <a:rPr lang="ar-SA" dirty="0" smtClean="0">
                <a:solidFill>
                  <a:srgbClr val="0070C0"/>
                </a:solidFill>
              </a:rPr>
              <a:t>حـضـري</a:t>
            </a:r>
            <a:r>
              <a:rPr lang="ar-SA" dirty="0" smtClean="0"/>
              <a:t> قبـل ق </a:t>
            </a:r>
            <a:r>
              <a:rPr lang="ar-SA" dirty="0" smtClean="0">
                <a:solidFill>
                  <a:srgbClr val="FF0000"/>
                </a:solidFill>
              </a:rPr>
              <a:t>19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ويعـرف قـامـوس أكسفورد – كلمـة حضـري بأنهـا « </a:t>
            </a:r>
            <a:r>
              <a:rPr lang="ar-SA" dirty="0" smtClean="0">
                <a:solidFill>
                  <a:srgbClr val="FF0000"/>
                </a:solidFill>
              </a:rPr>
              <a:t>كـل مـا يتصل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urbs</a:t>
            </a:r>
            <a:r>
              <a:rPr lang="ar-SA" dirty="0" smtClean="0">
                <a:solidFill>
                  <a:srgbClr val="FF0000"/>
                </a:solidFill>
              </a:rPr>
              <a:t>بالمدن أو الحياة المدنية</a:t>
            </a:r>
            <a:r>
              <a:rPr lang="ar-SA" dirty="0" smtClean="0"/>
              <a:t>» وهذه الكلمة مشتقة من الكلمة اللاتينية</a:t>
            </a:r>
          </a:p>
          <a:p>
            <a:r>
              <a:rPr lang="ar-SA" dirty="0"/>
              <a:t> </a:t>
            </a:r>
            <a:r>
              <a:rPr lang="ar-SA" dirty="0" smtClean="0"/>
              <a:t>وهـو اصطـلاح كـان الـرومـان يستخـدمـونه للـدلالـة علـى المدينـة</a:t>
            </a:r>
          </a:p>
          <a:p>
            <a:r>
              <a:rPr lang="ar-SA" dirty="0" smtClean="0"/>
              <a:t>وخاصـة مدينـة </a:t>
            </a:r>
            <a:r>
              <a:rPr lang="ar-SA" dirty="0" smtClean="0">
                <a:solidFill>
                  <a:srgbClr val="0070C0"/>
                </a:solidFill>
              </a:rPr>
              <a:t>رومـا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1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ويعرف علم الاجتماع الحضري بأنه «</a:t>
            </a:r>
            <a:r>
              <a:rPr lang="ar-SA" dirty="0" smtClean="0">
                <a:solidFill>
                  <a:srgbClr val="00B0F0"/>
                </a:solidFill>
              </a:rPr>
              <a:t>فرع من فروع علم الاجتمـاع العـام يستخـدم مناهجـه ، وأدواته ومفاهيمه في دراسة الحياة الاجتماعية داخل المجتمع الحضري</a:t>
            </a:r>
            <a:r>
              <a:rPr lang="ar-SA" dirty="0" smtClean="0"/>
              <a:t>» .</a:t>
            </a:r>
          </a:p>
          <a:p>
            <a:r>
              <a:rPr lang="ar-SA" dirty="0" smtClean="0"/>
              <a:t>       وإذا كان </a:t>
            </a:r>
            <a:r>
              <a:rPr lang="ar-SA" dirty="0" smtClean="0">
                <a:solidFill>
                  <a:srgbClr val="FF0000"/>
                </a:solidFill>
              </a:rPr>
              <a:t>علم الاجتماع </a:t>
            </a:r>
            <a:r>
              <a:rPr lang="ar-SA" dirty="0" smtClean="0"/>
              <a:t>يمكن تعريفه بأنه العلم الذى يدرس البنـاء الاجتمـاعي  والعلاقـات الاجتمـاعية ، فإن </a:t>
            </a:r>
            <a:r>
              <a:rPr lang="ar-SA" dirty="0" smtClean="0">
                <a:solidFill>
                  <a:srgbClr val="FF0000"/>
                </a:solidFill>
              </a:rPr>
              <a:t>علـم الاجتمـاع الحضري</a:t>
            </a:r>
            <a:r>
              <a:rPr lang="ar-SA" dirty="0" smtClean="0"/>
              <a:t> يمكن تعريفه بأنه « </a:t>
            </a:r>
            <a:r>
              <a:rPr lang="ar-SA" dirty="0" smtClean="0">
                <a:solidFill>
                  <a:srgbClr val="00B050"/>
                </a:solidFill>
              </a:rPr>
              <a:t>علم اجتماع الحياة الحضرية</a:t>
            </a:r>
            <a:r>
              <a:rPr lang="ar-SA" dirty="0" smtClean="0"/>
              <a:t>» أي</a:t>
            </a:r>
          </a:p>
          <a:p>
            <a:r>
              <a:rPr lang="ar-SA" dirty="0" smtClean="0"/>
              <a:t>دراسة الجماعات والعلاقات الاجتماعية في المجتمع الحضري .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ويمكن تعريف علم الاجتماع الحضري بأنه «العلم الذى يهتم </a:t>
            </a:r>
            <a:r>
              <a:rPr lang="ar-SA" dirty="0" smtClean="0">
                <a:solidFill>
                  <a:srgbClr val="FF0000"/>
                </a:solidFill>
              </a:rPr>
              <a:t>بدراسة المدينة </a:t>
            </a:r>
            <a:r>
              <a:rPr lang="ar-SA" dirty="0" smtClean="0"/>
              <a:t>باعتبارها مركز الحضر» .</a:t>
            </a:r>
          </a:p>
          <a:p>
            <a:endParaRPr lang="ar-SA" dirty="0"/>
          </a:p>
          <a:p>
            <a:r>
              <a:rPr lang="ar-SA" dirty="0" smtClean="0"/>
              <a:t>         وفى قاموس علـم الاجتماع يعرف علم الاجتماع الحضري </a:t>
            </a:r>
          </a:p>
          <a:p>
            <a:r>
              <a:rPr lang="ar-SA" dirty="0" smtClean="0"/>
              <a:t>بأنه « </a:t>
            </a:r>
            <a:r>
              <a:rPr lang="ar-SA" dirty="0" smtClean="0">
                <a:solidFill>
                  <a:srgbClr val="0070C0"/>
                </a:solidFill>
              </a:rPr>
              <a:t>علم اجتماع حياة المدينة</a:t>
            </a:r>
            <a:r>
              <a:rPr lang="ar-SA" dirty="0" smtClean="0"/>
              <a:t>» بما في ذلك تحليل الحياة كظاهرة</a:t>
            </a:r>
          </a:p>
          <a:p>
            <a:r>
              <a:rPr lang="ar-SA" dirty="0" smtClean="0"/>
              <a:t>اجتماعية في حد ذاتها ، ودراسة مشاكل معينة لأنها تحـدث داخـل </a:t>
            </a:r>
          </a:p>
          <a:p>
            <a:r>
              <a:rPr lang="ar-SA" dirty="0" smtClean="0"/>
              <a:t>داخل المدينة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وقـد يعـرف علـم الاجتمـاع الحضـري بأنه « العلـم الذى </a:t>
            </a:r>
            <a:r>
              <a:rPr lang="ar-SA" dirty="0" smtClean="0">
                <a:solidFill>
                  <a:srgbClr val="FF0000"/>
                </a:solidFill>
              </a:rPr>
              <a:t>يدرس الظـواهر الاجتمـاعية الحضـرية </a:t>
            </a:r>
            <a:r>
              <a:rPr lang="ar-SA" dirty="0" smtClean="0"/>
              <a:t>، ويهتم في المقـام الأول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بدراسـة المدينـة </a:t>
            </a:r>
            <a:r>
              <a:rPr lang="ar-SA" dirty="0" smtClean="0"/>
              <a:t>في نموها وتطورها باعتبارهـا مجتمعا متميـزاً ،</a:t>
            </a:r>
          </a:p>
          <a:p>
            <a:r>
              <a:rPr lang="ar-SA" dirty="0" smtClean="0"/>
              <a:t>كما يدرس مـدى تأديتهـا لوظائفهـا وتخطيطهـا والمشكلات التي </a:t>
            </a:r>
          </a:p>
          <a:p>
            <a:r>
              <a:rPr lang="ar-SA" dirty="0" smtClean="0"/>
              <a:t>تعانيها»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39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ثانيا : </a:t>
            </a:r>
            <a:r>
              <a:rPr lang="ar-SA" b="1" dirty="0" smtClean="0">
                <a:solidFill>
                  <a:srgbClr val="FF0000"/>
                </a:solidFill>
              </a:rPr>
              <a:t>أهم موضوعات الدراسة في علم الاجتماع الحضري</a:t>
            </a:r>
          </a:p>
          <a:p>
            <a:r>
              <a:rPr lang="ar-SA" dirty="0"/>
              <a:t> </a:t>
            </a:r>
            <a:r>
              <a:rPr lang="ar-SA" dirty="0" smtClean="0"/>
              <a:t>       يمكن حصر أهم مجالات ومواضيع علم الاجتماع الحضري في النقاط التالية : </a:t>
            </a:r>
          </a:p>
          <a:p>
            <a:r>
              <a:rPr lang="ar-SA" dirty="0"/>
              <a:t> </a:t>
            </a:r>
            <a:r>
              <a:rPr lang="ar-SA" dirty="0" smtClean="0"/>
              <a:t> 1 – </a:t>
            </a:r>
            <a:r>
              <a:rPr lang="ar-SA" dirty="0" smtClean="0">
                <a:solidFill>
                  <a:srgbClr val="FF0000"/>
                </a:solidFill>
              </a:rPr>
              <a:t>دراسة المدن والمراكز الحضرية </a:t>
            </a:r>
            <a:r>
              <a:rPr lang="ar-SA" dirty="0" smtClean="0"/>
              <a:t>والمناطق المجاورة لها </a:t>
            </a:r>
          </a:p>
          <a:p>
            <a:r>
              <a:rPr lang="ar-SA" dirty="0"/>
              <a:t> </a:t>
            </a:r>
            <a:r>
              <a:rPr lang="ar-SA" dirty="0" smtClean="0"/>
              <a:t> 2 – </a:t>
            </a:r>
            <a:r>
              <a:rPr lang="ar-SA" dirty="0" smtClean="0">
                <a:solidFill>
                  <a:srgbClr val="00B050"/>
                </a:solidFill>
              </a:rPr>
              <a:t>دراسة البنى الاجتماعية للحياة الحضرية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3 – </a:t>
            </a:r>
            <a:r>
              <a:rPr lang="ar-SA" dirty="0" smtClean="0">
                <a:solidFill>
                  <a:srgbClr val="0070C0"/>
                </a:solidFill>
              </a:rPr>
              <a:t>دراسة المدينة ودورها التاريخي </a:t>
            </a:r>
            <a:r>
              <a:rPr lang="ar-SA" dirty="0" smtClean="0"/>
              <a:t>ونشأتها وتطورها وأنماطها</a:t>
            </a:r>
          </a:p>
          <a:p>
            <a:r>
              <a:rPr lang="ar-SA" dirty="0"/>
              <a:t> </a:t>
            </a:r>
            <a:r>
              <a:rPr lang="ar-SA" dirty="0" smtClean="0"/>
              <a:t>      ووظائفها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919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4 – دراسة </a:t>
            </a:r>
            <a:r>
              <a:rPr lang="ar-SA" dirty="0" smtClean="0">
                <a:solidFill>
                  <a:srgbClr val="FF0000"/>
                </a:solidFill>
              </a:rPr>
              <a:t>المشكلات الاجتماعية في المدينة </a:t>
            </a:r>
            <a:r>
              <a:rPr lang="ar-SA" dirty="0" smtClean="0"/>
              <a:t>مثل مشكلات الجريمة والفساد والكثافة السكانية والمواصلات والترويح وغيرها من المشكلات الناجمة عن ظاهرة التحضر .</a:t>
            </a:r>
          </a:p>
          <a:p>
            <a:r>
              <a:rPr lang="ar-SA" dirty="0"/>
              <a:t> </a:t>
            </a:r>
            <a:r>
              <a:rPr lang="ar-SA" dirty="0" smtClean="0"/>
              <a:t> 5 – دراسة </a:t>
            </a:r>
            <a:r>
              <a:rPr lang="ar-SA" dirty="0" smtClean="0">
                <a:solidFill>
                  <a:srgbClr val="00B0F0"/>
                </a:solidFill>
              </a:rPr>
              <a:t>خصائص الحياة الحضرية وتطورها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6 – دراسة </a:t>
            </a:r>
            <a:r>
              <a:rPr lang="ar-SA" dirty="0" smtClean="0">
                <a:solidFill>
                  <a:srgbClr val="00B050"/>
                </a:solidFill>
              </a:rPr>
              <a:t>الإيكولوجيا الحضرية </a:t>
            </a:r>
            <a:r>
              <a:rPr lang="ar-SA" dirty="0" smtClean="0"/>
              <a:t>والعلاقات بين المجتمع وبيئته الطبيعية . </a:t>
            </a:r>
          </a:p>
          <a:p>
            <a:r>
              <a:rPr lang="ar-SA" dirty="0"/>
              <a:t> </a:t>
            </a:r>
            <a:r>
              <a:rPr lang="ar-SA" dirty="0" smtClean="0"/>
              <a:t> 7 – دراسة </a:t>
            </a:r>
            <a:r>
              <a:rPr lang="ar-SA" dirty="0" smtClean="0">
                <a:solidFill>
                  <a:srgbClr val="FF0000"/>
                </a:solidFill>
              </a:rPr>
              <a:t>تأثير المدن أو الحياة الحضرية على السلوك الاجتماعي </a:t>
            </a:r>
            <a:r>
              <a:rPr lang="ar-SA" dirty="0" smtClean="0"/>
              <a:t>والنظم الاجتماعية والعلاقات الاجتماعية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97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8 – دراسة </a:t>
            </a:r>
            <a:r>
              <a:rPr lang="ar-SA" dirty="0" smtClean="0">
                <a:solidFill>
                  <a:srgbClr val="FF0000"/>
                </a:solidFill>
              </a:rPr>
              <a:t>المجتمعات المحلية الحضرية </a:t>
            </a:r>
            <a:r>
              <a:rPr lang="ar-SA" dirty="0" smtClean="0"/>
              <a:t>، والمقارنة بينها وبين </a:t>
            </a:r>
            <a:r>
              <a:rPr lang="ar-SA" smtClean="0"/>
              <a:t>المجتمعات الريفيـة المحليـة الأخـرى </a:t>
            </a:r>
            <a:r>
              <a:rPr lang="ar-SA" dirty="0" smtClean="0"/>
              <a:t>( </a:t>
            </a:r>
            <a:r>
              <a:rPr lang="ar-SA" dirty="0" smtClean="0">
                <a:solidFill>
                  <a:srgbClr val="0070C0"/>
                </a:solidFill>
              </a:rPr>
              <a:t>تحليل مقارن </a:t>
            </a:r>
            <a:r>
              <a:rPr lang="ar-SA" smtClean="0"/>
              <a:t>) والتعـرف على </a:t>
            </a:r>
            <a:r>
              <a:rPr lang="ar-SA" smtClean="0">
                <a:solidFill>
                  <a:srgbClr val="00B050"/>
                </a:solidFill>
              </a:rPr>
              <a:t>الخصـائص المميـزة لهـذه </a:t>
            </a:r>
            <a:r>
              <a:rPr lang="ar-SA" dirty="0" smtClean="0">
                <a:solidFill>
                  <a:srgbClr val="00B050"/>
                </a:solidFill>
              </a:rPr>
              <a:t>المجتمعات المحلية الحضرية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88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ثالثا : </a:t>
            </a:r>
            <a:r>
              <a:rPr lang="ar-SA" b="1" dirty="0" smtClean="0">
                <a:solidFill>
                  <a:srgbClr val="FF0000"/>
                </a:solidFill>
              </a:rPr>
              <a:t>نشأة علم الاجتماع الحضري وتطوره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 يعد علم الاجتماع الحضري </a:t>
            </a:r>
            <a:r>
              <a:rPr lang="ar-SA" dirty="0" smtClean="0">
                <a:solidFill>
                  <a:srgbClr val="0070C0"/>
                </a:solidFill>
              </a:rPr>
              <a:t>أحد فروع علم الاجتماع </a:t>
            </a:r>
            <a:r>
              <a:rPr lang="ar-SA" dirty="0" smtClean="0"/>
              <a:t>، وقد</a:t>
            </a:r>
          </a:p>
          <a:p>
            <a:r>
              <a:rPr lang="ar-SA" dirty="0" smtClean="0"/>
              <a:t>شهد هذا العلم تطوراً واضحاً ومميزاً في </a:t>
            </a:r>
            <a:r>
              <a:rPr lang="ar-SA" dirty="0" smtClean="0">
                <a:solidFill>
                  <a:srgbClr val="00B050"/>
                </a:solidFill>
              </a:rPr>
              <a:t>العصر الحديث في أوروبا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وأمـريكا</a:t>
            </a:r>
            <a:r>
              <a:rPr lang="ar-SA" dirty="0" smtClean="0"/>
              <a:t> خاصـة </a:t>
            </a:r>
            <a:r>
              <a:rPr lang="ar-SA" dirty="0" smtClean="0">
                <a:solidFill>
                  <a:srgbClr val="D9791B"/>
                </a:solidFill>
              </a:rPr>
              <a:t>مع نمـو المـدن وتنـامى أهميتهـا الكبـرى في تغييـر مجرى حياة المجتمع</a:t>
            </a:r>
            <a:r>
              <a:rPr lang="ar-SA" dirty="0" smtClean="0"/>
              <a:t> 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9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          ومن خلال تحليل المسار التاريخي للدراسات الحضرية </a:t>
            </a:r>
          </a:p>
          <a:p>
            <a:r>
              <a:rPr lang="ar-SA" dirty="0" smtClean="0"/>
              <a:t>نجد أن في بداياتها كانت </a:t>
            </a:r>
            <a:r>
              <a:rPr lang="ar-SA" dirty="0" smtClean="0">
                <a:solidFill>
                  <a:srgbClr val="D9791B"/>
                </a:solidFill>
              </a:rPr>
              <a:t>تعرض ظواهر علم الاجتماع الحضري في سياق دراسة موضوعات أخرى</a:t>
            </a:r>
            <a:r>
              <a:rPr lang="ar-SA" dirty="0" smtClean="0"/>
              <a:t>، ولم تقصد هذا الموضوع لذاته أو تنتبه لما له من أهمية خاصة .</a:t>
            </a:r>
          </a:p>
          <a:p>
            <a:r>
              <a:rPr lang="ar-SA" dirty="0"/>
              <a:t> </a:t>
            </a:r>
            <a:r>
              <a:rPr lang="ar-SA" dirty="0" smtClean="0"/>
              <a:t>          وقد بدأت الدراسـات الحضـرية في </a:t>
            </a:r>
            <a:r>
              <a:rPr lang="ar-SA" dirty="0" smtClean="0">
                <a:solidFill>
                  <a:srgbClr val="FF0000"/>
                </a:solidFill>
              </a:rPr>
              <a:t>القـرن السـادس عشر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حيث كـان مـن أوائـل الـرواد الـذين أهتمـوا بهـذا المـوضـوع العالـم </a:t>
            </a:r>
          </a:p>
          <a:p>
            <a:r>
              <a:rPr lang="ar-SA" dirty="0" smtClean="0"/>
              <a:t>الإيطالي « </a:t>
            </a:r>
            <a:r>
              <a:rPr lang="ar-SA" dirty="0" smtClean="0">
                <a:solidFill>
                  <a:srgbClr val="0070C0"/>
                </a:solidFill>
              </a:rPr>
              <a:t>جوفاني </a:t>
            </a:r>
            <a:r>
              <a:rPr lang="ar-SA" dirty="0" err="1" smtClean="0">
                <a:solidFill>
                  <a:srgbClr val="0070C0"/>
                </a:solidFill>
              </a:rPr>
              <a:t>بوترو</a:t>
            </a:r>
            <a:r>
              <a:rPr lang="ar-SA" dirty="0" smtClean="0"/>
              <a:t>» الذى نشر في عام </a:t>
            </a:r>
            <a:r>
              <a:rPr lang="ar-SA" dirty="0" smtClean="0">
                <a:solidFill>
                  <a:srgbClr val="FF0000"/>
                </a:solidFill>
              </a:rPr>
              <a:t>1598</a:t>
            </a:r>
            <a:r>
              <a:rPr lang="ar-SA" dirty="0" smtClean="0"/>
              <a:t> كتابه بعنوان</a:t>
            </a:r>
          </a:p>
          <a:p>
            <a:r>
              <a:rPr lang="ar-SA" dirty="0" smtClean="0"/>
              <a:t>« </a:t>
            </a:r>
            <a:r>
              <a:rPr lang="ar-SA" dirty="0" smtClean="0">
                <a:solidFill>
                  <a:srgbClr val="FF0000"/>
                </a:solidFill>
              </a:rPr>
              <a:t>أسباب نمو المدن</a:t>
            </a:r>
            <a:r>
              <a:rPr lang="ar-SA" dirty="0" smtClean="0"/>
              <a:t>» حيث درس فيه المدينة عن طريق تتبع نموها التاريخي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44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وقد جاء بعد ذلك « </a:t>
            </a:r>
            <a:r>
              <a:rPr lang="ar-SA" dirty="0" smtClean="0">
                <a:solidFill>
                  <a:srgbClr val="0070C0"/>
                </a:solidFill>
              </a:rPr>
              <a:t>جدون </a:t>
            </a:r>
            <a:r>
              <a:rPr lang="ar-SA" dirty="0" err="1" smtClean="0">
                <a:solidFill>
                  <a:srgbClr val="0070C0"/>
                </a:solidFill>
              </a:rPr>
              <a:t>سوجوبرج</a:t>
            </a:r>
            <a:r>
              <a:rPr lang="ar-SA" dirty="0" smtClean="0"/>
              <a:t>» في دراسته بعنوان «</a:t>
            </a:r>
            <a:r>
              <a:rPr lang="ar-SA" dirty="0" smtClean="0">
                <a:solidFill>
                  <a:srgbClr val="FF0000"/>
                </a:solidFill>
              </a:rPr>
              <a:t>علم الاجتمـاع الحضـري المقـارن</a:t>
            </a:r>
            <a:r>
              <a:rPr lang="ar-SA" dirty="0" smtClean="0"/>
              <a:t>» ، مشيـراً فيهـا إلى أن </a:t>
            </a:r>
            <a:r>
              <a:rPr lang="ar-SA" dirty="0" smtClean="0">
                <a:solidFill>
                  <a:srgbClr val="FF0000"/>
                </a:solidFill>
              </a:rPr>
              <a:t>القرن السـادس عشـر</a:t>
            </a:r>
            <a:r>
              <a:rPr lang="ar-SA" dirty="0" smtClean="0">
                <a:solidFill>
                  <a:srgbClr val="0070C0"/>
                </a:solidFill>
              </a:rPr>
              <a:t> هـو البدايـة الفعليـة للصياغـة النظـرية للـدراسـات الحضرية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   وفى عام </a:t>
            </a:r>
            <a:r>
              <a:rPr lang="ar-SA" dirty="0" smtClean="0">
                <a:solidFill>
                  <a:srgbClr val="FF0000"/>
                </a:solidFill>
              </a:rPr>
              <a:t>1858</a:t>
            </a:r>
            <a:r>
              <a:rPr lang="ar-SA" dirty="0" smtClean="0"/>
              <a:t>م قدم «</a:t>
            </a:r>
            <a:r>
              <a:rPr lang="ar-SA" dirty="0" smtClean="0">
                <a:solidFill>
                  <a:srgbClr val="0070C0"/>
                </a:solidFill>
              </a:rPr>
              <a:t>ماكس فيبر</a:t>
            </a:r>
            <a:r>
              <a:rPr lang="ar-SA" dirty="0" smtClean="0"/>
              <a:t>» كتابه الشهير الذى </a:t>
            </a:r>
          </a:p>
          <a:p>
            <a:r>
              <a:rPr lang="ar-SA" dirty="0" smtClean="0"/>
              <a:t>يحمل أسم «</a:t>
            </a:r>
            <a:r>
              <a:rPr lang="ar-SA" dirty="0" smtClean="0">
                <a:solidFill>
                  <a:srgbClr val="FF0000"/>
                </a:solidFill>
              </a:rPr>
              <a:t>المدينة</a:t>
            </a:r>
            <a:r>
              <a:rPr lang="ar-SA" dirty="0" smtClean="0"/>
              <a:t>» حيث عرض فيه لتحليل طبيعة المدينة وبحث</a:t>
            </a:r>
          </a:p>
          <a:p>
            <a:r>
              <a:rPr lang="ar-SA" dirty="0" smtClean="0"/>
              <a:t>وظائفها السياسية والإدارية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8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ثم جاءت بعد ذلك « </a:t>
            </a:r>
            <a:r>
              <a:rPr lang="ar-SA" dirty="0" smtClean="0">
                <a:solidFill>
                  <a:srgbClr val="0070C0"/>
                </a:solidFill>
              </a:rPr>
              <a:t>أدنا فيبر</a:t>
            </a:r>
            <a:r>
              <a:rPr lang="ar-SA" dirty="0" smtClean="0"/>
              <a:t>» عام </a:t>
            </a:r>
            <a:r>
              <a:rPr lang="ar-SA" dirty="0" smtClean="0">
                <a:solidFill>
                  <a:srgbClr val="FF0000"/>
                </a:solidFill>
              </a:rPr>
              <a:t>1899</a:t>
            </a:r>
            <a:r>
              <a:rPr lang="ar-SA" dirty="0" smtClean="0"/>
              <a:t> لتقدم بحثا بعنوان </a:t>
            </a:r>
          </a:p>
          <a:p>
            <a:r>
              <a:rPr lang="ar-SA" dirty="0" smtClean="0"/>
              <a:t>« </a:t>
            </a:r>
            <a:r>
              <a:rPr lang="ar-SA" dirty="0" smtClean="0">
                <a:solidFill>
                  <a:srgbClr val="FF0000"/>
                </a:solidFill>
              </a:rPr>
              <a:t>نمو المدن في القرن التاسع عشر</a:t>
            </a:r>
            <a:r>
              <a:rPr lang="ar-SA" dirty="0" smtClean="0"/>
              <a:t>» . </a:t>
            </a:r>
          </a:p>
          <a:p>
            <a:endParaRPr lang="ar-SA" dirty="0"/>
          </a:p>
          <a:p>
            <a:r>
              <a:rPr lang="ar-SA" dirty="0" smtClean="0"/>
              <a:t>         وفى عام </a:t>
            </a:r>
            <a:r>
              <a:rPr lang="ar-SA" dirty="0" smtClean="0">
                <a:solidFill>
                  <a:srgbClr val="FF0000"/>
                </a:solidFill>
              </a:rPr>
              <a:t>1910</a:t>
            </a:r>
            <a:r>
              <a:rPr lang="ar-SA" dirty="0" smtClean="0"/>
              <a:t>م نشـر «</a:t>
            </a:r>
            <a:r>
              <a:rPr lang="ar-SA" dirty="0" err="1" smtClean="0">
                <a:solidFill>
                  <a:srgbClr val="0070C0"/>
                </a:solidFill>
              </a:rPr>
              <a:t>رينيه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مورييه</a:t>
            </a:r>
            <a:r>
              <a:rPr lang="ar-SA" dirty="0" smtClean="0"/>
              <a:t>» كتابه الذى يحمـل</a:t>
            </a:r>
          </a:p>
          <a:p>
            <a:r>
              <a:rPr lang="ar-SA" dirty="0" smtClean="0"/>
              <a:t>أسم « </a:t>
            </a:r>
            <a:r>
              <a:rPr lang="ar-SA" dirty="0" smtClean="0">
                <a:solidFill>
                  <a:srgbClr val="FF0000"/>
                </a:solidFill>
              </a:rPr>
              <a:t>نشأة المدن ووظيفتها الاقتصادية</a:t>
            </a:r>
            <a:r>
              <a:rPr lang="ar-SA" dirty="0" smtClean="0"/>
              <a:t>» وكان هذا العمل مساهمة</a:t>
            </a:r>
          </a:p>
          <a:p>
            <a:r>
              <a:rPr lang="ar-SA" dirty="0" smtClean="0"/>
              <a:t>مميزة وإيجابية في تقديـم صياغة نظـرية ومنهجيـة وإسهاماً نظرياً</a:t>
            </a:r>
          </a:p>
          <a:p>
            <a:r>
              <a:rPr lang="ar-SA" dirty="0" smtClean="0"/>
              <a:t>في علم الاجتماع الحضري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73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</a:p>
          <a:p>
            <a:r>
              <a:rPr lang="ar-SA" dirty="0"/>
              <a:t> </a:t>
            </a:r>
            <a:r>
              <a:rPr lang="ar-SA" dirty="0" smtClean="0"/>
              <a:t>       ويمكن القول أن الدراسات المتعلقة بعلم الاجتماع الحضري</a:t>
            </a:r>
          </a:p>
          <a:p>
            <a:r>
              <a:rPr lang="ar-SA" dirty="0" smtClean="0"/>
              <a:t>في أوروبا قد اهتمت </a:t>
            </a:r>
            <a:r>
              <a:rPr lang="ar-SA" dirty="0" smtClean="0">
                <a:solidFill>
                  <a:srgbClr val="FF0000"/>
                </a:solidFill>
              </a:rPr>
              <a:t>بالتناول التاريخي المقارن للظاهرة الحضرية</a:t>
            </a:r>
          </a:p>
          <a:p>
            <a:r>
              <a:rPr lang="ar-SA" dirty="0" smtClean="0"/>
              <a:t>كمـوضوع أساسي  لـدراستـه النظـرية والتطبيقيـة باعتبـارها وحدة اجتماعيـة مميـزة لهـا سماتهـا الخاصـة من حيث نشأتها وتطورها </a:t>
            </a:r>
          </a:p>
          <a:p>
            <a:r>
              <a:rPr lang="ar-SA" dirty="0" smtClean="0"/>
              <a:t>بنائياً ووظيفياً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34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   أما في أمريكا فظهر اهتمام علماء الاجتماع الحضري بموضوعات متعددة ، وقد تمثل ذلك في أعمال «</a:t>
            </a:r>
            <a:r>
              <a:rPr lang="ar-SA" dirty="0" smtClean="0">
                <a:solidFill>
                  <a:srgbClr val="0070C0"/>
                </a:solidFill>
              </a:rPr>
              <a:t>لويس </a:t>
            </a:r>
            <a:r>
              <a:rPr lang="ar-SA" dirty="0" err="1" smtClean="0">
                <a:solidFill>
                  <a:srgbClr val="0070C0"/>
                </a:solidFill>
              </a:rPr>
              <a:t>ممفورد</a:t>
            </a:r>
            <a:r>
              <a:rPr lang="ar-SA" dirty="0" smtClean="0"/>
              <a:t>»</a:t>
            </a:r>
          </a:p>
          <a:p>
            <a:r>
              <a:rPr lang="ar-SA" dirty="0" smtClean="0"/>
              <a:t>حيث قـدم كتابين الأول يحمل اسـم «</a:t>
            </a:r>
            <a:r>
              <a:rPr lang="ar-SA" dirty="0" smtClean="0">
                <a:solidFill>
                  <a:srgbClr val="FF0000"/>
                </a:solidFill>
              </a:rPr>
              <a:t>المدينة في التاريخ</a:t>
            </a:r>
            <a:r>
              <a:rPr lang="ar-SA" dirty="0" smtClean="0"/>
              <a:t>» والثاني </a:t>
            </a:r>
          </a:p>
          <a:p>
            <a:r>
              <a:rPr lang="ar-SA" dirty="0" smtClean="0"/>
              <a:t>«</a:t>
            </a:r>
            <a:r>
              <a:rPr lang="ar-SA" dirty="0" smtClean="0">
                <a:solidFill>
                  <a:srgbClr val="FF0000"/>
                </a:solidFill>
              </a:rPr>
              <a:t>ثقافة المدن</a:t>
            </a:r>
            <a:r>
              <a:rPr lang="ar-SA" dirty="0" smtClean="0"/>
              <a:t>» ، حيث عرض «</a:t>
            </a:r>
            <a:r>
              <a:rPr lang="ar-SA" dirty="0" err="1" smtClean="0">
                <a:solidFill>
                  <a:srgbClr val="0070C0"/>
                </a:solidFill>
              </a:rPr>
              <a:t>ممفورد</a:t>
            </a:r>
            <a:r>
              <a:rPr lang="ar-SA" dirty="0" smtClean="0"/>
              <a:t>» للتحليل التاريخي في </a:t>
            </a:r>
          </a:p>
          <a:p>
            <a:r>
              <a:rPr lang="ar-SA" dirty="0" smtClean="0"/>
              <a:t>دراسة المدن كأساس لعلم الاجتماع الحضري 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34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   </a:t>
            </a:r>
            <a:r>
              <a:rPr lang="ar-SA" dirty="0"/>
              <a:t>ثم قدم «</a:t>
            </a:r>
            <a:r>
              <a:rPr lang="ar-SA" dirty="0">
                <a:solidFill>
                  <a:srgbClr val="0070C0"/>
                </a:solidFill>
              </a:rPr>
              <a:t>لويس ويرث</a:t>
            </a:r>
            <a:r>
              <a:rPr lang="ar-SA" dirty="0"/>
              <a:t>» في </a:t>
            </a:r>
            <a:r>
              <a:rPr lang="ar-SA" dirty="0" smtClean="0"/>
              <a:t>عـام </a:t>
            </a:r>
            <a:r>
              <a:rPr lang="ar-SA" dirty="0">
                <a:solidFill>
                  <a:srgbClr val="FF0000"/>
                </a:solidFill>
              </a:rPr>
              <a:t>1938</a:t>
            </a:r>
            <a:r>
              <a:rPr lang="ar-SA" dirty="0"/>
              <a:t> مقالته الشهيرة</a:t>
            </a:r>
          </a:p>
          <a:p>
            <a:r>
              <a:rPr lang="ar-SA" dirty="0"/>
              <a:t>عن «</a:t>
            </a:r>
            <a:r>
              <a:rPr lang="ar-SA" dirty="0">
                <a:solidFill>
                  <a:srgbClr val="FF0000"/>
                </a:solidFill>
              </a:rPr>
              <a:t>الحضرية كأسلوب للحياة</a:t>
            </a:r>
            <a:r>
              <a:rPr lang="ar-SA" dirty="0"/>
              <a:t>» والذى اهتم فيها بتحليل </a:t>
            </a:r>
            <a:r>
              <a:rPr lang="ar-SA" dirty="0">
                <a:solidFill>
                  <a:srgbClr val="0070C0"/>
                </a:solidFill>
              </a:rPr>
              <a:t>خصائص</a:t>
            </a:r>
          </a:p>
          <a:p>
            <a:r>
              <a:rPr lang="ar-SA" dirty="0">
                <a:solidFill>
                  <a:srgbClr val="0070C0"/>
                </a:solidFill>
              </a:rPr>
              <a:t>المجتمع الحضري</a:t>
            </a:r>
            <a:r>
              <a:rPr lang="ar-SA" dirty="0"/>
              <a:t> على اعتبار أن </a:t>
            </a:r>
            <a:r>
              <a:rPr lang="ar-SA" dirty="0" smtClean="0"/>
              <a:t>المدينـة وحـدة اجتمـاعية خاصة </a:t>
            </a:r>
          </a:p>
          <a:p>
            <a:r>
              <a:rPr lang="ar-SA" dirty="0" smtClean="0"/>
              <a:t>تتسـم بمميـزات معينـة تنفـرد بها ولا يمكـن توافرهـا في أي وحـدة </a:t>
            </a:r>
          </a:p>
          <a:p>
            <a:r>
              <a:rPr lang="ar-SA" dirty="0" smtClean="0"/>
              <a:t>اجتماعية أخرى ، مما يدعـوه للتأكيـد على أهميتهـا كمجـال لدراسة </a:t>
            </a:r>
          </a:p>
          <a:p>
            <a:r>
              <a:rPr lang="ar-SA" dirty="0" smtClean="0"/>
              <a:t>علم الاجتماع الحضري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59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</a:p>
          <a:p>
            <a:r>
              <a:rPr lang="ar-SA" dirty="0"/>
              <a:t> </a:t>
            </a:r>
            <a:r>
              <a:rPr lang="ar-SA" dirty="0" smtClean="0"/>
              <a:t>        أما «</a:t>
            </a:r>
            <a:r>
              <a:rPr lang="ar-SA" dirty="0" smtClean="0">
                <a:solidFill>
                  <a:srgbClr val="0070C0"/>
                </a:solidFill>
              </a:rPr>
              <a:t>روبرت بارك</a:t>
            </a:r>
            <a:r>
              <a:rPr lang="ar-SA" dirty="0" smtClean="0"/>
              <a:t>» فقد قدم كتابه عام </a:t>
            </a:r>
            <a:r>
              <a:rPr lang="ar-SA" dirty="0" smtClean="0">
                <a:solidFill>
                  <a:srgbClr val="FF0000"/>
                </a:solidFill>
              </a:rPr>
              <a:t>1955</a:t>
            </a:r>
            <a:r>
              <a:rPr lang="ar-SA" dirty="0" smtClean="0"/>
              <a:t>م والذى يحمل</a:t>
            </a:r>
          </a:p>
          <a:p>
            <a:r>
              <a:rPr lang="ar-SA" dirty="0" smtClean="0"/>
              <a:t>عنوان «</a:t>
            </a:r>
            <a:r>
              <a:rPr lang="ar-SA" dirty="0" smtClean="0">
                <a:solidFill>
                  <a:srgbClr val="FF0000"/>
                </a:solidFill>
              </a:rPr>
              <a:t>المجتمـع الحضـري</a:t>
            </a:r>
            <a:r>
              <a:rPr lang="ar-SA" dirty="0" smtClean="0"/>
              <a:t>» وقـد ركز في هذا الكتاب على دراسة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نمو المدن </a:t>
            </a:r>
            <a:r>
              <a:rPr lang="ar-SA" dirty="0" smtClean="0"/>
              <a:t>وأثرها في بنائها الإيكولوجي ، كما أشـار فـي هذا الكتاب</a:t>
            </a:r>
          </a:p>
          <a:p>
            <a:r>
              <a:rPr lang="ar-SA" dirty="0" smtClean="0"/>
              <a:t>إلى أن علم الاجتماع الحضري بوجه عام هو </a:t>
            </a:r>
            <a:r>
              <a:rPr lang="ar-SA" dirty="0" smtClean="0">
                <a:solidFill>
                  <a:srgbClr val="FF0000"/>
                </a:solidFill>
              </a:rPr>
              <a:t>الدراسة </a:t>
            </a:r>
            <a:r>
              <a:rPr lang="ar-SA" dirty="0" err="1" smtClean="0">
                <a:solidFill>
                  <a:srgbClr val="FF0000"/>
                </a:solidFill>
              </a:rPr>
              <a:t>السوسيولوجية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للمدن او الحياة في المدينة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0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وفى العالم العربي فقد كانت هناك اسهامات عديدة نشطت الدراسات الحضرية أمثال : </a:t>
            </a:r>
            <a:r>
              <a:rPr lang="ar-SA" dirty="0" smtClean="0">
                <a:solidFill>
                  <a:srgbClr val="0070C0"/>
                </a:solidFill>
              </a:rPr>
              <a:t>مصطفى الخشاب </a:t>
            </a:r>
            <a:r>
              <a:rPr lang="ar-SA" dirty="0" smtClean="0"/>
              <a:t>في كتابه «</a:t>
            </a:r>
            <a:r>
              <a:rPr lang="ar-SA" dirty="0" smtClean="0">
                <a:solidFill>
                  <a:srgbClr val="FF0000"/>
                </a:solidFill>
              </a:rPr>
              <a:t>الاجتماع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الحضري</a:t>
            </a:r>
            <a:r>
              <a:rPr lang="ar-SA" dirty="0" smtClean="0"/>
              <a:t>» ، و</a:t>
            </a:r>
            <a:r>
              <a:rPr lang="ar-SA" dirty="0" smtClean="0">
                <a:solidFill>
                  <a:srgbClr val="0070C0"/>
                </a:solidFill>
              </a:rPr>
              <a:t>عبد المنعـم شـوقـي </a:t>
            </a:r>
            <a:r>
              <a:rPr lang="ar-SA" dirty="0" smtClean="0"/>
              <a:t>في كتابه «</a:t>
            </a:r>
            <a:r>
              <a:rPr lang="ar-SA" dirty="0" smtClean="0">
                <a:solidFill>
                  <a:srgbClr val="FF0000"/>
                </a:solidFill>
              </a:rPr>
              <a:t>مجتمـع المـدينـة</a:t>
            </a:r>
            <a:r>
              <a:rPr lang="ar-SA" dirty="0" smtClean="0"/>
              <a:t>» ،</a:t>
            </a:r>
          </a:p>
          <a:p>
            <a:r>
              <a:rPr lang="ar-SA" dirty="0" smtClean="0"/>
              <a:t>و</a:t>
            </a:r>
            <a:r>
              <a:rPr lang="ar-SA" dirty="0" smtClean="0">
                <a:solidFill>
                  <a:srgbClr val="0070C0"/>
                </a:solidFill>
              </a:rPr>
              <a:t>السيـد الحسينـي </a:t>
            </a:r>
            <a:r>
              <a:rPr lang="ar-SA" dirty="0" smtClean="0"/>
              <a:t>في كتابه «</a:t>
            </a:r>
            <a:r>
              <a:rPr lang="ar-SA" dirty="0" smtClean="0">
                <a:solidFill>
                  <a:srgbClr val="FF0000"/>
                </a:solidFill>
              </a:rPr>
              <a:t>المدينـة</a:t>
            </a:r>
            <a:r>
              <a:rPr lang="ar-SA" dirty="0" smtClean="0"/>
              <a:t>» وغيرهم من الباحثين العرب</a:t>
            </a:r>
          </a:p>
          <a:p>
            <a:r>
              <a:rPr lang="ar-SA" dirty="0" smtClean="0"/>
              <a:t>الذين ناقشوا المدينة من زوايا متعددة لعـل أهمهـا مشاكـل المجتمـع الحضري وملامح التغيـرات التي طرأت على المدينـة العربيـة في العصر الحديث وغيرها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9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ويمكن القول أن جميع الدراسات السابقة قد ساهمت بشكل كبير</a:t>
            </a:r>
          </a:p>
          <a:p>
            <a:r>
              <a:rPr lang="ar-SA" dirty="0" smtClean="0"/>
              <a:t>في دعـم الإطـار النظـري والمنهجي لعلم الاجتماع الحضري وإثراء</a:t>
            </a:r>
          </a:p>
          <a:p>
            <a:r>
              <a:rPr lang="ar-SA" dirty="0" smtClean="0"/>
              <a:t>جوانبه التطبيقية باعتباره فرع من فروع علم الاجتماع العام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48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رابعا : </a:t>
            </a:r>
            <a:r>
              <a:rPr lang="ar-SA" b="1" dirty="0" smtClean="0">
                <a:solidFill>
                  <a:srgbClr val="FF0000"/>
                </a:solidFill>
              </a:rPr>
              <a:t>خصائص الحياة الحضرية</a:t>
            </a:r>
          </a:p>
          <a:p>
            <a:r>
              <a:rPr lang="ar-SA" dirty="0" smtClean="0"/>
              <a:t>  1 – الحضرية تتناسب </a:t>
            </a:r>
            <a:r>
              <a:rPr lang="ar-SA" dirty="0" smtClean="0">
                <a:solidFill>
                  <a:srgbClr val="0070C0"/>
                </a:solidFill>
              </a:rPr>
              <a:t>طرديا</a:t>
            </a:r>
            <a:r>
              <a:rPr lang="ar-SA" dirty="0" smtClean="0"/>
              <a:t> مع عدد السكان بحيث كلما زاد عدد</a:t>
            </a:r>
          </a:p>
          <a:p>
            <a:r>
              <a:rPr lang="ar-SA" dirty="0"/>
              <a:t> </a:t>
            </a:r>
            <a:r>
              <a:rPr lang="ar-SA" dirty="0" smtClean="0"/>
              <a:t>     السكان في مدينة </a:t>
            </a:r>
            <a:r>
              <a:rPr lang="ar-SA" dirty="0" smtClean="0">
                <a:solidFill>
                  <a:srgbClr val="FF0000"/>
                </a:solidFill>
              </a:rPr>
              <a:t>ارتفعت</a:t>
            </a:r>
            <a:r>
              <a:rPr lang="ar-SA" dirty="0" smtClean="0"/>
              <a:t> فيها نسبة الحضرية ارتفاعا ملحوظاً</a:t>
            </a:r>
          </a:p>
          <a:p>
            <a:endParaRPr lang="ar-SA" dirty="0"/>
          </a:p>
          <a:p>
            <a:r>
              <a:rPr lang="ar-SA" dirty="0" smtClean="0"/>
              <a:t>  2 – إن أهم سمة للحضرية هي </a:t>
            </a:r>
            <a:r>
              <a:rPr lang="ar-SA" dirty="0" smtClean="0">
                <a:solidFill>
                  <a:srgbClr val="FF0000"/>
                </a:solidFill>
              </a:rPr>
              <a:t>شكل العلاقات التي تقوم بين الناس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0070C0"/>
                </a:solidFill>
              </a:rPr>
              <a:t>ونوع العمل الذى يقومون به </a:t>
            </a:r>
            <a:r>
              <a:rPr lang="ar-SA" dirty="0" smtClean="0">
                <a:solidFill>
                  <a:srgbClr val="00B050"/>
                </a:solidFill>
              </a:rPr>
              <a:t>والتخصص وتقسيم العمل ومدى اتساع نطاقه</a:t>
            </a:r>
            <a:r>
              <a:rPr lang="ar-SA" dirty="0" smtClean="0"/>
              <a:t>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088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 – </a:t>
            </a:r>
            <a:r>
              <a:rPr lang="ar-SA" dirty="0" smtClean="0">
                <a:solidFill>
                  <a:srgbClr val="FF0000"/>
                </a:solidFill>
              </a:rPr>
              <a:t>المهاجرون من الريف للمدينة  يحتفظون بالرواسب الريفية      </a:t>
            </a:r>
            <a:r>
              <a:rPr lang="ar-SA" dirty="0" smtClean="0"/>
              <a:t>وآثارها تظل عالقة بسلوكهم أول الأمر ثم يتحررون منها تدريجيا</a:t>
            </a:r>
          </a:p>
          <a:p>
            <a:r>
              <a:rPr lang="ar-SA" dirty="0"/>
              <a:t> </a:t>
            </a:r>
            <a:r>
              <a:rPr lang="ar-SA" dirty="0" smtClean="0"/>
              <a:t> حتى تختفى .</a:t>
            </a:r>
          </a:p>
          <a:p>
            <a:endParaRPr lang="ar-SA" dirty="0"/>
          </a:p>
          <a:p>
            <a:r>
              <a:rPr lang="ar-SA" dirty="0" smtClean="0"/>
              <a:t>  4 – </a:t>
            </a:r>
            <a:r>
              <a:rPr lang="ar-SA" dirty="0" smtClean="0">
                <a:solidFill>
                  <a:srgbClr val="0070C0"/>
                </a:solidFill>
              </a:rPr>
              <a:t>انتشار الصناعة في أغلب المجتمعات </a:t>
            </a:r>
            <a:r>
              <a:rPr lang="ar-SA" dirty="0" smtClean="0"/>
              <a:t>يميل إلى </a:t>
            </a:r>
            <a:r>
              <a:rPr lang="ar-SA" dirty="0" smtClean="0">
                <a:solidFill>
                  <a:srgbClr val="FF0000"/>
                </a:solidFill>
              </a:rPr>
              <a:t>خلق مراكز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صناعية</a:t>
            </a:r>
            <a:r>
              <a:rPr lang="ar-SA" dirty="0" smtClean="0"/>
              <a:t> مستقلة تصبح مدن بعد حين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85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5 – </a:t>
            </a:r>
            <a:r>
              <a:rPr lang="ar-SA" dirty="0" smtClean="0">
                <a:solidFill>
                  <a:srgbClr val="FF0000"/>
                </a:solidFill>
              </a:rPr>
              <a:t>تحدد المدينة نوع العمل </a:t>
            </a:r>
            <a:r>
              <a:rPr lang="ar-SA" dirty="0" smtClean="0"/>
              <a:t>الذى يقوم به الفرد فكل فرد يتخصص</a:t>
            </a:r>
          </a:p>
          <a:p>
            <a:r>
              <a:rPr lang="ar-SA" dirty="0"/>
              <a:t> </a:t>
            </a:r>
            <a:r>
              <a:rPr lang="ar-SA" dirty="0" smtClean="0"/>
              <a:t>     في نوع معين من العمل . </a:t>
            </a:r>
          </a:p>
          <a:p>
            <a:endParaRPr lang="ar-SA" dirty="0"/>
          </a:p>
          <a:p>
            <a:r>
              <a:rPr lang="ar-SA" dirty="0" smtClean="0"/>
              <a:t>  6 – تمتاز الحياة الحضرية </a:t>
            </a:r>
            <a:r>
              <a:rPr lang="ar-SA" dirty="0" smtClean="0">
                <a:solidFill>
                  <a:srgbClr val="FF0000"/>
                </a:solidFill>
              </a:rPr>
              <a:t>بالتكيف السريع </a:t>
            </a:r>
            <a:r>
              <a:rPr lang="ar-SA" dirty="0" smtClean="0"/>
              <a:t>، فالفرد الذى لا يستطيع</a:t>
            </a:r>
          </a:p>
          <a:p>
            <a:r>
              <a:rPr lang="ar-SA" dirty="0"/>
              <a:t> </a:t>
            </a:r>
            <a:r>
              <a:rPr lang="ar-SA" dirty="0" smtClean="0"/>
              <a:t>     التكييف سرعان ما يتخلف بل يتنبأ له الباحثون بالمرض النفسي</a:t>
            </a:r>
          </a:p>
          <a:p>
            <a:r>
              <a:rPr lang="ar-SA" dirty="0"/>
              <a:t> </a:t>
            </a:r>
            <a:r>
              <a:rPr lang="ar-SA" dirty="0" smtClean="0"/>
              <a:t>     لكن الفرد المتكيف المتفاعل هو الذى يمكن له البقاء في المدينة،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فالتكيف السريع شرط أساسي للحياة الحضرية  الناجحة </a:t>
            </a:r>
            <a:r>
              <a:rPr lang="ar-SA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91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268760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7 – تمتاز الحياة الحضرية بأنها </a:t>
            </a:r>
            <a:r>
              <a:rPr lang="ar-SA" dirty="0" smtClean="0">
                <a:solidFill>
                  <a:srgbClr val="FF0000"/>
                </a:solidFill>
              </a:rPr>
              <a:t>مرنة غير جامدة سريعة التغير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    وتتسم علاقات الناس فيها </a:t>
            </a:r>
            <a:r>
              <a:rPr lang="ar-SA" dirty="0" smtClean="0">
                <a:solidFill>
                  <a:srgbClr val="0070C0"/>
                </a:solidFill>
              </a:rPr>
              <a:t>بالمرونة والقابلية للتغير والتكيف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 للمواقف المختلفة</a:t>
            </a:r>
            <a:r>
              <a:rPr lang="ar-SA" dirty="0" smtClean="0"/>
              <a:t> التي تكون نتيجة لتغير المراكز والأدوار </a:t>
            </a:r>
          </a:p>
          <a:p>
            <a:r>
              <a:rPr lang="ar-SA" dirty="0"/>
              <a:t> </a:t>
            </a:r>
            <a:r>
              <a:rPr lang="ar-SA" dirty="0" smtClean="0"/>
              <a:t>      التي يقوم بها كل منهم .</a:t>
            </a:r>
          </a:p>
          <a:p>
            <a:endParaRPr lang="ar-SA" dirty="0"/>
          </a:p>
          <a:p>
            <a:r>
              <a:rPr lang="ar-SA" dirty="0" smtClean="0"/>
              <a:t>  8 - </a:t>
            </a:r>
            <a:r>
              <a:rPr lang="ar-SA" dirty="0" smtClean="0">
                <a:solidFill>
                  <a:srgbClr val="FF0000"/>
                </a:solidFill>
              </a:rPr>
              <a:t>أن </a:t>
            </a:r>
            <a:r>
              <a:rPr lang="ar-SA" dirty="0">
                <a:solidFill>
                  <a:srgbClr val="FF0000"/>
                </a:solidFill>
              </a:rPr>
              <a:t>كل فرد في المدينة يعد مسئولا عن نفسه وعن تصرفاته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بعكس </a:t>
            </a:r>
            <a:r>
              <a:rPr lang="ar-SA" dirty="0">
                <a:solidFill>
                  <a:srgbClr val="FFC000"/>
                </a:solidFill>
              </a:rPr>
              <a:t>الحياة الريفية </a:t>
            </a:r>
            <a:r>
              <a:rPr lang="ar-SA" dirty="0"/>
              <a:t>التي تتميز </a:t>
            </a:r>
            <a:r>
              <a:rPr lang="ar-SA" dirty="0">
                <a:solidFill>
                  <a:srgbClr val="0070C0"/>
                </a:solidFill>
              </a:rPr>
              <a:t>بالروح الجماعية والتماسك بين أفرادها وتحمل المسؤولية الجماعية</a:t>
            </a:r>
            <a:r>
              <a:rPr lang="ar-SA" dirty="0"/>
              <a:t>.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57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9 – </a:t>
            </a:r>
            <a:r>
              <a:rPr lang="ar-SA" dirty="0" smtClean="0">
                <a:solidFill>
                  <a:srgbClr val="FF0000"/>
                </a:solidFill>
              </a:rPr>
              <a:t>تعد الحياة الحضـرية أوسـع نطاقا مـن الحياة الـريفيـة </a:t>
            </a:r>
            <a:r>
              <a:rPr lang="ar-SA" dirty="0" smtClean="0"/>
              <a:t>. ففي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الحضر </a:t>
            </a:r>
            <a:r>
              <a:rPr lang="ar-SA" dirty="0" smtClean="0"/>
              <a:t>يكون للشخص </a:t>
            </a:r>
            <a:r>
              <a:rPr lang="ar-SA" dirty="0" smtClean="0">
                <a:solidFill>
                  <a:srgbClr val="00B050"/>
                </a:solidFill>
              </a:rPr>
              <a:t>مطلق الحرية في اختيار </a:t>
            </a:r>
            <a:r>
              <a:rPr lang="ar-SA" dirty="0" smtClean="0">
                <a:solidFill>
                  <a:srgbClr val="0070C0"/>
                </a:solidFill>
              </a:rPr>
              <a:t>نوع التعليم</a:t>
            </a:r>
          </a:p>
          <a:p>
            <a:r>
              <a:rPr lang="ar-SA" dirty="0"/>
              <a:t> </a:t>
            </a:r>
            <a:r>
              <a:rPr lang="ar-SA" dirty="0" smtClean="0"/>
              <a:t>     أو </a:t>
            </a:r>
            <a:r>
              <a:rPr lang="ar-SA" dirty="0" smtClean="0">
                <a:solidFill>
                  <a:srgbClr val="7030A0"/>
                </a:solidFill>
              </a:rPr>
              <a:t>الحرفة</a:t>
            </a:r>
            <a:r>
              <a:rPr lang="ar-SA" dirty="0" smtClean="0"/>
              <a:t> وكذلك </a:t>
            </a:r>
            <a:r>
              <a:rPr lang="ar-SA" dirty="0" smtClean="0">
                <a:solidFill>
                  <a:srgbClr val="ECA02F"/>
                </a:solidFill>
              </a:rPr>
              <a:t>طريقة حياته الشخصية </a:t>
            </a:r>
            <a:r>
              <a:rPr lang="ar-SA" dirty="0" smtClean="0"/>
              <a:t>، بينما في </a:t>
            </a:r>
            <a:r>
              <a:rPr lang="ar-SA" dirty="0" smtClean="0">
                <a:solidFill>
                  <a:srgbClr val="0070C0"/>
                </a:solidFill>
              </a:rPr>
              <a:t>الريف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43A79C"/>
                </a:solidFill>
              </a:rPr>
              <a:t>لا يوجد كثير من الخيارات لتعليم الحرف المختلفة </a:t>
            </a:r>
            <a:r>
              <a:rPr lang="ar-SA" dirty="0" smtClean="0"/>
              <a:t>. 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943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نموج جديد</Template>
  <TotalTime>330</TotalTime>
  <Words>1279</Words>
  <Application>Microsoft Office PowerPoint</Application>
  <PresentationFormat>A4 Paper (210x297 mm)</PresentationFormat>
  <Paragraphs>188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الأولى</vt:lpstr>
      <vt:lpstr> العناصر الأساسية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   </vt:lpstr>
      <vt:lpstr>    </vt:lpstr>
      <vt:lpstr>    </vt:lpstr>
      <vt:lpstr>   </vt:lpstr>
      <vt:lpstr>    </vt:lpstr>
      <vt:lpstr>    </vt:lpstr>
      <vt:lpstr>    </vt:lpstr>
      <vt:lpstr>    </vt:lpstr>
      <vt:lpstr> 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2014-06-19T07:26:13Z</dcterms:created>
  <dcterms:modified xsi:type="dcterms:W3CDTF">2014-06-20T22:20:25Z</dcterms:modified>
</cp:coreProperties>
</file>