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32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32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التحضر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/>
          </a:p>
          <a:p>
            <a:r>
              <a:rPr lang="ar-SA" dirty="0" smtClean="0"/>
              <a:t>  أولا : مفهوم التحضر </a:t>
            </a:r>
          </a:p>
          <a:p>
            <a:r>
              <a:rPr lang="ar-SA" dirty="0"/>
              <a:t> </a:t>
            </a:r>
            <a:r>
              <a:rPr lang="ar-SA" dirty="0" smtClean="0"/>
              <a:t> ثانيا : التصورات المختلفة للتحضر</a:t>
            </a:r>
            <a:endParaRPr lang="ar-SA" dirty="0"/>
          </a:p>
          <a:p>
            <a:r>
              <a:rPr lang="ar-SA" dirty="0" smtClean="0"/>
              <a:t>  ثالثا : المفاهيم المرتبطة بالتحضر</a:t>
            </a:r>
          </a:p>
          <a:p>
            <a:r>
              <a:rPr lang="ar-SA" dirty="0" smtClean="0"/>
              <a:t>رابعا : أنماط التحضر </a:t>
            </a:r>
          </a:p>
          <a:p>
            <a:r>
              <a:rPr lang="ar-SA" dirty="0" smtClean="0"/>
              <a:t>خامسا: مؤشرات قياس التحضر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b="1" dirty="0" smtClean="0"/>
              <a:t>أولا : </a:t>
            </a:r>
            <a:r>
              <a:rPr lang="ar-SA" b="1" dirty="0" smtClean="0">
                <a:solidFill>
                  <a:srgbClr val="FF0000"/>
                </a:solidFill>
              </a:rPr>
              <a:t>مفهوم التحضر</a:t>
            </a:r>
          </a:p>
          <a:p>
            <a:r>
              <a:rPr lang="ar-SA" dirty="0"/>
              <a:t> ويشير مفهوم التحضر إلى معان عديدة تختلف باختلاف التصورات </a:t>
            </a:r>
            <a:r>
              <a:rPr lang="ar-SA" dirty="0" smtClean="0"/>
              <a:t>الت</a:t>
            </a:r>
            <a:r>
              <a:rPr lang="ar-SA" dirty="0"/>
              <a:t>ي</a:t>
            </a:r>
            <a:r>
              <a:rPr lang="ar-SA" dirty="0" smtClean="0"/>
              <a:t> </a:t>
            </a:r>
            <a:r>
              <a:rPr lang="ar-SA" dirty="0"/>
              <a:t>تتناول مفهوم التحضر بالتحليل </a:t>
            </a:r>
            <a:r>
              <a:rPr lang="ar-SA" dirty="0" smtClean="0"/>
              <a:t>والتفسير .</a:t>
            </a:r>
          </a:p>
          <a:p>
            <a:endParaRPr lang="ar-SA" b="1" dirty="0" smtClean="0"/>
          </a:p>
          <a:p>
            <a:r>
              <a:rPr lang="ar-SA" dirty="0" smtClean="0"/>
              <a:t>فمن </a:t>
            </a:r>
            <a:r>
              <a:rPr lang="ar-SA" dirty="0">
                <a:solidFill>
                  <a:srgbClr val="FF0000"/>
                </a:solidFill>
              </a:rPr>
              <a:t>الناحية اللغوية </a:t>
            </a:r>
            <a:r>
              <a:rPr lang="ar-SA" dirty="0"/>
              <a:t>، يرجع أصل كلمة (</a:t>
            </a:r>
            <a:r>
              <a:rPr lang="ar-SA" dirty="0">
                <a:solidFill>
                  <a:srgbClr val="0070C0"/>
                </a:solidFill>
              </a:rPr>
              <a:t>تحضر</a:t>
            </a:r>
            <a:r>
              <a:rPr lang="ar-SA" dirty="0" smtClean="0"/>
              <a:t>) </a:t>
            </a:r>
            <a:r>
              <a:rPr lang="ar-SA" dirty="0"/>
              <a:t>إلى الكلمة </a:t>
            </a:r>
            <a:r>
              <a:rPr lang="ar-SA" dirty="0" smtClean="0"/>
              <a:t>اللاتينية</a:t>
            </a:r>
          </a:p>
          <a:p>
            <a:r>
              <a:rPr lang="ar-SA" dirty="0" smtClean="0"/>
              <a:t> والتي تستخدم للإشارة إلي المدينة . </a:t>
            </a:r>
            <a:r>
              <a:rPr lang="en-US" dirty="0" err="1" smtClean="0">
                <a:solidFill>
                  <a:srgbClr val="00B050"/>
                </a:solidFill>
              </a:rPr>
              <a:t>Urbs</a:t>
            </a:r>
            <a:r>
              <a:rPr lang="en-US" dirty="0" smtClean="0"/>
              <a:t> </a:t>
            </a:r>
            <a:endParaRPr lang="ar-SA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</a:t>
            </a:r>
            <a:r>
              <a:rPr lang="ar-SA" b="1" dirty="0" smtClean="0"/>
              <a:t>         </a:t>
            </a:r>
            <a:r>
              <a:rPr lang="ar-SA" dirty="0" smtClean="0"/>
              <a:t>وقد </a:t>
            </a:r>
            <a:r>
              <a:rPr lang="ar-SA" dirty="0"/>
              <a:t>ورد في ( المنجــــد ) أن لفظ "</a:t>
            </a:r>
            <a:r>
              <a:rPr lang="ar-SA" dirty="0">
                <a:solidFill>
                  <a:srgbClr val="FF0000"/>
                </a:solidFill>
              </a:rPr>
              <a:t> حضر </a:t>
            </a:r>
            <a:r>
              <a:rPr lang="ar-SA" dirty="0"/>
              <a:t>" </a:t>
            </a:r>
            <a:r>
              <a:rPr lang="ar-SA" dirty="0">
                <a:solidFill>
                  <a:srgbClr val="0070C0"/>
                </a:solidFill>
              </a:rPr>
              <a:t>ضد غاب </a:t>
            </a:r>
            <a:r>
              <a:rPr lang="ar-SA" dirty="0"/>
              <a:t>، ويشـتق مـن الحضـر لفظ " </a:t>
            </a:r>
            <a:r>
              <a:rPr lang="ar-SA" dirty="0">
                <a:solidFill>
                  <a:srgbClr val="00B050"/>
                </a:solidFill>
              </a:rPr>
              <a:t>الحاضر</a:t>
            </a:r>
            <a:r>
              <a:rPr lang="ar-SA" dirty="0"/>
              <a:t> " أي ساكـن الحضر خـلاف البادي ساكن البدو ، كما جاء لفظ " تحضر " في ذكره </a:t>
            </a:r>
            <a:r>
              <a:rPr lang="ar-SA" dirty="0">
                <a:solidFill>
                  <a:srgbClr val="D9791B"/>
                </a:solidFill>
              </a:rPr>
              <a:t>أن البدوي تشبه بأخلاق الحضر فتحضر</a:t>
            </a:r>
            <a:r>
              <a:rPr lang="ar-SA" dirty="0"/>
              <a:t>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 smtClean="0"/>
              <a:t>         ويذكر </a:t>
            </a:r>
            <a:r>
              <a:rPr lang="ar-SA" dirty="0"/>
              <a:t>قاموس علم الاجتماع " أن التحضر يعنى </a:t>
            </a:r>
            <a:r>
              <a:rPr lang="ar-SA" dirty="0">
                <a:solidFill>
                  <a:srgbClr val="FF0000"/>
                </a:solidFill>
              </a:rPr>
              <a:t>حركة السكان من المناطق الريفية إلى المناطق الحضرية</a:t>
            </a:r>
            <a:r>
              <a:rPr lang="ar-SA" dirty="0"/>
              <a:t> 0 كما يعنى </a:t>
            </a:r>
            <a:r>
              <a:rPr lang="ar-SA" dirty="0">
                <a:solidFill>
                  <a:srgbClr val="0070C0"/>
                </a:solidFill>
              </a:rPr>
              <a:t>انتشار أنماط السلوك وأساليب الفكر الحضرية </a:t>
            </a:r>
            <a:r>
              <a:rPr lang="ar-SA" dirty="0"/>
              <a:t>" </a:t>
            </a:r>
            <a:endParaRPr lang="ar-SA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ويشير </a:t>
            </a:r>
            <a:r>
              <a:rPr lang="ar-SA" dirty="0"/>
              <a:t>معجم مصطلحات العلوم الاجتماعية أن " التحضر </a:t>
            </a:r>
            <a:r>
              <a:rPr lang="ar-SA" dirty="0" smtClean="0"/>
              <a:t>مفهـوم </a:t>
            </a:r>
            <a:r>
              <a:rPr lang="ar-SA" dirty="0" smtClean="0">
                <a:solidFill>
                  <a:srgbClr val="FF0000"/>
                </a:solidFill>
              </a:rPr>
              <a:t>دينـاميكي</a:t>
            </a:r>
            <a:r>
              <a:rPr lang="ar-SA" dirty="0" smtClean="0"/>
              <a:t> يشيـر </a:t>
            </a:r>
            <a:r>
              <a:rPr lang="ar-SA" dirty="0"/>
              <a:t>إلى </a:t>
            </a:r>
            <a:r>
              <a:rPr lang="ar-SA" dirty="0" smtClean="0">
                <a:solidFill>
                  <a:srgbClr val="00B050"/>
                </a:solidFill>
              </a:rPr>
              <a:t>عمليـة تحويـل المناطـق الريفيـة إلـى </a:t>
            </a:r>
            <a:r>
              <a:rPr lang="ar-SA" dirty="0">
                <a:solidFill>
                  <a:srgbClr val="00B050"/>
                </a:solidFill>
              </a:rPr>
              <a:t>مناطق حضرية </a:t>
            </a:r>
            <a:r>
              <a:rPr lang="ar-SA" dirty="0"/>
              <a:t>، كما يتضمن التحضر </a:t>
            </a:r>
            <a:r>
              <a:rPr lang="ar-SA" dirty="0">
                <a:solidFill>
                  <a:srgbClr val="0070C0"/>
                </a:solidFill>
              </a:rPr>
              <a:t>تغييرات أساسية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تفكير الناس وســلوكهم وقيمهم الاجتماعيــة</a:t>
            </a:r>
            <a:r>
              <a:rPr lang="ar-SA" dirty="0"/>
              <a:t> ، كما يتضمن </a:t>
            </a:r>
            <a:r>
              <a:rPr lang="ar-SA" dirty="0">
                <a:solidFill>
                  <a:srgbClr val="7030A0"/>
                </a:solidFill>
              </a:rPr>
              <a:t>تغييرات </a:t>
            </a:r>
            <a:r>
              <a:rPr lang="ar-SA" dirty="0" smtClean="0">
                <a:solidFill>
                  <a:srgbClr val="7030A0"/>
                </a:solidFill>
              </a:rPr>
              <a:t>في </a:t>
            </a:r>
            <a:r>
              <a:rPr lang="ar-SA" dirty="0">
                <a:solidFill>
                  <a:srgbClr val="7030A0"/>
                </a:solidFill>
              </a:rPr>
              <a:t>الاتجاهات نحو العمل</a:t>
            </a:r>
            <a:r>
              <a:rPr lang="ar-SA" dirty="0"/>
              <a:t> "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77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ويعرف « </a:t>
            </a:r>
            <a:r>
              <a:rPr lang="ar-SA" dirty="0" err="1" smtClean="0">
                <a:solidFill>
                  <a:srgbClr val="0070C0"/>
                </a:solidFill>
              </a:rPr>
              <a:t>كلايد</a:t>
            </a:r>
            <a:r>
              <a:rPr lang="ar-SA" dirty="0" smtClean="0">
                <a:solidFill>
                  <a:srgbClr val="0070C0"/>
                </a:solidFill>
              </a:rPr>
              <a:t> ميتشل</a:t>
            </a:r>
            <a:r>
              <a:rPr lang="ar-SA" dirty="0" smtClean="0"/>
              <a:t>» التحضر </a:t>
            </a:r>
            <a:r>
              <a:rPr lang="ar-SA" dirty="0"/>
              <a:t>بأنه " </a:t>
            </a:r>
            <a:r>
              <a:rPr lang="ar-SA" dirty="0">
                <a:solidFill>
                  <a:srgbClr val="FF0000"/>
                </a:solidFill>
              </a:rPr>
              <a:t>عملية التحول </a:t>
            </a:r>
            <a:r>
              <a:rPr lang="ar-SA" dirty="0" smtClean="0">
                <a:solidFill>
                  <a:srgbClr val="FF0000"/>
                </a:solidFill>
              </a:rPr>
              <a:t>إلي </a:t>
            </a:r>
            <a:r>
              <a:rPr lang="ar-SA" dirty="0">
                <a:solidFill>
                  <a:srgbClr val="FF0000"/>
                </a:solidFill>
              </a:rPr>
              <a:t>حضر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الانتقال </a:t>
            </a:r>
            <a:r>
              <a:rPr lang="ar-SA" dirty="0" smtClean="0">
                <a:solidFill>
                  <a:srgbClr val="0070C0"/>
                </a:solidFill>
              </a:rPr>
              <a:t>إلي </a:t>
            </a:r>
            <a:r>
              <a:rPr lang="ar-SA" dirty="0">
                <a:solidFill>
                  <a:srgbClr val="0070C0"/>
                </a:solidFill>
              </a:rPr>
              <a:t>المدن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والتحول من الزراعة إلى غيرها من </a:t>
            </a:r>
            <a:r>
              <a:rPr lang="ar-SA" dirty="0" smtClean="0">
                <a:solidFill>
                  <a:srgbClr val="00B050"/>
                </a:solidFill>
              </a:rPr>
              <a:t>المهـن الشائعـة فـي المـدن </a:t>
            </a:r>
            <a:r>
              <a:rPr lang="ar-SA" dirty="0"/>
              <a:t>، وما </a:t>
            </a:r>
            <a:r>
              <a:rPr lang="ar-SA" dirty="0" smtClean="0"/>
              <a:t>يرتبـط </a:t>
            </a:r>
            <a:r>
              <a:rPr lang="ar-SA" dirty="0"/>
              <a:t>بذلك </a:t>
            </a:r>
            <a:r>
              <a:rPr lang="ar-SA" dirty="0" smtClean="0"/>
              <a:t>مـن تغيـر الأنمـاط </a:t>
            </a:r>
            <a:r>
              <a:rPr lang="ar-SA" dirty="0"/>
              <a:t>السلوكية " 0 ويفضل </a:t>
            </a:r>
            <a:r>
              <a:rPr lang="ar-SA" dirty="0" smtClean="0"/>
              <a:t>« ميتشل» استخـدام </a:t>
            </a:r>
            <a:r>
              <a:rPr lang="ar-SA" dirty="0"/>
              <a:t>كلمة </a:t>
            </a:r>
            <a:r>
              <a:rPr lang="ar-SA" dirty="0" smtClean="0">
                <a:solidFill>
                  <a:srgbClr val="FF0000"/>
                </a:solidFill>
              </a:rPr>
              <a:t>تحضـر</a:t>
            </a:r>
            <a:r>
              <a:rPr lang="ar-SA" dirty="0" smtClean="0"/>
              <a:t> </a:t>
            </a:r>
            <a:r>
              <a:rPr lang="ar-SA" dirty="0"/>
              <a:t>للإشارة إلى </a:t>
            </a:r>
            <a:r>
              <a:rPr lang="ar-SA" dirty="0">
                <a:solidFill>
                  <a:srgbClr val="0070C0"/>
                </a:solidFill>
              </a:rPr>
              <a:t>نمو أشكال وقواعد السلوك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تميز المناطق الحضرية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5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 ويتناول «</a:t>
            </a:r>
            <a:r>
              <a:rPr lang="ar-SA" dirty="0" err="1" smtClean="0">
                <a:solidFill>
                  <a:srgbClr val="0070C0"/>
                </a:solidFill>
              </a:rPr>
              <a:t>كنجزلى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دافيز</a:t>
            </a:r>
            <a:r>
              <a:rPr lang="ar-SA" dirty="0" smtClean="0"/>
              <a:t>» مفهوم </a:t>
            </a:r>
            <a:r>
              <a:rPr lang="ar-SA" dirty="0"/>
              <a:t>التحضر من منظور </a:t>
            </a:r>
            <a:r>
              <a:rPr lang="ar-SA" dirty="0" err="1" smtClean="0">
                <a:solidFill>
                  <a:srgbClr val="FF0000"/>
                </a:solidFill>
              </a:rPr>
              <a:t>ديمـوجـرافي</a:t>
            </a:r>
            <a:r>
              <a:rPr lang="ar-SA" dirty="0" smtClean="0"/>
              <a:t>، فقـد ذهـب </a:t>
            </a:r>
            <a:r>
              <a:rPr lang="ar-SA" dirty="0"/>
              <a:t>إلى أن التحضر " يشير إلى </a:t>
            </a:r>
            <a:r>
              <a:rPr lang="ar-SA" dirty="0">
                <a:solidFill>
                  <a:srgbClr val="FF0000"/>
                </a:solidFill>
              </a:rPr>
              <a:t>نسبة عدد السكان الذين يتركزون </a:t>
            </a:r>
            <a:r>
              <a:rPr lang="ar-SA" dirty="0" smtClean="0">
                <a:solidFill>
                  <a:srgbClr val="FF0000"/>
                </a:solidFill>
              </a:rPr>
              <a:t>في مناطـق </a:t>
            </a:r>
            <a:r>
              <a:rPr lang="ar-SA" dirty="0">
                <a:solidFill>
                  <a:srgbClr val="FF0000"/>
                </a:solidFill>
              </a:rPr>
              <a:t>العمران </a:t>
            </a:r>
            <a:r>
              <a:rPr lang="ar-SA" dirty="0" smtClean="0">
                <a:solidFill>
                  <a:srgbClr val="FF0000"/>
                </a:solidFill>
              </a:rPr>
              <a:t>الحضري </a:t>
            </a:r>
            <a:r>
              <a:rPr lang="ar-SA" dirty="0">
                <a:solidFill>
                  <a:srgbClr val="FF0000"/>
                </a:solidFill>
              </a:rPr>
              <a:t>إلى </a:t>
            </a:r>
            <a:r>
              <a:rPr lang="ar-SA" dirty="0">
                <a:solidFill>
                  <a:srgbClr val="0070C0"/>
                </a:solidFill>
              </a:rPr>
              <a:t>العدد الكلى للسكان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/>
              <a:t>0 أو </a:t>
            </a:r>
            <a:r>
              <a:rPr lang="ar-SA" dirty="0">
                <a:solidFill>
                  <a:srgbClr val="7030A0"/>
                </a:solidFill>
              </a:rPr>
              <a:t>الزيادة </a:t>
            </a:r>
            <a:r>
              <a:rPr lang="ar-SA" dirty="0" smtClean="0">
                <a:solidFill>
                  <a:srgbClr val="7030A0"/>
                </a:solidFill>
              </a:rPr>
              <a:t>في </a:t>
            </a:r>
            <a:r>
              <a:rPr lang="ar-SA" dirty="0">
                <a:solidFill>
                  <a:srgbClr val="7030A0"/>
                </a:solidFill>
              </a:rPr>
              <a:t>نسبة عدد السكان الذين يتركزون </a:t>
            </a:r>
            <a:r>
              <a:rPr lang="ar-SA" dirty="0" smtClean="0">
                <a:solidFill>
                  <a:srgbClr val="7030A0"/>
                </a:solidFill>
              </a:rPr>
              <a:t>في </a:t>
            </a:r>
            <a:r>
              <a:rPr lang="ar-SA" dirty="0">
                <a:solidFill>
                  <a:srgbClr val="7030A0"/>
                </a:solidFill>
              </a:rPr>
              <a:t>المدينة </a:t>
            </a:r>
            <a:r>
              <a:rPr lang="ar-SA" dirty="0"/>
              <a:t>" </a:t>
            </a: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441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ويذهب </a:t>
            </a:r>
            <a:r>
              <a:rPr lang="ar-SA" dirty="0"/>
              <a:t>( </a:t>
            </a:r>
            <a:r>
              <a:rPr lang="ar-SA" dirty="0" err="1">
                <a:solidFill>
                  <a:srgbClr val="0070C0"/>
                </a:solidFill>
              </a:rPr>
              <a:t>داريل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err="1">
                <a:solidFill>
                  <a:srgbClr val="0070C0"/>
                </a:solidFill>
              </a:rPr>
              <a:t>مونتيرو</a:t>
            </a:r>
            <a:r>
              <a:rPr lang="ar-SA" dirty="0">
                <a:solidFill>
                  <a:srgbClr val="0070C0"/>
                </a:solidFill>
              </a:rPr>
              <a:t> وآخرون </a:t>
            </a:r>
            <a:r>
              <a:rPr lang="ar-SA" dirty="0"/>
              <a:t>) </a:t>
            </a:r>
            <a:r>
              <a:rPr lang="ar-SA" dirty="0" smtClean="0"/>
              <a:t>إلى </a:t>
            </a:r>
            <a:r>
              <a:rPr lang="ar-SA" dirty="0"/>
              <a:t>أن مفهوم التحضر له وجهان أحدهما </a:t>
            </a:r>
            <a:r>
              <a:rPr lang="ar-SA" dirty="0" smtClean="0">
                <a:solidFill>
                  <a:srgbClr val="FF0000"/>
                </a:solidFill>
              </a:rPr>
              <a:t>فيزيقي</a:t>
            </a:r>
            <a:r>
              <a:rPr lang="ar-SA" dirty="0" smtClean="0"/>
              <a:t> </a:t>
            </a:r>
            <a:r>
              <a:rPr lang="ar-SA" dirty="0"/>
              <a:t>والآخر </a:t>
            </a:r>
            <a:r>
              <a:rPr lang="ar-SA" dirty="0" smtClean="0">
                <a:solidFill>
                  <a:srgbClr val="0070C0"/>
                </a:solidFill>
              </a:rPr>
              <a:t>اجتماعي</a:t>
            </a:r>
            <a:r>
              <a:rPr lang="ar-SA" dirty="0" smtClean="0"/>
              <a:t>0</a:t>
            </a:r>
          </a:p>
          <a:p>
            <a:r>
              <a:rPr lang="ar-SA" dirty="0" smtClean="0"/>
              <a:t>       ويتمثل </a:t>
            </a:r>
            <a:r>
              <a:rPr lang="ar-SA" dirty="0">
                <a:solidFill>
                  <a:srgbClr val="FF0000"/>
                </a:solidFill>
              </a:rPr>
              <a:t>الجانب الفيزيقي </a:t>
            </a:r>
            <a:r>
              <a:rPr lang="ar-SA" dirty="0" smtClean="0"/>
              <a:t>في </a:t>
            </a:r>
            <a:r>
              <a:rPr lang="ar-SA" dirty="0"/>
              <a:t>الإشارة إلى </a:t>
            </a:r>
            <a:r>
              <a:rPr lang="ar-SA" dirty="0">
                <a:solidFill>
                  <a:srgbClr val="00B050"/>
                </a:solidFill>
              </a:rPr>
              <a:t>نسبة سكان الحضر </a:t>
            </a:r>
            <a:r>
              <a:rPr lang="ar-SA" dirty="0"/>
              <a:t>إلى </a:t>
            </a:r>
            <a:r>
              <a:rPr lang="ar-SA" dirty="0">
                <a:solidFill>
                  <a:srgbClr val="7030A0"/>
                </a:solidFill>
              </a:rPr>
              <a:t>سكان الريف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أو تزايد نسبة الناس الذين يقيمون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الأماكن الحضرية</a:t>
            </a:r>
            <a:r>
              <a:rPr lang="ar-SA" dirty="0"/>
              <a:t> عن </a:t>
            </a:r>
            <a:r>
              <a:rPr lang="ar-SA" dirty="0">
                <a:solidFill>
                  <a:srgbClr val="7030A0"/>
                </a:solidFill>
              </a:rPr>
              <a:t>نسبة الذين يقيمون بالأماكن الريفية</a:t>
            </a:r>
            <a:r>
              <a:rPr lang="ar-SA" dirty="0"/>
              <a:t> </a:t>
            </a:r>
            <a:r>
              <a:rPr lang="ar-SA" dirty="0" smtClean="0"/>
              <a:t>0</a:t>
            </a:r>
          </a:p>
          <a:p>
            <a:r>
              <a:rPr lang="ar-SA" dirty="0" smtClean="0"/>
              <a:t>         أما </a:t>
            </a:r>
            <a:r>
              <a:rPr lang="ar-SA" dirty="0">
                <a:solidFill>
                  <a:srgbClr val="0070C0"/>
                </a:solidFill>
              </a:rPr>
              <a:t>الجانب </a:t>
            </a:r>
            <a:r>
              <a:rPr lang="ar-SA" dirty="0" smtClean="0">
                <a:solidFill>
                  <a:srgbClr val="0070C0"/>
                </a:solidFill>
              </a:rPr>
              <a:t>الاجتماعي </a:t>
            </a:r>
            <a:r>
              <a:rPr lang="ar-SA" dirty="0"/>
              <a:t>للتحضر فيشير إلى </a:t>
            </a:r>
            <a:r>
              <a:rPr lang="ar-SA" dirty="0">
                <a:solidFill>
                  <a:srgbClr val="D9791B"/>
                </a:solidFill>
              </a:rPr>
              <a:t>عملية التغير </a:t>
            </a:r>
            <a:r>
              <a:rPr lang="ar-SA" dirty="0" smtClean="0">
                <a:solidFill>
                  <a:srgbClr val="D9791B"/>
                </a:solidFill>
              </a:rPr>
              <a:t>في </a:t>
            </a:r>
            <a:r>
              <a:rPr lang="ar-SA" dirty="0">
                <a:solidFill>
                  <a:srgbClr val="D9791B"/>
                </a:solidFill>
              </a:rPr>
              <a:t>أنماط الحياة </a:t>
            </a:r>
            <a:r>
              <a:rPr lang="ar-SA" dirty="0" smtClean="0">
                <a:solidFill>
                  <a:schemeClr val="tx1"/>
                </a:solidFill>
              </a:rPr>
              <a:t>والتي </a:t>
            </a:r>
            <a:r>
              <a:rPr lang="ar-SA" dirty="0">
                <a:solidFill>
                  <a:schemeClr val="tx1"/>
                </a:solidFill>
              </a:rPr>
              <a:t>تصاحب </a:t>
            </a:r>
            <a:r>
              <a:rPr lang="ar-SA" dirty="0">
                <a:solidFill>
                  <a:srgbClr val="00B050"/>
                </a:solidFill>
              </a:rPr>
              <a:t>زيادة انتقال الناس من المناطق الريفية إلى المناطق الحضرية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024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ثانيا : </a:t>
            </a:r>
            <a:r>
              <a:rPr lang="ar-SA" b="1" dirty="0" smtClean="0">
                <a:solidFill>
                  <a:srgbClr val="FF0000"/>
                </a:solidFill>
              </a:rPr>
              <a:t>التصورات المختلفة للتحضر </a:t>
            </a:r>
          </a:p>
          <a:p>
            <a:r>
              <a:rPr lang="ar-SA" dirty="0" smtClean="0"/>
              <a:t>  1 – </a:t>
            </a:r>
            <a:r>
              <a:rPr lang="ar-SA" dirty="0" smtClean="0">
                <a:solidFill>
                  <a:srgbClr val="0070C0"/>
                </a:solidFill>
              </a:rPr>
              <a:t>التصور السلوكي </a:t>
            </a:r>
          </a:p>
          <a:p>
            <a:r>
              <a:rPr lang="ar-SA" dirty="0" smtClean="0"/>
              <a:t>          ويرى التحضر في </a:t>
            </a:r>
            <a:r>
              <a:rPr lang="ar-SA" dirty="0"/>
              <a:t>إطار عملية </a:t>
            </a:r>
            <a:r>
              <a:rPr lang="ar-SA" dirty="0">
                <a:solidFill>
                  <a:srgbClr val="FF0000"/>
                </a:solidFill>
              </a:rPr>
              <a:t>تكيف السلوك </a:t>
            </a:r>
            <a:r>
              <a:rPr lang="ar-SA" dirty="0" smtClean="0">
                <a:solidFill>
                  <a:srgbClr val="FF0000"/>
                </a:solidFill>
              </a:rPr>
              <a:t>الشخصي </a:t>
            </a:r>
            <a:r>
              <a:rPr lang="ar-SA" dirty="0"/>
              <a:t>، بمعنى </a:t>
            </a:r>
            <a:r>
              <a:rPr lang="ar-SA" dirty="0" smtClean="0"/>
              <a:t>أنـه يركـز </a:t>
            </a:r>
            <a:r>
              <a:rPr lang="ar-SA" dirty="0"/>
              <a:t>على </a:t>
            </a:r>
            <a:r>
              <a:rPr lang="ar-SA" dirty="0" smtClean="0">
                <a:solidFill>
                  <a:srgbClr val="00B050"/>
                </a:solidFill>
              </a:rPr>
              <a:t>سلـوك الأفـراد </a:t>
            </a:r>
            <a:r>
              <a:rPr lang="ar-SA" dirty="0"/>
              <a:t>0 </a:t>
            </a:r>
            <a:r>
              <a:rPr lang="ar-SA" dirty="0" smtClean="0"/>
              <a:t>فهنـاك أنمـاط معينـة مـن </a:t>
            </a:r>
            <a:r>
              <a:rPr lang="ar-SA" dirty="0"/>
              <a:t>السلوك أو </a:t>
            </a:r>
            <a:r>
              <a:rPr lang="ar-SA" dirty="0" smtClean="0"/>
              <a:t>الأفكـار التي يمكـن </a:t>
            </a:r>
            <a:r>
              <a:rPr lang="ar-SA" dirty="0"/>
              <a:t>وصفها </a:t>
            </a:r>
            <a:r>
              <a:rPr lang="ar-SA" dirty="0" smtClean="0"/>
              <a:t>بأنهـا </a:t>
            </a:r>
            <a:r>
              <a:rPr lang="ar-SA" dirty="0">
                <a:solidFill>
                  <a:srgbClr val="FF0000"/>
                </a:solidFill>
              </a:rPr>
              <a:t>حضرية</a:t>
            </a:r>
            <a:r>
              <a:rPr lang="ar-SA" dirty="0"/>
              <a:t> بغض </a:t>
            </a:r>
            <a:r>
              <a:rPr lang="ar-SA" dirty="0" smtClean="0"/>
              <a:t>النظـر </a:t>
            </a:r>
            <a:r>
              <a:rPr lang="ar-SA" dirty="0"/>
              <a:t>عن البيئة الاجتماعية أو المحلية </a:t>
            </a:r>
            <a:r>
              <a:rPr lang="ar-SA" dirty="0" smtClean="0"/>
              <a:t>التي </a:t>
            </a:r>
            <a:r>
              <a:rPr lang="ar-SA" dirty="0"/>
              <a:t>توجد </a:t>
            </a:r>
            <a:r>
              <a:rPr lang="ar-SA" dirty="0" smtClean="0"/>
              <a:t>في إطارها </a:t>
            </a:r>
            <a:r>
              <a:rPr lang="ar-SA" dirty="0"/>
              <a:t>تلك الأنماط </a:t>
            </a:r>
            <a:r>
              <a:rPr lang="ar-SA" dirty="0" smtClean="0"/>
              <a:t>ولذلك </a:t>
            </a:r>
            <a:r>
              <a:rPr lang="ar-SA" dirty="0">
                <a:solidFill>
                  <a:srgbClr val="FF0000"/>
                </a:solidFill>
              </a:rPr>
              <a:t>فإن </a:t>
            </a:r>
            <a:r>
              <a:rPr lang="ar-SA" dirty="0" smtClean="0">
                <a:solidFill>
                  <a:srgbClr val="FF0000"/>
                </a:solidFill>
              </a:rPr>
              <a:t>عمليـة التحضـر وفـق هـذا التصـور</a:t>
            </a:r>
            <a:r>
              <a:rPr lang="ar-SA" dirty="0" smtClean="0"/>
              <a:t> تمثـل </a:t>
            </a:r>
            <a:r>
              <a:rPr lang="ar-SA" dirty="0" smtClean="0">
                <a:solidFill>
                  <a:srgbClr val="00B050"/>
                </a:solidFill>
              </a:rPr>
              <a:t>خبرة </a:t>
            </a:r>
            <a:r>
              <a:rPr lang="ar-SA" dirty="0">
                <a:solidFill>
                  <a:srgbClr val="00B050"/>
                </a:solidFill>
              </a:rPr>
              <a:t>الأفراد السلوكية على مر </a:t>
            </a:r>
            <a:r>
              <a:rPr lang="ar-SA" dirty="0" smtClean="0">
                <a:solidFill>
                  <a:srgbClr val="00B050"/>
                </a:solidFill>
              </a:rPr>
              <a:t>الزمن</a:t>
            </a:r>
            <a:r>
              <a:rPr lang="ar-SA" dirty="0" smtClean="0"/>
              <a:t> .          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987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 – </a:t>
            </a:r>
            <a:r>
              <a:rPr lang="ar-SA" dirty="0" smtClean="0">
                <a:solidFill>
                  <a:srgbClr val="0070C0"/>
                </a:solidFill>
              </a:rPr>
              <a:t>التصور </a:t>
            </a:r>
            <a:r>
              <a:rPr lang="ar-SA" dirty="0" err="1" smtClean="0">
                <a:solidFill>
                  <a:srgbClr val="0070C0"/>
                </a:solidFill>
              </a:rPr>
              <a:t>الديموجرافي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pPr rtl="1"/>
            <a:r>
              <a:rPr lang="ar-SA" dirty="0" smtClean="0"/>
              <a:t>             </a:t>
            </a:r>
            <a:r>
              <a:rPr lang="ar-SA" dirty="0"/>
              <a:t>يركز التصور </a:t>
            </a:r>
            <a:r>
              <a:rPr lang="ar-SA" dirty="0" err="1" smtClean="0"/>
              <a:t>الديموجرافي</a:t>
            </a:r>
            <a:r>
              <a:rPr lang="ar-SA" dirty="0" smtClean="0"/>
              <a:t> </a:t>
            </a:r>
            <a:r>
              <a:rPr lang="ar-SA" dirty="0" err="1"/>
              <a:t>للتحض</a:t>
            </a:r>
            <a:r>
              <a:rPr lang="ar-EG" dirty="0"/>
              <a:t>ـ</a:t>
            </a:r>
            <a:r>
              <a:rPr lang="ar-SA" dirty="0"/>
              <a:t>ر على </a:t>
            </a:r>
            <a:r>
              <a:rPr lang="ar-SA" dirty="0">
                <a:solidFill>
                  <a:srgbClr val="FF0000"/>
                </a:solidFill>
              </a:rPr>
              <a:t>التغيرات </a:t>
            </a:r>
            <a:r>
              <a:rPr lang="ar-SA" dirty="0" smtClean="0">
                <a:solidFill>
                  <a:srgbClr val="FF0000"/>
                </a:solidFill>
              </a:rPr>
              <a:t>التي تطـرأ </a:t>
            </a:r>
            <a:r>
              <a:rPr lang="ar-SA" dirty="0">
                <a:solidFill>
                  <a:srgbClr val="FF0000"/>
                </a:solidFill>
              </a:rPr>
              <a:t>على </a:t>
            </a:r>
            <a:r>
              <a:rPr lang="ar-SA" dirty="0" smtClean="0">
                <a:solidFill>
                  <a:srgbClr val="FF0000"/>
                </a:solidFill>
              </a:rPr>
              <a:t>نسبـة سكـان الحضـر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 smtClean="0"/>
              <a:t>مـن </a:t>
            </a:r>
            <a:r>
              <a:rPr lang="ar-SA" dirty="0" smtClean="0">
                <a:solidFill>
                  <a:srgbClr val="00B050"/>
                </a:solidFill>
              </a:rPr>
              <a:t>زيـادة عـدد الأفـراد </a:t>
            </a:r>
            <a:r>
              <a:rPr lang="ar-SA" dirty="0">
                <a:solidFill>
                  <a:srgbClr val="00B050"/>
                </a:solidFill>
              </a:rPr>
              <a:t>وحجم المناطق الحضرية </a:t>
            </a:r>
            <a:r>
              <a:rPr lang="ar-SA" dirty="0" smtClean="0"/>
              <a:t>0  </a:t>
            </a:r>
            <a:r>
              <a:rPr lang="ar-SA" dirty="0"/>
              <a:t>كما ينظر هذا التصور إلى</a:t>
            </a:r>
            <a:r>
              <a:rPr lang="ar-SA" dirty="0">
                <a:solidFill>
                  <a:srgbClr val="0070C0"/>
                </a:solidFill>
              </a:rPr>
              <a:t> التحضر </a:t>
            </a:r>
            <a:r>
              <a:rPr lang="ar-SA" dirty="0"/>
              <a:t>على أنه عملية </a:t>
            </a:r>
            <a:r>
              <a:rPr lang="ar-SA" dirty="0">
                <a:solidFill>
                  <a:srgbClr val="FF0000"/>
                </a:solidFill>
              </a:rPr>
              <a:t>تركز </a:t>
            </a:r>
            <a:r>
              <a:rPr lang="ar-SA" dirty="0" smtClean="0">
                <a:solidFill>
                  <a:srgbClr val="FF0000"/>
                </a:solidFill>
              </a:rPr>
              <a:t>سكاني </a:t>
            </a:r>
            <a:r>
              <a:rPr lang="ar-SA" dirty="0"/>
              <a:t>، وبالتالي </a:t>
            </a:r>
            <a:r>
              <a:rPr lang="ar-SA" dirty="0" smtClean="0"/>
              <a:t>نجـده يهتـم بمتغيـرين أسـاسييـن في </a:t>
            </a:r>
            <a:r>
              <a:rPr lang="ar-SA" dirty="0"/>
              <a:t>تناوله للتحضر هما : </a:t>
            </a:r>
            <a:r>
              <a:rPr lang="ar-SA" dirty="0" smtClean="0">
                <a:solidFill>
                  <a:srgbClr val="FF0000"/>
                </a:solidFill>
              </a:rPr>
              <a:t>السكان</a:t>
            </a:r>
            <a:r>
              <a:rPr lang="ar-SA" dirty="0" smtClean="0"/>
              <a:t> و</a:t>
            </a:r>
            <a:r>
              <a:rPr lang="ar-SA" dirty="0" smtClean="0">
                <a:solidFill>
                  <a:srgbClr val="0070C0"/>
                </a:solidFill>
              </a:rPr>
              <a:t>المكان</a:t>
            </a:r>
            <a:r>
              <a:rPr lang="ar-SA" dirty="0" smtClean="0"/>
              <a:t> .</a:t>
            </a:r>
            <a:endParaRPr lang="en-US" dirty="0"/>
          </a:p>
          <a:p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545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3 – </a:t>
            </a:r>
            <a:r>
              <a:rPr lang="ar-SA" dirty="0" smtClean="0">
                <a:solidFill>
                  <a:srgbClr val="0070C0"/>
                </a:solidFill>
              </a:rPr>
              <a:t>التصور البنائي </a:t>
            </a:r>
          </a:p>
          <a:p>
            <a:endParaRPr lang="ar-SA" dirty="0" smtClean="0"/>
          </a:p>
          <a:p>
            <a:pPr rtl="1"/>
            <a:r>
              <a:rPr lang="ar-SA" dirty="0" smtClean="0"/>
              <a:t>            يركز التصور البنائي  </a:t>
            </a:r>
            <a:r>
              <a:rPr lang="ar-SA" dirty="0"/>
              <a:t>لمفهوم التحضر </a:t>
            </a:r>
            <a:r>
              <a:rPr lang="ar-SA" dirty="0" smtClean="0"/>
              <a:t>الانتباه </a:t>
            </a:r>
            <a:r>
              <a:rPr lang="ar-SA" dirty="0"/>
              <a:t>أساسا على </a:t>
            </a:r>
            <a:r>
              <a:rPr lang="ar-SA" dirty="0">
                <a:solidFill>
                  <a:srgbClr val="FF0000"/>
                </a:solidFill>
              </a:rPr>
              <a:t>نماذج الأنشطة الاقتصادية للسكان </a:t>
            </a:r>
            <a:r>
              <a:rPr lang="ar-SA" dirty="0" smtClean="0"/>
              <a:t>0 </a:t>
            </a:r>
            <a:r>
              <a:rPr lang="ar-SA" dirty="0"/>
              <a:t>حيث يؤكد على التغيرات </a:t>
            </a:r>
            <a:r>
              <a:rPr lang="ar-SA" dirty="0" smtClean="0"/>
              <a:t>في </a:t>
            </a:r>
            <a:r>
              <a:rPr lang="ar-SA" dirty="0" smtClean="0">
                <a:solidFill>
                  <a:srgbClr val="00B050"/>
                </a:solidFill>
              </a:rPr>
              <a:t>البناء المهني </a:t>
            </a:r>
            <a:r>
              <a:rPr lang="ar-SA" dirty="0">
                <a:solidFill>
                  <a:srgbClr val="00B050"/>
                </a:solidFill>
              </a:rPr>
              <a:t>للوظيفة </a:t>
            </a:r>
            <a:r>
              <a:rPr lang="ar-SA" dirty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والتغيـرات التكنولـوجية </a:t>
            </a:r>
            <a:r>
              <a:rPr lang="ar-SA" dirty="0" smtClean="0">
                <a:solidFill>
                  <a:srgbClr val="D9791B"/>
                </a:solidFill>
              </a:rPr>
              <a:t>كمؤشـر للانتقـال </a:t>
            </a:r>
            <a:r>
              <a:rPr lang="ar-SA" dirty="0">
                <a:solidFill>
                  <a:srgbClr val="D9791B"/>
                </a:solidFill>
              </a:rPr>
              <a:t>إلى </a:t>
            </a:r>
            <a:r>
              <a:rPr lang="ar-SA" dirty="0" smtClean="0">
                <a:solidFill>
                  <a:srgbClr val="D9791B"/>
                </a:solidFill>
              </a:rPr>
              <a:t>التحضر</a:t>
            </a:r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8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624012"/>
            <a:ext cx="8915400" cy="4525963"/>
          </a:xfrm>
        </p:spPr>
        <p:txBody>
          <a:bodyPr/>
          <a:lstStyle/>
          <a:p>
            <a:pPr rtl="1"/>
            <a:r>
              <a:rPr lang="ar-SA" b="1" dirty="0"/>
              <a:t> </a:t>
            </a:r>
            <a:endParaRPr lang="en-US" dirty="0"/>
          </a:p>
          <a:p>
            <a:r>
              <a:rPr lang="ar-SA" b="1" dirty="0"/>
              <a:t>	</a:t>
            </a:r>
            <a:r>
              <a:rPr lang="ar-SA" b="1" dirty="0" smtClean="0"/>
              <a:t>             </a:t>
            </a:r>
            <a:r>
              <a:rPr lang="ar-SA" dirty="0" smtClean="0"/>
              <a:t>وفى ضـوء التصـورات الســابقـة لمفهــوم التحضـر </a:t>
            </a:r>
            <a:r>
              <a:rPr lang="ar-SA" dirty="0"/>
              <a:t>، يرى ( </a:t>
            </a:r>
            <a:r>
              <a:rPr lang="ar-SA" dirty="0">
                <a:solidFill>
                  <a:srgbClr val="0070C0"/>
                </a:solidFill>
              </a:rPr>
              <a:t>بوتر</a:t>
            </a:r>
            <a:r>
              <a:rPr lang="ar-SA" dirty="0"/>
              <a:t> ) </a:t>
            </a:r>
            <a:r>
              <a:rPr lang="ar-SA" dirty="0" smtClean="0"/>
              <a:t>أنه </a:t>
            </a:r>
            <a:r>
              <a:rPr lang="ar-SA" dirty="0"/>
              <a:t>يمكن النظر إلى التحضر على أنه </a:t>
            </a:r>
            <a:r>
              <a:rPr lang="ar-SA" dirty="0">
                <a:solidFill>
                  <a:srgbClr val="0070C0"/>
                </a:solidFill>
              </a:rPr>
              <a:t>يتضمن ثلاثة أنماط أساسية من التغير</a:t>
            </a:r>
            <a:r>
              <a:rPr lang="ar-SA" dirty="0"/>
              <a:t> </a:t>
            </a:r>
            <a:r>
              <a:rPr lang="ar-SA" dirty="0" smtClean="0"/>
              <a:t>0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/>
              <a:t>يتمثل </a:t>
            </a:r>
            <a:r>
              <a:rPr lang="ar-SA" dirty="0">
                <a:solidFill>
                  <a:srgbClr val="D9791B"/>
                </a:solidFill>
              </a:rPr>
              <a:t>الأول</a:t>
            </a:r>
            <a:r>
              <a:rPr lang="ar-SA" dirty="0"/>
              <a:t> </a:t>
            </a:r>
            <a:r>
              <a:rPr lang="ar-SA" dirty="0" smtClean="0"/>
              <a:t>في </a:t>
            </a:r>
            <a:r>
              <a:rPr lang="ar-SA" dirty="0">
                <a:solidFill>
                  <a:srgbClr val="FF0000"/>
                </a:solidFill>
              </a:rPr>
              <a:t>التغيرات المستمرة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السلوك </a:t>
            </a:r>
            <a:r>
              <a:rPr lang="ar-SA" dirty="0" smtClean="0">
                <a:solidFill>
                  <a:srgbClr val="FF0000"/>
                </a:solidFill>
              </a:rPr>
              <a:t>الإنسانى</a:t>
            </a:r>
            <a:r>
              <a:rPr lang="ar-SA" dirty="0" smtClean="0"/>
              <a:t>0</a:t>
            </a:r>
          </a:p>
          <a:p>
            <a:r>
              <a:rPr lang="ar-SA" dirty="0" smtClean="0"/>
              <a:t>   </a:t>
            </a:r>
            <a:r>
              <a:rPr lang="ar-SA" dirty="0"/>
              <a:t>أما </a:t>
            </a:r>
            <a:r>
              <a:rPr lang="ar-SA" dirty="0">
                <a:solidFill>
                  <a:srgbClr val="D9791B"/>
                </a:solidFill>
              </a:rPr>
              <a:t>الثاني</a:t>
            </a:r>
            <a:r>
              <a:rPr lang="ar-SA" dirty="0"/>
              <a:t> فيشير إلى </a:t>
            </a:r>
            <a:r>
              <a:rPr lang="ar-SA" dirty="0">
                <a:solidFill>
                  <a:srgbClr val="00B050"/>
                </a:solidFill>
              </a:rPr>
              <a:t>التغيرات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الحجم والكثافة والتركيب </a:t>
            </a:r>
            <a:r>
              <a:rPr lang="ar-SA" dirty="0" smtClean="0">
                <a:solidFill>
                  <a:srgbClr val="00B050"/>
                </a:solidFill>
              </a:rPr>
              <a:t>السكاني في </a:t>
            </a:r>
            <a:r>
              <a:rPr lang="ar-SA" dirty="0">
                <a:solidFill>
                  <a:srgbClr val="00B050"/>
                </a:solidFill>
              </a:rPr>
              <a:t>مختلف المناطق</a:t>
            </a:r>
            <a:r>
              <a:rPr lang="ar-SA" dirty="0"/>
              <a:t> </a:t>
            </a:r>
            <a:r>
              <a:rPr lang="ar-SA" dirty="0" smtClean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944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ويتحدد </a:t>
            </a:r>
            <a:r>
              <a:rPr lang="ar-SA" dirty="0">
                <a:solidFill>
                  <a:srgbClr val="D9791B"/>
                </a:solidFill>
              </a:rPr>
              <a:t>الثالث</a:t>
            </a:r>
            <a:r>
              <a:rPr lang="ar-SA" dirty="0"/>
              <a:t> </a:t>
            </a:r>
            <a:r>
              <a:rPr lang="ar-SA" dirty="0" smtClean="0"/>
              <a:t>في </a:t>
            </a:r>
            <a:r>
              <a:rPr lang="ar-SA" dirty="0">
                <a:solidFill>
                  <a:srgbClr val="0070C0"/>
                </a:solidFill>
              </a:rPr>
              <a:t>التغيرات الأساسية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تحدث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البناء </a:t>
            </a:r>
            <a:r>
              <a:rPr lang="ar-SA" dirty="0" smtClean="0">
                <a:solidFill>
                  <a:srgbClr val="FF0000"/>
                </a:solidFill>
              </a:rPr>
              <a:t>الاقتصادي </a:t>
            </a:r>
            <a:r>
              <a:rPr lang="ar-SA" dirty="0">
                <a:solidFill>
                  <a:srgbClr val="FF0000"/>
                </a:solidFill>
              </a:rPr>
              <a:t>للمجتمع</a:t>
            </a:r>
            <a:r>
              <a:rPr lang="ar-SA" dirty="0"/>
              <a:t> 0 </a:t>
            </a:r>
            <a:endParaRPr lang="ar-SA" dirty="0" smtClean="0"/>
          </a:p>
          <a:p>
            <a:r>
              <a:rPr lang="ar-SA" dirty="0" smtClean="0"/>
              <a:t>      وعلى </a:t>
            </a:r>
            <a:r>
              <a:rPr lang="ar-SA" dirty="0"/>
              <a:t>هذا الأســاس ، </a:t>
            </a:r>
            <a:r>
              <a:rPr lang="ar-SA" dirty="0" smtClean="0"/>
              <a:t>يفترض  </a:t>
            </a:r>
            <a:r>
              <a:rPr lang="ar-SA" dirty="0" smtClean="0"/>
              <a:t>«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بوتر</a:t>
            </a:r>
            <a:r>
              <a:rPr lang="ar-SA" dirty="0" smtClean="0">
                <a:solidFill>
                  <a:schemeClr val="tx1"/>
                </a:solidFill>
              </a:rPr>
              <a:t>»</a:t>
            </a:r>
            <a:r>
              <a:rPr lang="ar-SA" dirty="0" smtClean="0"/>
              <a:t> أن </a:t>
            </a:r>
            <a:r>
              <a:rPr lang="ar-SA" dirty="0"/>
              <a:t>التحضر </a:t>
            </a:r>
            <a:r>
              <a:rPr lang="ar-SA" dirty="0">
                <a:solidFill>
                  <a:srgbClr val="FF0000"/>
                </a:solidFill>
              </a:rPr>
              <a:t>عملية معقــدة</a:t>
            </a:r>
            <a:r>
              <a:rPr lang="ar-SA" dirty="0"/>
              <a:t> تتضمن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آن واحد </a:t>
            </a:r>
            <a:r>
              <a:rPr lang="ar-SA" dirty="0"/>
              <a:t>أنمــاط التغير الســابقة </a:t>
            </a:r>
            <a:r>
              <a:rPr lang="ar-SA" dirty="0" smtClean="0"/>
              <a:t>والتي </a:t>
            </a:r>
            <a:r>
              <a:rPr lang="ar-SA" dirty="0">
                <a:solidFill>
                  <a:srgbClr val="7030A0"/>
                </a:solidFill>
              </a:rPr>
              <a:t>تختلف الأهمية النســبية لها</a:t>
            </a:r>
            <a:r>
              <a:rPr lang="ar-SA" dirty="0"/>
              <a:t> من وقت لآخر ومــن مكان إلى آخر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63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ثالثا : </a:t>
            </a:r>
            <a:r>
              <a:rPr lang="ar-SA" b="1" dirty="0" smtClean="0">
                <a:solidFill>
                  <a:srgbClr val="FF0000"/>
                </a:solidFill>
              </a:rPr>
              <a:t>المفاهيم المرتبطة بالتحضر</a:t>
            </a:r>
          </a:p>
          <a:p>
            <a:pPr rtl="1"/>
            <a:r>
              <a:rPr lang="ar-SA" dirty="0" smtClean="0"/>
              <a:t>        هناك </a:t>
            </a:r>
            <a:r>
              <a:rPr lang="ar-SA" dirty="0"/>
              <a:t>بعض المفاهيم </a:t>
            </a:r>
            <a:r>
              <a:rPr lang="ar-SA" dirty="0" smtClean="0"/>
              <a:t>التي </a:t>
            </a:r>
            <a:r>
              <a:rPr lang="ar-SA" dirty="0"/>
              <a:t>ترتبط بمفهوم التحضر مثل مفهوم النمو </a:t>
            </a:r>
            <a:r>
              <a:rPr lang="ar-SA" dirty="0" smtClean="0"/>
              <a:t>الحضري </a:t>
            </a:r>
            <a:r>
              <a:rPr lang="ar-SA" dirty="0"/>
              <a:t>، ومفهوم الحضرية 0</a:t>
            </a:r>
            <a:r>
              <a:rPr lang="ar-SA" b="1" dirty="0"/>
              <a:t> </a:t>
            </a:r>
            <a:endParaRPr lang="en-US" b="1" dirty="0"/>
          </a:p>
          <a:p>
            <a:pPr rtl="1"/>
            <a:r>
              <a:rPr lang="ar-SA" b="1" dirty="0"/>
              <a:t> </a:t>
            </a:r>
            <a:r>
              <a:rPr lang="ar-SA" b="1" dirty="0" smtClean="0"/>
              <a:t> </a:t>
            </a:r>
            <a:r>
              <a:rPr lang="ar-SA" dirty="0" smtClean="0"/>
              <a:t> 1 – </a:t>
            </a:r>
            <a:r>
              <a:rPr lang="ar-SA" dirty="0" smtClean="0">
                <a:solidFill>
                  <a:srgbClr val="0070C0"/>
                </a:solidFill>
              </a:rPr>
              <a:t>النمو الحضري </a:t>
            </a:r>
          </a:p>
          <a:p>
            <a:pPr rtl="1"/>
            <a:r>
              <a:rPr lang="ar-SA" dirty="0" smtClean="0"/>
              <a:t>       يعد </a:t>
            </a:r>
            <a:r>
              <a:rPr lang="ar-SA" dirty="0"/>
              <a:t>مصطلح </a:t>
            </a:r>
            <a:r>
              <a:rPr lang="ar-SA" dirty="0" smtClean="0"/>
              <a:t>« </a:t>
            </a:r>
            <a:r>
              <a:rPr lang="ar-SA" dirty="0">
                <a:solidFill>
                  <a:srgbClr val="FF0000"/>
                </a:solidFill>
              </a:rPr>
              <a:t>النمو </a:t>
            </a:r>
            <a:r>
              <a:rPr lang="ar-SA" dirty="0" smtClean="0">
                <a:solidFill>
                  <a:srgbClr val="FF0000"/>
                </a:solidFill>
              </a:rPr>
              <a:t>الحضري</a:t>
            </a:r>
            <a:r>
              <a:rPr lang="ar-SA" dirty="0" smtClean="0"/>
              <a:t>» من </a:t>
            </a:r>
            <a:r>
              <a:rPr lang="ar-SA" dirty="0"/>
              <a:t>المفاهيم </a:t>
            </a:r>
            <a:r>
              <a:rPr lang="ar-SA" dirty="0" smtClean="0"/>
              <a:t>التي </a:t>
            </a:r>
            <a:r>
              <a:rPr lang="ar-SA" dirty="0"/>
              <a:t>ترتبط دائماً بمفهوم التحضر ، حتى أن هناك </a:t>
            </a:r>
            <a:r>
              <a:rPr lang="ar-SA" dirty="0" smtClean="0">
                <a:solidFill>
                  <a:srgbClr val="00B050"/>
                </a:solidFill>
              </a:rPr>
              <a:t>تداخـلاً  فـي </a:t>
            </a:r>
            <a:r>
              <a:rPr lang="ar-SA" dirty="0">
                <a:solidFill>
                  <a:srgbClr val="00B050"/>
                </a:solidFill>
              </a:rPr>
              <a:t>استخدامهما </a:t>
            </a:r>
            <a:r>
              <a:rPr lang="ar-SA" dirty="0"/>
              <a:t>0 وقد يرجع هذا التداخل إلى أن </a:t>
            </a:r>
            <a:r>
              <a:rPr lang="ar-SA" dirty="0">
                <a:solidFill>
                  <a:srgbClr val="FF0000"/>
                </a:solidFill>
              </a:rPr>
              <a:t>المفهومين تاريخيا ظهراً معا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نفس </a:t>
            </a:r>
            <a:r>
              <a:rPr lang="ar-SA" dirty="0" smtClean="0">
                <a:solidFill>
                  <a:srgbClr val="FF0000"/>
                </a:solidFill>
              </a:rPr>
              <a:t>الوقت </a:t>
            </a:r>
            <a:r>
              <a:rPr lang="ar-SA" dirty="0" smtClean="0"/>
              <a:t>.</a:t>
            </a:r>
          </a:p>
          <a:p>
            <a:pPr rt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  ويشـير </a:t>
            </a:r>
            <a:r>
              <a:rPr lang="ar-SA" dirty="0"/>
              <a:t>مصطلح </a:t>
            </a:r>
            <a:r>
              <a:rPr lang="ar-SA" dirty="0">
                <a:solidFill>
                  <a:srgbClr val="FF0000"/>
                </a:solidFill>
              </a:rPr>
              <a:t>النمو </a:t>
            </a:r>
            <a:r>
              <a:rPr lang="ar-SA" dirty="0" smtClean="0">
                <a:solidFill>
                  <a:srgbClr val="FF0000"/>
                </a:solidFill>
              </a:rPr>
              <a:t>الحضري </a:t>
            </a:r>
            <a:r>
              <a:rPr lang="ar-SA" dirty="0"/>
              <a:t>إلى </a:t>
            </a:r>
            <a:r>
              <a:rPr lang="ar-SA" dirty="0">
                <a:solidFill>
                  <a:srgbClr val="00B050"/>
                </a:solidFill>
              </a:rPr>
              <a:t>زيادة عدد ســكان المدن ذات الأحجام المختلفة</a:t>
            </a:r>
            <a:r>
              <a:rPr lang="ar-SA" dirty="0"/>
              <a:t> ( مثل المدن المائة ألفية ، أو تلك </a:t>
            </a:r>
            <a:r>
              <a:rPr lang="ar-SA" dirty="0" smtClean="0"/>
              <a:t>الي يبلغ </a:t>
            </a:r>
            <a:r>
              <a:rPr lang="ar-SA" dirty="0"/>
              <a:t>عدد سكانها 20.000 شخص فأكثر ، أو 10.000 شخص فأكثر </a:t>
            </a:r>
            <a:r>
              <a:rPr lang="ar-SA" dirty="0" smtClean="0"/>
              <a:t>)</a:t>
            </a:r>
          </a:p>
          <a:p>
            <a:endParaRPr lang="ar-SA" b="1" dirty="0"/>
          </a:p>
          <a:p>
            <a:r>
              <a:rPr lang="ar-SA" dirty="0" smtClean="0"/>
              <a:t>         وقد </a:t>
            </a:r>
            <a:r>
              <a:rPr lang="ar-SA" dirty="0"/>
              <a:t>يستخدم مصطلح </a:t>
            </a:r>
            <a:r>
              <a:rPr lang="ar-SA" dirty="0">
                <a:solidFill>
                  <a:srgbClr val="FF0000"/>
                </a:solidFill>
              </a:rPr>
              <a:t>النمو </a:t>
            </a:r>
            <a:r>
              <a:rPr lang="ar-SA" dirty="0" smtClean="0">
                <a:solidFill>
                  <a:srgbClr val="FF0000"/>
                </a:solidFill>
              </a:rPr>
              <a:t>الحضري </a:t>
            </a:r>
            <a:r>
              <a:rPr lang="ar-SA" dirty="0"/>
              <a:t>للإشارة إلى جانبين أساسيين هما : </a:t>
            </a:r>
            <a:r>
              <a:rPr lang="ar-SA" dirty="0">
                <a:solidFill>
                  <a:srgbClr val="0070C0"/>
                </a:solidFill>
              </a:rPr>
              <a:t>النمو المطلق لسكان الحضر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والاتساع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البنية الحضرية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142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</a:t>
            </a:r>
            <a:r>
              <a:rPr lang="ar-SA" dirty="0"/>
              <a:t>وإذا كان </a:t>
            </a:r>
            <a:r>
              <a:rPr lang="ar-SA" dirty="0">
                <a:solidFill>
                  <a:srgbClr val="FF0000"/>
                </a:solidFill>
              </a:rPr>
              <a:t>النمو </a:t>
            </a:r>
            <a:r>
              <a:rPr lang="ar-SA" dirty="0" smtClean="0">
                <a:solidFill>
                  <a:srgbClr val="FF0000"/>
                </a:solidFill>
              </a:rPr>
              <a:t>الحضري </a:t>
            </a:r>
            <a:r>
              <a:rPr lang="ar-SA" dirty="0"/>
              <a:t>يشير إلى </a:t>
            </a:r>
            <a:r>
              <a:rPr lang="ar-SA" dirty="0">
                <a:solidFill>
                  <a:srgbClr val="00B050"/>
                </a:solidFill>
              </a:rPr>
              <a:t>زيادة عدد سكان المدن </a:t>
            </a:r>
            <a:r>
              <a:rPr lang="ar-SA" dirty="0" smtClean="0">
                <a:solidFill>
                  <a:srgbClr val="00B050"/>
                </a:solidFill>
              </a:rPr>
              <a:t>بوجـه عـام</a:t>
            </a:r>
            <a:r>
              <a:rPr lang="ar-SA" dirty="0" smtClean="0"/>
              <a:t> </a:t>
            </a:r>
            <a:r>
              <a:rPr lang="ar-SA" dirty="0"/>
              <a:t>0 فإن </a:t>
            </a:r>
            <a:r>
              <a:rPr lang="ar-SA" dirty="0" smtClean="0">
                <a:solidFill>
                  <a:srgbClr val="0070C0"/>
                </a:solidFill>
              </a:rPr>
              <a:t>التحضـر</a:t>
            </a:r>
            <a:r>
              <a:rPr lang="ar-SA" dirty="0" smtClean="0"/>
              <a:t> يشيـر إلـى </a:t>
            </a:r>
            <a:r>
              <a:rPr lang="ar-SA" dirty="0" smtClean="0">
                <a:solidFill>
                  <a:srgbClr val="7030A0"/>
                </a:solidFill>
              </a:rPr>
              <a:t>العمليـة التي تتـم بهـا هـذه </a:t>
            </a:r>
            <a:r>
              <a:rPr lang="ar-SA" dirty="0">
                <a:solidFill>
                  <a:srgbClr val="7030A0"/>
                </a:solidFill>
              </a:rPr>
              <a:t>الزيادة بما </a:t>
            </a:r>
            <a:r>
              <a:rPr lang="ar-SA" dirty="0" smtClean="0">
                <a:solidFill>
                  <a:srgbClr val="7030A0"/>
                </a:solidFill>
              </a:rPr>
              <a:t>في </a:t>
            </a:r>
            <a:r>
              <a:rPr lang="ar-SA" dirty="0">
                <a:solidFill>
                  <a:srgbClr val="7030A0"/>
                </a:solidFill>
              </a:rPr>
              <a:t>ذلك عملية تحول الحياة الريفية إلى حياة </a:t>
            </a:r>
            <a:r>
              <a:rPr lang="ar-SA" dirty="0" smtClean="0">
                <a:solidFill>
                  <a:srgbClr val="7030A0"/>
                </a:solidFill>
              </a:rPr>
              <a:t>حضرية </a:t>
            </a:r>
            <a:r>
              <a:rPr lang="ar-SA" dirty="0" smtClean="0"/>
              <a:t>. </a:t>
            </a:r>
          </a:p>
          <a:p>
            <a:endParaRPr lang="ar-SA" dirty="0" smtClean="0"/>
          </a:p>
          <a:p>
            <a:r>
              <a:rPr lang="ar-SA" dirty="0" smtClean="0"/>
              <a:t>             وفى </a:t>
            </a:r>
            <a:r>
              <a:rPr lang="ar-SA" dirty="0"/>
              <a:t>إطار التداخل بين </a:t>
            </a:r>
            <a:r>
              <a:rPr lang="ar-SA" dirty="0" smtClean="0"/>
              <a:t>مفهومي </a:t>
            </a:r>
            <a:r>
              <a:rPr lang="ar-SA" dirty="0"/>
              <a:t>النمـــو </a:t>
            </a:r>
            <a:r>
              <a:rPr lang="ar-SA" dirty="0" smtClean="0"/>
              <a:t>الحضـــري </a:t>
            </a:r>
            <a:r>
              <a:rPr lang="ar-SA" dirty="0"/>
              <a:t>والتحضر ، نجد أن ( </a:t>
            </a:r>
            <a:r>
              <a:rPr lang="ar-SA" dirty="0" err="1">
                <a:solidFill>
                  <a:srgbClr val="0070C0"/>
                </a:solidFill>
              </a:rPr>
              <a:t>ديفيز</a:t>
            </a:r>
            <a:r>
              <a:rPr lang="ar-SA" dirty="0"/>
              <a:t> ) يميز بين </a:t>
            </a:r>
            <a:r>
              <a:rPr lang="ar-SA" dirty="0">
                <a:solidFill>
                  <a:srgbClr val="00B050"/>
                </a:solidFill>
              </a:rPr>
              <a:t>التحضــر ونمــو </a:t>
            </a:r>
            <a:r>
              <a:rPr lang="ar-SA" dirty="0" smtClean="0">
                <a:solidFill>
                  <a:srgbClr val="00B050"/>
                </a:solidFill>
              </a:rPr>
              <a:t>المـدن </a:t>
            </a:r>
            <a:r>
              <a:rPr lang="ar-SA" dirty="0">
                <a:solidFill>
                  <a:srgbClr val="00B050"/>
                </a:solidFill>
              </a:rPr>
              <a:t>كطريقتين مختلفتين لقياس توزيــع الســكان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المدينــة </a:t>
            </a:r>
            <a:r>
              <a:rPr lang="ar-SA" dirty="0"/>
              <a:t>، حيث ينظر إلى التحضــر على أنه </a:t>
            </a:r>
            <a:r>
              <a:rPr lang="ar-SA" dirty="0">
                <a:solidFill>
                  <a:srgbClr val="FF0000"/>
                </a:solidFill>
              </a:rPr>
              <a:t>مســألة إقامة </a:t>
            </a:r>
            <a:r>
              <a:rPr lang="ar-SA" dirty="0" smtClean="0">
                <a:solidFill>
                  <a:srgbClr val="FF0000"/>
                </a:solidFill>
              </a:rPr>
              <a:t>فقط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783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 كما </a:t>
            </a:r>
            <a:r>
              <a:rPr lang="ar-SA" dirty="0"/>
              <a:t>يرى </a:t>
            </a:r>
            <a:r>
              <a:rPr lang="ar-SA" dirty="0" smtClean="0"/>
              <a:t>«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ديفيز</a:t>
            </a:r>
            <a:r>
              <a:rPr lang="ar-SA" dirty="0" smtClean="0">
                <a:solidFill>
                  <a:schemeClr val="tx1"/>
                </a:solidFill>
              </a:rPr>
              <a:t>»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/>
              <a:t>أن </a:t>
            </a:r>
            <a:r>
              <a:rPr lang="ar-SA" dirty="0"/>
              <a:t>هناك خطأ شائعاً </a:t>
            </a:r>
            <a:r>
              <a:rPr lang="ar-SA" dirty="0" smtClean="0"/>
              <a:t>في </a:t>
            </a:r>
            <a:r>
              <a:rPr lang="ar-SA" dirty="0"/>
              <a:t>اعتقادنا أن </a:t>
            </a:r>
            <a:r>
              <a:rPr lang="ar-SA" dirty="0" smtClean="0">
                <a:solidFill>
                  <a:srgbClr val="FF0000"/>
                </a:solidFill>
              </a:rPr>
              <a:t>التحضـر يعنـى ببسـاطـة نمـو المـدن </a:t>
            </a:r>
            <a:r>
              <a:rPr lang="ar-SA" dirty="0">
                <a:solidFill>
                  <a:srgbClr val="FF0000"/>
                </a:solidFill>
              </a:rPr>
              <a:t>أو </a:t>
            </a:r>
            <a:r>
              <a:rPr lang="ar-SA" dirty="0" smtClean="0">
                <a:solidFill>
                  <a:srgbClr val="FF0000"/>
                </a:solidFill>
              </a:rPr>
              <a:t>زيـادة حجمهـا </a:t>
            </a:r>
            <a:r>
              <a:rPr lang="ar-SA" dirty="0"/>
              <a:t>0 </a:t>
            </a:r>
            <a:r>
              <a:rPr lang="ar-SA" dirty="0" smtClean="0"/>
              <a:t>ويستنـد </a:t>
            </a:r>
            <a:r>
              <a:rPr lang="ar-SA" dirty="0" smtClean="0"/>
              <a:t>« </a:t>
            </a:r>
            <a:r>
              <a:rPr lang="ar-SA" dirty="0" err="1" smtClean="0">
                <a:solidFill>
                  <a:srgbClr val="0070C0"/>
                </a:solidFill>
              </a:rPr>
              <a:t>ديفيز</a:t>
            </a:r>
            <a:r>
              <a:rPr lang="ar-SA" dirty="0" smtClean="0"/>
              <a:t>» في </a:t>
            </a:r>
            <a:r>
              <a:rPr lang="ar-SA" dirty="0" smtClean="0"/>
              <a:t>تفسيـره لهـذا الـرأي علـى </a:t>
            </a:r>
            <a:r>
              <a:rPr lang="ar-SA" dirty="0"/>
              <a:t>أساس </a:t>
            </a:r>
            <a:r>
              <a:rPr lang="ar-SA" dirty="0">
                <a:solidFill>
                  <a:srgbClr val="0070C0"/>
                </a:solidFill>
              </a:rPr>
              <a:t>أن </a:t>
            </a:r>
            <a:r>
              <a:rPr lang="ar-SA" dirty="0" smtClean="0">
                <a:solidFill>
                  <a:srgbClr val="0070C0"/>
                </a:solidFill>
              </a:rPr>
              <a:t>المـدن يمكـن </a:t>
            </a:r>
            <a:r>
              <a:rPr lang="ar-SA" dirty="0">
                <a:solidFill>
                  <a:srgbClr val="0070C0"/>
                </a:solidFill>
              </a:rPr>
              <a:t>أن </a:t>
            </a:r>
            <a:r>
              <a:rPr lang="ar-SA" dirty="0" smtClean="0">
                <a:solidFill>
                  <a:srgbClr val="0070C0"/>
                </a:solidFill>
              </a:rPr>
              <a:t>تنمـو </a:t>
            </a:r>
            <a:r>
              <a:rPr lang="ar-SA" dirty="0">
                <a:solidFill>
                  <a:srgbClr val="0070C0"/>
                </a:solidFill>
              </a:rPr>
              <a:t>دون أي </a:t>
            </a:r>
            <a:r>
              <a:rPr lang="ar-SA" dirty="0" smtClean="0">
                <a:solidFill>
                  <a:srgbClr val="0070C0"/>
                </a:solidFill>
              </a:rPr>
              <a:t>تحضـر </a:t>
            </a:r>
            <a:r>
              <a:rPr lang="ar-SA" dirty="0"/>
              <a:t>، </a:t>
            </a:r>
            <a:r>
              <a:rPr lang="ar-SA" dirty="0" smtClean="0">
                <a:solidFill>
                  <a:srgbClr val="FF0000"/>
                </a:solidFill>
              </a:rPr>
              <a:t>بشـرط</a:t>
            </a:r>
            <a:r>
              <a:rPr lang="ar-SA" dirty="0" smtClean="0"/>
              <a:t> </a:t>
            </a:r>
            <a:r>
              <a:rPr lang="ar-SA" dirty="0"/>
              <a:t>أن </a:t>
            </a:r>
            <a:r>
              <a:rPr lang="ar-SA" dirty="0" smtClean="0">
                <a:solidFill>
                  <a:srgbClr val="00B050"/>
                </a:solidFill>
              </a:rPr>
              <a:t>ينمـو السكـان الريفيـون </a:t>
            </a:r>
            <a:r>
              <a:rPr lang="ar-SA" dirty="0" smtClean="0">
                <a:solidFill>
                  <a:srgbClr val="FF0000"/>
                </a:solidFill>
              </a:rPr>
              <a:t>بشكـل </a:t>
            </a:r>
            <a:r>
              <a:rPr lang="ar-SA" dirty="0">
                <a:solidFill>
                  <a:srgbClr val="FF0000"/>
                </a:solidFill>
              </a:rPr>
              <a:t>مساو لنمو </a:t>
            </a:r>
            <a:r>
              <a:rPr lang="ar-SA" dirty="0">
                <a:solidFill>
                  <a:srgbClr val="0070C0"/>
                </a:solidFill>
              </a:rPr>
              <a:t>السكان الحضريين </a:t>
            </a:r>
            <a:r>
              <a:rPr lang="ar-SA" dirty="0"/>
              <a:t>أو </a:t>
            </a:r>
            <a:r>
              <a:rPr lang="ar-SA" dirty="0">
                <a:solidFill>
                  <a:srgbClr val="7030A0"/>
                </a:solidFill>
              </a:rPr>
              <a:t>بمعدل أكبر </a:t>
            </a:r>
            <a:r>
              <a:rPr lang="ar-SA" dirty="0" smtClean="0">
                <a:solidFill>
                  <a:srgbClr val="7030A0"/>
                </a:solidFill>
              </a:rPr>
              <a:t>منه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09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	</a:t>
            </a:r>
            <a:endParaRPr lang="ar-SA" b="1" dirty="0" smtClean="0"/>
          </a:p>
          <a:p>
            <a:r>
              <a:rPr lang="ar-SA" b="1" dirty="0"/>
              <a:t> </a:t>
            </a:r>
            <a:r>
              <a:rPr lang="ar-SA" b="1" dirty="0" smtClean="0"/>
              <a:t>     </a:t>
            </a:r>
            <a:r>
              <a:rPr lang="ar-SA" dirty="0" smtClean="0"/>
              <a:t>ويمكـن القــول </a:t>
            </a:r>
            <a:r>
              <a:rPr lang="ar-SA" dirty="0"/>
              <a:t>إن </a:t>
            </a:r>
            <a:r>
              <a:rPr lang="ar-SA" dirty="0">
                <a:solidFill>
                  <a:srgbClr val="FF0000"/>
                </a:solidFill>
              </a:rPr>
              <a:t>النمو </a:t>
            </a:r>
            <a:r>
              <a:rPr lang="ar-SA" dirty="0" smtClean="0">
                <a:solidFill>
                  <a:srgbClr val="FF0000"/>
                </a:solidFill>
              </a:rPr>
              <a:t>الحضري </a:t>
            </a:r>
            <a:r>
              <a:rPr lang="ar-SA" dirty="0">
                <a:solidFill>
                  <a:srgbClr val="FF0000"/>
                </a:solidFill>
              </a:rPr>
              <a:t>يمثل أحد جوانب التحضر </a:t>
            </a:r>
            <a:r>
              <a:rPr lang="ar-SA" dirty="0"/>
              <a:t>، فإذا </a:t>
            </a:r>
            <a:r>
              <a:rPr lang="ar-SA" dirty="0" smtClean="0"/>
              <a:t>كـان </a:t>
            </a:r>
            <a:r>
              <a:rPr lang="ar-SA" dirty="0" smtClean="0">
                <a:solidFill>
                  <a:srgbClr val="7030A0"/>
                </a:solidFill>
              </a:rPr>
              <a:t>النمـو الحضـري </a:t>
            </a:r>
            <a:r>
              <a:rPr lang="ar-SA" dirty="0" smtClean="0"/>
              <a:t>يشير </a:t>
            </a:r>
            <a:r>
              <a:rPr lang="ar-SA" dirty="0"/>
              <a:t>إلى </a:t>
            </a:r>
            <a:r>
              <a:rPr lang="ar-SA" dirty="0">
                <a:solidFill>
                  <a:srgbClr val="0070C0"/>
                </a:solidFill>
              </a:rPr>
              <a:t>الزيادة الكمية لسكان المدينة ، أو اتساع نطاق المدن</a:t>
            </a:r>
            <a:r>
              <a:rPr lang="ar-SA" dirty="0"/>
              <a:t> ، فإن </a:t>
            </a:r>
            <a:r>
              <a:rPr lang="ar-SA" dirty="0" smtClean="0">
                <a:solidFill>
                  <a:srgbClr val="D9791B"/>
                </a:solidFill>
              </a:rPr>
              <a:t>التحضـر</a:t>
            </a:r>
            <a:r>
              <a:rPr lang="ar-SA" dirty="0" smtClean="0"/>
              <a:t> يشيـر </a:t>
            </a:r>
            <a:r>
              <a:rPr lang="ar-SA" dirty="0"/>
              <a:t>إلى </a:t>
            </a:r>
            <a:r>
              <a:rPr lang="ar-SA" dirty="0">
                <a:solidFill>
                  <a:srgbClr val="FF0000"/>
                </a:solidFill>
              </a:rPr>
              <a:t>العملية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يزداد بها عدد السكان </a:t>
            </a:r>
            <a:r>
              <a:rPr lang="ar-SA" dirty="0"/>
              <a:t>، كما يشير التحضر إلى </a:t>
            </a:r>
            <a:r>
              <a:rPr lang="ar-SA" dirty="0">
                <a:solidFill>
                  <a:srgbClr val="00B050"/>
                </a:solidFill>
              </a:rPr>
              <a:t>كافة التغيرات الاجتماعية والاقتصادية والثقافية المصاحبة لعملية النمو </a:t>
            </a:r>
            <a:r>
              <a:rPr lang="ar-SA" dirty="0" smtClean="0">
                <a:solidFill>
                  <a:srgbClr val="00B050"/>
                </a:solidFill>
              </a:rPr>
              <a:t>الحضري </a:t>
            </a:r>
            <a:r>
              <a:rPr lang="ar-SA" dirty="0"/>
              <a:t>0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09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نموج جديد</Template>
  <TotalTime>160</TotalTime>
  <Words>813</Words>
  <Application>Microsoft Office PowerPoint</Application>
  <PresentationFormat>A4 Paper (210x297 mm)</PresentationFormat>
  <Paragraphs>107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الثانية</vt:lpstr>
      <vt:lpstr>العناصر الأساسية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16</cp:revision>
  <dcterms:created xsi:type="dcterms:W3CDTF">2014-06-20T02:43:56Z</dcterms:created>
  <dcterms:modified xsi:type="dcterms:W3CDTF">2014-06-20T17:03:20Z</dcterms:modified>
</cp:coreProperties>
</file>