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02F"/>
    <a:srgbClr val="D9791B"/>
    <a:srgbClr val="0E478A"/>
    <a:srgbClr val="313B4A"/>
    <a:srgbClr val="43A79C"/>
    <a:srgbClr val="EDBD1F"/>
    <a:srgbClr val="F04316"/>
    <a:srgbClr val="81AA52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50" d="100"/>
          <a:sy n="50" d="100"/>
        </p:scale>
        <p:origin x="60" y="25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8/23/2014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4089974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التحضر</a:t>
            </a:r>
            <a:endParaRPr lang="en-US" sz="6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b="1" dirty="0" smtClean="0"/>
              <a:t>  2 – </a:t>
            </a:r>
            <a:r>
              <a:rPr lang="ar-SA" b="1" dirty="0" smtClean="0">
                <a:solidFill>
                  <a:srgbClr val="FF0000"/>
                </a:solidFill>
              </a:rPr>
              <a:t>مفهوم الحضرية</a:t>
            </a:r>
          </a:p>
          <a:p>
            <a:r>
              <a:rPr lang="ar-SA" b="1" dirty="0"/>
              <a:t>	</a:t>
            </a:r>
            <a:endParaRPr lang="ar-SA" b="1" dirty="0" smtClean="0"/>
          </a:p>
          <a:p>
            <a:r>
              <a:rPr lang="ar-SA" b="1" dirty="0"/>
              <a:t> </a:t>
            </a:r>
            <a:r>
              <a:rPr lang="ar-SA" b="1" dirty="0" smtClean="0"/>
              <a:t>   </a:t>
            </a:r>
            <a:r>
              <a:rPr lang="ar-SA" dirty="0" smtClean="0"/>
              <a:t>يعد </a:t>
            </a:r>
            <a:r>
              <a:rPr lang="ar-SA" dirty="0"/>
              <a:t>مصطلح ( </a:t>
            </a:r>
            <a:r>
              <a:rPr lang="ar-SA" dirty="0">
                <a:solidFill>
                  <a:srgbClr val="FF0000"/>
                </a:solidFill>
              </a:rPr>
              <a:t>الحضرية </a:t>
            </a:r>
            <a:r>
              <a:rPr lang="ar-SA" dirty="0" smtClean="0"/>
              <a:t>) من </a:t>
            </a:r>
            <a:r>
              <a:rPr lang="ar-SA" dirty="0"/>
              <a:t>المصطلحات القريبة لمصطلح  </a:t>
            </a:r>
            <a:r>
              <a:rPr lang="ar-SA" dirty="0">
                <a:solidFill>
                  <a:srgbClr val="0070C0"/>
                </a:solidFill>
              </a:rPr>
              <a:t>التحضر</a:t>
            </a:r>
            <a:r>
              <a:rPr lang="ar-SA" dirty="0"/>
              <a:t> ، حيث </a:t>
            </a:r>
            <a:r>
              <a:rPr lang="ar-SA" dirty="0" smtClean="0">
                <a:solidFill>
                  <a:srgbClr val="00B050"/>
                </a:solidFill>
              </a:rPr>
              <a:t>يستخـدم </a:t>
            </a:r>
            <a:r>
              <a:rPr lang="ar-SA" dirty="0">
                <a:solidFill>
                  <a:srgbClr val="00B050"/>
                </a:solidFill>
              </a:rPr>
              <a:t>كل من المفهومين على أنهما مترادفان </a:t>
            </a:r>
            <a:r>
              <a:rPr lang="ar-SA" dirty="0"/>
              <a:t>، مما يؤكد ضرورة توضيح الفرق بينهما 0 </a:t>
            </a:r>
            <a:endParaRPr lang="en-US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SA" dirty="0" smtClean="0">
                <a:solidFill>
                  <a:srgbClr val="FF0000"/>
                </a:solidFill>
              </a:rPr>
              <a:t>فمن </a:t>
            </a:r>
            <a:r>
              <a:rPr lang="ar-SA" dirty="0">
                <a:solidFill>
                  <a:srgbClr val="FF0000"/>
                </a:solidFill>
              </a:rPr>
              <a:t>الناحية التاريخية </a:t>
            </a:r>
            <a:r>
              <a:rPr lang="ar-SA" dirty="0"/>
              <a:t>، نجد أن المفهومين – </a:t>
            </a:r>
            <a:r>
              <a:rPr lang="ar-SA" dirty="0" smtClean="0"/>
              <a:t> الحضرية </a:t>
            </a:r>
            <a:r>
              <a:rPr lang="ar-SA" dirty="0"/>
              <a:t>والتحضر – </a:t>
            </a:r>
            <a:r>
              <a:rPr lang="ar-SA" dirty="0" smtClean="0"/>
              <a:t>  </a:t>
            </a:r>
            <a:r>
              <a:rPr lang="ar-SA" dirty="0" smtClean="0">
                <a:solidFill>
                  <a:srgbClr val="00B050"/>
                </a:solidFill>
              </a:rPr>
              <a:t>يرتبطان </a:t>
            </a:r>
            <a:r>
              <a:rPr lang="ar-SA" dirty="0">
                <a:solidFill>
                  <a:srgbClr val="00B050"/>
                </a:solidFill>
              </a:rPr>
              <a:t>معاً </a:t>
            </a:r>
            <a:r>
              <a:rPr lang="ar-SA" dirty="0" smtClean="0"/>
              <a:t>،  </a:t>
            </a:r>
            <a:r>
              <a:rPr lang="ar-SA" dirty="0"/>
              <a:t>فسـكان المدن هم أول من مارس الحضرية كأســلوب للحياة ، إلا أن هذا الارتباط لا يعد ارتباطاً مطلقاً ، </a:t>
            </a:r>
            <a:r>
              <a:rPr lang="ar-SA" dirty="0" smtClean="0"/>
              <a:t>ففي كثير </a:t>
            </a:r>
            <a:r>
              <a:rPr lang="ar-SA" dirty="0"/>
              <a:t>من </a:t>
            </a:r>
            <a:r>
              <a:rPr lang="ar-SA" dirty="0">
                <a:solidFill>
                  <a:srgbClr val="FF0000"/>
                </a:solidFill>
              </a:rPr>
              <a:t>الـدول الغربية </a:t>
            </a:r>
            <a:r>
              <a:rPr lang="ar-SA" dirty="0"/>
              <a:t>على ســـبيل المثال </a:t>
            </a:r>
            <a:r>
              <a:rPr lang="ar-SA" dirty="0" smtClean="0">
                <a:solidFill>
                  <a:srgbClr val="0070C0"/>
                </a:solidFill>
              </a:rPr>
              <a:t>اختــار كثيـر مـن </a:t>
            </a:r>
            <a:r>
              <a:rPr lang="ar-SA" dirty="0">
                <a:solidFill>
                  <a:srgbClr val="0070C0"/>
                </a:solidFill>
              </a:rPr>
              <a:t>ســكان </a:t>
            </a:r>
            <a:r>
              <a:rPr lang="ar-SA" dirty="0" smtClean="0">
                <a:solidFill>
                  <a:srgbClr val="0070C0"/>
                </a:solidFill>
              </a:rPr>
              <a:t>الـريف </a:t>
            </a:r>
            <a:r>
              <a:rPr lang="ar-SA" dirty="0">
                <a:solidFill>
                  <a:srgbClr val="0070C0"/>
                </a:solidFill>
              </a:rPr>
              <a:t>( الحضرية ) كأسلوب </a:t>
            </a:r>
            <a:r>
              <a:rPr lang="ar-SA" dirty="0" smtClean="0">
                <a:solidFill>
                  <a:srgbClr val="0070C0"/>
                </a:solidFill>
              </a:rPr>
              <a:t>حيـاة </a:t>
            </a:r>
            <a:r>
              <a:rPr lang="ar-SA" dirty="0">
                <a:solidFill>
                  <a:srgbClr val="0070C0"/>
                </a:solidFill>
              </a:rPr>
              <a:t>دون أن </a:t>
            </a:r>
            <a:r>
              <a:rPr lang="ar-SA" dirty="0" smtClean="0">
                <a:solidFill>
                  <a:srgbClr val="0070C0"/>
                </a:solidFill>
              </a:rPr>
              <a:t> ينتقلوا </a:t>
            </a:r>
            <a:r>
              <a:rPr lang="ar-SA" dirty="0">
                <a:solidFill>
                  <a:srgbClr val="0070C0"/>
                </a:solidFill>
              </a:rPr>
              <a:t>للإقامة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المدينة </a:t>
            </a:r>
            <a:r>
              <a:rPr lang="ar-SA" dirty="0" smtClean="0">
                <a:solidFill>
                  <a:srgbClr val="0070C0"/>
                </a:solidFill>
              </a:rPr>
              <a:t>.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ويفرق « كوين </a:t>
            </a:r>
            <a:r>
              <a:rPr lang="ar-SA" dirty="0" err="1" smtClean="0"/>
              <a:t>وكاربنتر</a:t>
            </a:r>
            <a:r>
              <a:rPr lang="ar-SA" dirty="0" smtClean="0"/>
              <a:t>» بين </a:t>
            </a:r>
            <a:r>
              <a:rPr lang="ar-SA" dirty="0"/>
              <a:t>الحضرية والتحضر ، على أساس أن</a:t>
            </a:r>
            <a:r>
              <a:rPr lang="ar-SA" dirty="0">
                <a:solidFill>
                  <a:srgbClr val="0070C0"/>
                </a:solidFill>
              </a:rPr>
              <a:t> التحضر </a:t>
            </a:r>
            <a:r>
              <a:rPr lang="ar-SA" dirty="0"/>
              <a:t>يعنى </a:t>
            </a:r>
            <a:r>
              <a:rPr lang="ar-SA" dirty="0">
                <a:solidFill>
                  <a:srgbClr val="FF0000"/>
                </a:solidFill>
              </a:rPr>
              <a:t>ظاهرة الاستيطان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المدينة </a:t>
            </a:r>
            <a:r>
              <a:rPr lang="ar-SA" dirty="0"/>
              <a:t>، بينما يشير </a:t>
            </a:r>
            <a:r>
              <a:rPr lang="ar-SA" dirty="0" smtClean="0"/>
              <a:t>مفهـوم </a:t>
            </a:r>
            <a:r>
              <a:rPr lang="ar-SA" dirty="0" smtClean="0">
                <a:solidFill>
                  <a:srgbClr val="7030A0"/>
                </a:solidFill>
              </a:rPr>
              <a:t>الحضـرية</a:t>
            </a:r>
            <a:r>
              <a:rPr lang="ar-SA" dirty="0" smtClean="0"/>
              <a:t> </a:t>
            </a:r>
            <a:r>
              <a:rPr lang="ar-SA" dirty="0"/>
              <a:t>إلى </a:t>
            </a:r>
            <a:r>
              <a:rPr lang="ar-SA" dirty="0" smtClean="0">
                <a:solidFill>
                  <a:srgbClr val="00B050"/>
                </a:solidFill>
              </a:rPr>
              <a:t>الطريقـة التي تتميـز بهـا الحيـاة المرتبطـة </a:t>
            </a:r>
            <a:r>
              <a:rPr lang="ar-SA" dirty="0">
                <a:solidFill>
                  <a:srgbClr val="00B050"/>
                </a:solidFill>
              </a:rPr>
              <a:t>بالاستيطان </a:t>
            </a:r>
            <a:r>
              <a:rPr lang="ar-SA" dirty="0" smtClean="0">
                <a:solidFill>
                  <a:srgbClr val="00B050"/>
                </a:solidFill>
              </a:rPr>
              <a:t>في </a:t>
            </a:r>
            <a:r>
              <a:rPr lang="ar-SA" dirty="0">
                <a:solidFill>
                  <a:srgbClr val="00B050"/>
                </a:solidFill>
              </a:rPr>
              <a:t>المدينة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4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 ويرى «برجل» أن </a:t>
            </a:r>
            <a:r>
              <a:rPr lang="ar-SA" dirty="0">
                <a:solidFill>
                  <a:srgbClr val="FF0000"/>
                </a:solidFill>
              </a:rPr>
              <a:t>التحضر</a:t>
            </a:r>
            <a:r>
              <a:rPr lang="ar-SA" dirty="0"/>
              <a:t> </a:t>
            </a:r>
            <a:r>
              <a:rPr lang="ar-SA" dirty="0" smtClean="0"/>
              <a:t>يعـد </a:t>
            </a:r>
            <a:r>
              <a:rPr lang="ar-SA" dirty="0"/>
              <a:t>بمثابة </a:t>
            </a:r>
            <a:r>
              <a:rPr lang="ar-SA" dirty="0" smtClean="0">
                <a:solidFill>
                  <a:srgbClr val="0070C0"/>
                </a:solidFill>
              </a:rPr>
              <a:t>عمليـة</a:t>
            </a:r>
            <a:r>
              <a:rPr lang="ar-SA" dirty="0" smtClean="0"/>
              <a:t> ، في </a:t>
            </a:r>
            <a:r>
              <a:rPr lang="ar-SA" dirty="0"/>
              <a:t>حين </a:t>
            </a:r>
            <a:r>
              <a:rPr lang="ar-SA" dirty="0" smtClean="0"/>
              <a:t>تعتبـر </a:t>
            </a:r>
            <a:r>
              <a:rPr lang="ar-SA" dirty="0" smtClean="0">
                <a:solidFill>
                  <a:srgbClr val="00B050"/>
                </a:solidFill>
              </a:rPr>
              <a:t>الحضـرية</a:t>
            </a:r>
            <a:r>
              <a:rPr lang="ar-SA" dirty="0" smtClean="0"/>
              <a:t> </a:t>
            </a:r>
            <a:r>
              <a:rPr lang="ar-SA" dirty="0"/>
              <a:t>هي </a:t>
            </a:r>
            <a:r>
              <a:rPr lang="ar-SA" dirty="0" smtClean="0">
                <a:solidFill>
                  <a:srgbClr val="D9791B"/>
                </a:solidFill>
              </a:rPr>
              <a:t>الحالـة أو الظـروف القائمـة </a:t>
            </a:r>
            <a:r>
              <a:rPr lang="ar-SA" dirty="0"/>
              <a:t>0 ومن </a:t>
            </a:r>
            <a:r>
              <a:rPr lang="ar-SA" dirty="0" smtClean="0"/>
              <a:t>ثـم </a:t>
            </a:r>
            <a:r>
              <a:rPr lang="ar-SA" dirty="0"/>
              <a:t>فإن </a:t>
            </a:r>
            <a:r>
              <a:rPr lang="ar-SA" dirty="0">
                <a:solidFill>
                  <a:srgbClr val="FF0000"/>
                </a:solidFill>
              </a:rPr>
              <a:t>التحضر كعملية </a:t>
            </a:r>
            <a:r>
              <a:rPr lang="ar-SA" dirty="0"/>
              <a:t>يمكن تصوره على أنه </a:t>
            </a:r>
            <a:r>
              <a:rPr lang="ar-SA" dirty="0">
                <a:solidFill>
                  <a:srgbClr val="00B0F0"/>
                </a:solidFill>
              </a:rPr>
              <a:t>الجانب </a:t>
            </a:r>
            <a:r>
              <a:rPr lang="ar-SA" dirty="0" smtClean="0">
                <a:solidFill>
                  <a:srgbClr val="00B0F0"/>
                </a:solidFill>
              </a:rPr>
              <a:t>الدينامي </a:t>
            </a:r>
            <a:r>
              <a:rPr lang="ar-SA" dirty="0">
                <a:solidFill>
                  <a:srgbClr val="00B0F0"/>
                </a:solidFill>
              </a:rPr>
              <a:t>المتحـرك </a:t>
            </a:r>
            <a:r>
              <a:rPr lang="ar-SA" dirty="0" smtClean="0"/>
              <a:t>في </a:t>
            </a:r>
            <a:r>
              <a:rPr lang="ar-SA" dirty="0"/>
              <a:t>حين تمثل </a:t>
            </a:r>
            <a:r>
              <a:rPr lang="ar-SA" dirty="0">
                <a:solidFill>
                  <a:srgbClr val="0070C0"/>
                </a:solidFill>
              </a:rPr>
              <a:t>الحضرية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الجانب المستقر </a:t>
            </a:r>
            <a:r>
              <a:rPr lang="ar-SA" dirty="0" smtClean="0">
                <a:solidFill>
                  <a:srgbClr val="00B050"/>
                </a:solidFill>
              </a:rPr>
              <a:t>الثابت </a:t>
            </a:r>
            <a:r>
              <a:rPr lang="ar-SA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42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ويؤكد «ويرث» على </a:t>
            </a:r>
            <a:r>
              <a:rPr lang="ar-SA" dirty="0"/>
              <a:t>أن العوامل الايكولوجية المتمثلة </a:t>
            </a:r>
            <a:r>
              <a:rPr lang="ar-SA" dirty="0" smtClean="0"/>
              <a:t>فزيادة </a:t>
            </a:r>
            <a:r>
              <a:rPr lang="ar-SA" dirty="0">
                <a:solidFill>
                  <a:srgbClr val="FF0000"/>
                </a:solidFill>
              </a:rPr>
              <a:t>الحجم</a:t>
            </a:r>
            <a:r>
              <a:rPr lang="ar-SA" dirty="0"/>
              <a:t> ، </a:t>
            </a:r>
            <a:r>
              <a:rPr lang="ar-SA" dirty="0">
                <a:solidFill>
                  <a:srgbClr val="FFC000"/>
                </a:solidFill>
              </a:rPr>
              <a:t>وارتفاع الكثافة السكانية </a:t>
            </a:r>
            <a:r>
              <a:rPr lang="ar-SA" dirty="0" smtClean="0">
                <a:solidFill>
                  <a:srgbClr val="FFC00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واللاتجانس</a:t>
            </a:r>
            <a:r>
              <a:rPr lang="ar-SA" dirty="0" smtClean="0">
                <a:solidFill>
                  <a:srgbClr val="0070C0"/>
                </a:solidFill>
              </a:rPr>
              <a:t> السكاني </a:t>
            </a:r>
            <a:r>
              <a:rPr lang="ar-SA" dirty="0"/>
              <a:t>– </a:t>
            </a:r>
            <a:r>
              <a:rPr lang="ar-SA" dirty="0" smtClean="0"/>
              <a:t> والتي </a:t>
            </a:r>
            <a:r>
              <a:rPr lang="ar-SA" dirty="0"/>
              <a:t>تنتج عن التحضر – </a:t>
            </a:r>
            <a:r>
              <a:rPr lang="ar-SA" dirty="0">
                <a:solidFill>
                  <a:srgbClr val="7030A0"/>
                </a:solidFill>
              </a:rPr>
              <a:t>يكون لها أثار نفسية واجتماعية متعددة على سكان المدينة</a:t>
            </a:r>
            <a:r>
              <a:rPr lang="ar-SA" dirty="0"/>
              <a:t> 0 وتشكل هذه الآثار معاً </a:t>
            </a:r>
            <a:r>
              <a:rPr lang="ar-SA" dirty="0">
                <a:solidFill>
                  <a:srgbClr val="00B050"/>
                </a:solidFill>
              </a:rPr>
              <a:t>نمطاً جديداً من الثقافة </a:t>
            </a:r>
            <a:r>
              <a:rPr lang="ar-SA" dirty="0"/>
              <a:t>– </a:t>
            </a:r>
            <a:r>
              <a:rPr lang="ar-SA" dirty="0">
                <a:solidFill>
                  <a:srgbClr val="D9791B"/>
                </a:solidFill>
              </a:rPr>
              <a:t>أسلوب الحياة </a:t>
            </a:r>
            <a:r>
              <a:rPr lang="ar-SA" dirty="0"/>
              <a:t>– هو ما يسمي </a:t>
            </a:r>
            <a:r>
              <a:rPr lang="ar-SA" dirty="0" smtClean="0">
                <a:solidFill>
                  <a:srgbClr val="FF0000"/>
                </a:solidFill>
              </a:rPr>
              <a:t>بالحضرية</a:t>
            </a:r>
            <a:r>
              <a:rPr lang="ar-SA" dirty="0" smtClean="0"/>
              <a:t>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83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و يؤكد « هيس» على </a:t>
            </a:r>
            <a:r>
              <a:rPr lang="ar-SA" dirty="0"/>
              <a:t>أن </a:t>
            </a:r>
            <a:r>
              <a:rPr lang="ar-SA" dirty="0" smtClean="0">
                <a:solidFill>
                  <a:srgbClr val="FF0000"/>
                </a:solidFill>
              </a:rPr>
              <a:t>التحضر</a:t>
            </a:r>
            <a:r>
              <a:rPr lang="ar-SA" dirty="0" smtClean="0"/>
              <a:t> يشير بوجه </a:t>
            </a:r>
            <a:r>
              <a:rPr lang="ar-SA" dirty="0"/>
              <a:t>عام إلى عوامل </a:t>
            </a:r>
            <a:r>
              <a:rPr lang="ar-SA" dirty="0">
                <a:solidFill>
                  <a:srgbClr val="0070C0"/>
                </a:solidFill>
              </a:rPr>
              <a:t>الحجم والكثافة </a:t>
            </a:r>
            <a:r>
              <a:rPr lang="ar-SA" dirty="0" err="1">
                <a:solidFill>
                  <a:srgbClr val="0070C0"/>
                </a:solidFill>
              </a:rPr>
              <a:t>واللاتجانس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السكانى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/>
              <a:t>في </a:t>
            </a:r>
            <a:r>
              <a:rPr lang="ar-SA" dirty="0"/>
              <a:t>الأماكن الحضرية ، </a:t>
            </a:r>
            <a:r>
              <a:rPr lang="ar-SA" dirty="0" smtClean="0"/>
              <a:t>في </a:t>
            </a:r>
            <a:r>
              <a:rPr lang="ar-SA" dirty="0"/>
              <a:t>حين أن </a:t>
            </a:r>
            <a:r>
              <a:rPr lang="ar-SA" dirty="0">
                <a:solidFill>
                  <a:srgbClr val="00B050"/>
                </a:solidFill>
              </a:rPr>
              <a:t>الحضرية</a:t>
            </a:r>
            <a:r>
              <a:rPr lang="ar-SA" dirty="0"/>
              <a:t> تعتبر </a:t>
            </a:r>
            <a:r>
              <a:rPr lang="ar-SA" dirty="0">
                <a:solidFill>
                  <a:srgbClr val="D9791B"/>
                </a:solidFill>
              </a:rPr>
              <a:t>ظاهرة اجتماعية أو أسلوب للحياة </a:t>
            </a:r>
            <a:r>
              <a:rPr lang="ar-SA" dirty="0"/>
              <a:t>يتم من خلاله </a:t>
            </a:r>
            <a:r>
              <a:rPr lang="ar-SA" dirty="0">
                <a:solidFill>
                  <a:srgbClr val="0070C0"/>
                </a:solidFill>
              </a:rPr>
              <a:t>استبدال أساليب الحياة التقليدية المرتبطة بحياة الريف أو القرية بمعايير وأساليب السلوك </a:t>
            </a:r>
            <a:r>
              <a:rPr lang="ar-SA" dirty="0" smtClean="0">
                <a:solidFill>
                  <a:srgbClr val="0070C0"/>
                </a:solidFill>
              </a:rPr>
              <a:t>الفردية</a:t>
            </a:r>
            <a:r>
              <a:rPr lang="ar-SA" dirty="0" smtClean="0"/>
              <a:t>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36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/>
              <a:t> </a:t>
            </a:r>
            <a:r>
              <a:rPr lang="ar-SA" dirty="0" smtClean="0"/>
              <a:t>      ويشير </a:t>
            </a:r>
            <a:r>
              <a:rPr lang="ar-SA" dirty="0" smtClean="0">
                <a:solidFill>
                  <a:srgbClr val="FF0000"/>
                </a:solidFill>
              </a:rPr>
              <a:t>المفهوم </a:t>
            </a:r>
            <a:r>
              <a:rPr lang="ar-SA" dirty="0">
                <a:solidFill>
                  <a:srgbClr val="FF0000"/>
                </a:solidFill>
              </a:rPr>
              <a:t>الواسع للحضرية </a:t>
            </a:r>
            <a:r>
              <a:rPr lang="ar-SA" dirty="0" smtClean="0"/>
              <a:t>بوجه </a:t>
            </a:r>
            <a:r>
              <a:rPr lang="ar-SA" dirty="0"/>
              <a:t>عام إلى </a:t>
            </a:r>
            <a:r>
              <a:rPr lang="ar-SA" dirty="0">
                <a:solidFill>
                  <a:srgbClr val="0070C0"/>
                </a:solidFill>
              </a:rPr>
              <a:t>كل المظاهر </a:t>
            </a:r>
            <a:r>
              <a:rPr lang="ar-SA" dirty="0" smtClean="0">
                <a:solidFill>
                  <a:srgbClr val="0070C0"/>
                </a:solidFill>
              </a:rPr>
              <a:t>السياسيـة  والاقتصاديـة  والاجتماعيـة وغيرهـا لأسلـوب الحيـاة الحضرية</a:t>
            </a:r>
            <a:r>
              <a:rPr lang="ar-SA" dirty="0" smtClean="0"/>
              <a:t> </a:t>
            </a:r>
            <a:r>
              <a:rPr lang="ar-SA" dirty="0"/>
              <a:t>وذلك بخلاف التحضر 0 </a:t>
            </a:r>
            <a:r>
              <a:rPr lang="ar-SA" dirty="0">
                <a:solidFill>
                  <a:srgbClr val="00B050"/>
                </a:solidFill>
              </a:rPr>
              <a:t>فالحضرية ليست عملية يتم بمقتضاها النمو الحضري</a:t>
            </a:r>
            <a:r>
              <a:rPr lang="ar-SA" dirty="0">
                <a:solidFill>
                  <a:srgbClr val="FFC000"/>
                </a:solidFill>
              </a:rPr>
              <a:t> </a:t>
            </a:r>
            <a:r>
              <a:rPr lang="ar-SA" dirty="0"/>
              <a:t>، ولكنها بالأحرى </a:t>
            </a:r>
            <a:r>
              <a:rPr lang="ar-SA" dirty="0">
                <a:solidFill>
                  <a:srgbClr val="FF0000"/>
                </a:solidFill>
              </a:rPr>
              <a:t>تعد محصلة نهائية للتحضر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375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	</a:t>
            </a:r>
            <a:r>
              <a:rPr lang="ar-SA" b="1" dirty="0" smtClean="0"/>
              <a:t>          </a:t>
            </a:r>
            <a:r>
              <a:rPr lang="ar-SA" dirty="0" smtClean="0"/>
              <a:t>ويتضح </a:t>
            </a:r>
            <a:r>
              <a:rPr lang="ar-SA" dirty="0"/>
              <a:t>مما سبق ، أن </a:t>
            </a:r>
            <a:r>
              <a:rPr lang="ar-SA" dirty="0">
                <a:solidFill>
                  <a:srgbClr val="FF0000"/>
                </a:solidFill>
              </a:rPr>
              <a:t>التحضر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يمثل العملية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يتم من خلالها </a:t>
            </a:r>
            <a:r>
              <a:rPr lang="ar-SA" dirty="0" smtClean="0">
                <a:solidFill>
                  <a:srgbClr val="00B050"/>
                </a:solidFill>
              </a:rPr>
              <a:t>النمـو الحضـري</a:t>
            </a:r>
            <a:r>
              <a:rPr lang="ar-SA" dirty="0" smtClean="0"/>
              <a:t>  وبالتالي  يزداد حجـم  السكان  وكثافتهم </a:t>
            </a:r>
            <a:r>
              <a:rPr lang="ar-SA" dirty="0"/>
              <a:t>وتباينهم داخل المدينة 0 بينما تعد </a:t>
            </a:r>
            <a:r>
              <a:rPr lang="ar-SA" dirty="0">
                <a:solidFill>
                  <a:srgbClr val="0070C0"/>
                </a:solidFill>
              </a:rPr>
              <a:t>الحضرية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هي المحصلة النهائية لتلك العملية </a:t>
            </a:r>
            <a:r>
              <a:rPr lang="ar-SA" dirty="0"/>
              <a:t>، حيث تمثل </a:t>
            </a:r>
            <a:r>
              <a:rPr lang="ar-SA" dirty="0">
                <a:solidFill>
                  <a:srgbClr val="FF0000"/>
                </a:solidFill>
              </a:rPr>
              <a:t>الجانب الإنساني للتحضر </a:t>
            </a:r>
            <a:r>
              <a:rPr lang="ar-SA" dirty="0"/>
              <a:t>، فهي تتضمن </a:t>
            </a:r>
            <a:r>
              <a:rPr lang="ar-SA" dirty="0">
                <a:solidFill>
                  <a:srgbClr val="0070C0"/>
                </a:solidFill>
              </a:rPr>
              <a:t>الأنماط الثقافية والتفاعلات الاجتماعية الناجمة عن زيادة معدلات التحضر</a:t>
            </a:r>
            <a:r>
              <a:rPr lang="ar-SA" dirty="0"/>
              <a:t> ،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وتظهر هـذه التفاعـلات الاجتماعيـة في صـورة </a:t>
            </a:r>
            <a:r>
              <a:rPr lang="ar-SA" dirty="0">
                <a:solidFill>
                  <a:srgbClr val="FF0000"/>
                </a:solidFill>
              </a:rPr>
              <a:t>انتشار العلاقات الثانوية والغائية</a:t>
            </a:r>
            <a:r>
              <a:rPr lang="ar-SA" dirty="0"/>
              <a:t> </a:t>
            </a:r>
            <a:r>
              <a:rPr lang="ar-SA" dirty="0" smtClean="0"/>
              <a:t>،  </a:t>
            </a:r>
            <a:r>
              <a:rPr lang="ar-SA" dirty="0">
                <a:solidFill>
                  <a:srgbClr val="D9791B"/>
                </a:solidFill>
              </a:rPr>
              <a:t>وضعف الروابط </a:t>
            </a:r>
            <a:r>
              <a:rPr lang="ar-SA" dirty="0" smtClean="0">
                <a:solidFill>
                  <a:srgbClr val="D9791B"/>
                </a:solidFill>
              </a:rPr>
              <a:t>الأسرية و </a:t>
            </a:r>
            <a:r>
              <a:rPr lang="ar-SA" dirty="0" err="1" smtClean="0">
                <a:solidFill>
                  <a:srgbClr val="D9791B"/>
                </a:solidFill>
              </a:rPr>
              <a:t>القرابية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SA" dirty="0">
                <a:solidFill>
                  <a:srgbClr val="0070C0"/>
                </a:solidFill>
              </a:rPr>
              <a:t>وزيادة حدة الصراع </a:t>
            </a:r>
            <a:r>
              <a:rPr lang="ar-SA" dirty="0" smtClean="0">
                <a:solidFill>
                  <a:srgbClr val="0070C0"/>
                </a:solidFill>
              </a:rPr>
              <a:t>الاجتماعي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7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رابعا : </a:t>
            </a:r>
            <a:r>
              <a:rPr lang="ar-SA" b="1" dirty="0" smtClean="0">
                <a:solidFill>
                  <a:srgbClr val="FF0000"/>
                </a:solidFill>
              </a:rPr>
              <a:t>أنماط التحضر </a:t>
            </a:r>
          </a:p>
          <a:p>
            <a:r>
              <a:rPr lang="ar-SA" dirty="0" smtClean="0"/>
              <a:t>         يمكن </a:t>
            </a:r>
            <a:r>
              <a:rPr lang="ar-SA" dirty="0"/>
              <a:t>تصنيف التحضر </a:t>
            </a:r>
            <a:r>
              <a:rPr lang="ar-SA" dirty="0" smtClean="0"/>
              <a:t>في عـدة </a:t>
            </a:r>
            <a:r>
              <a:rPr lang="ar-SA" dirty="0"/>
              <a:t>أنماط مختلفة </a:t>
            </a:r>
            <a:r>
              <a:rPr lang="ar-SA" dirty="0" smtClean="0"/>
              <a:t>في ضـوء مجموعـة مـن </a:t>
            </a:r>
            <a:r>
              <a:rPr lang="ar-SA" dirty="0"/>
              <a:t>الاعتبارات </a:t>
            </a:r>
            <a:r>
              <a:rPr lang="ar-SA" dirty="0" smtClean="0"/>
              <a:t>،  فقـد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FF0000"/>
                </a:solidFill>
              </a:rPr>
              <a:t>يصنف التحضر </a:t>
            </a:r>
            <a:r>
              <a:rPr lang="ar-SA" dirty="0" smtClean="0">
                <a:solidFill>
                  <a:srgbClr val="0070C0"/>
                </a:solidFill>
              </a:rPr>
              <a:t>و</a:t>
            </a:r>
            <a:r>
              <a:rPr lang="ar-SA" dirty="0" smtClean="0">
                <a:solidFill>
                  <a:srgbClr val="0070C0"/>
                </a:solidFill>
              </a:rPr>
              <a:t>فقا </a:t>
            </a:r>
            <a:r>
              <a:rPr lang="ar-SA" dirty="0">
                <a:solidFill>
                  <a:srgbClr val="0070C0"/>
                </a:solidFill>
              </a:rPr>
              <a:t>لأسلوب الحياة </a:t>
            </a:r>
            <a:r>
              <a:rPr lang="ar-SA" dirty="0" smtClean="0">
                <a:solidFill>
                  <a:srgbClr val="0070C0"/>
                </a:solidFill>
              </a:rPr>
              <a:t> في </a:t>
            </a:r>
            <a:r>
              <a:rPr lang="ar-SA" dirty="0">
                <a:solidFill>
                  <a:srgbClr val="0070C0"/>
                </a:solidFill>
              </a:rPr>
              <a:t>المجتمع </a:t>
            </a:r>
            <a:r>
              <a:rPr lang="ar-SA" dirty="0" smtClean="0"/>
              <a:t>،  </a:t>
            </a:r>
            <a:r>
              <a:rPr lang="ar-SA" dirty="0"/>
              <a:t>كما </a:t>
            </a:r>
            <a:r>
              <a:rPr lang="ar-SA" dirty="0" smtClean="0"/>
              <a:t>قـد </a:t>
            </a:r>
            <a:r>
              <a:rPr lang="ar-SA" dirty="0"/>
              <a:t>يصنف </a:t>
            </a:r>
            <a:r>
              <a:rPr lang="ar-SA" dirty="0">
                <a:solidFill>
                  <a:srgbClr val="00B050"/>
                </a:solidFill>
              </a:rPr>
              <a:t>وفقا </a:t>
            </a:r>
            <a:r>
              <a:rPr lang="ar-SA" dirty="0" smtClean="0">
                <a:solidFill>
                  <a:srgbClr val="00B050"/>
                </a:solidFill>
              </a:rPr>
              <a:t> لمدى  سرعة  تحول </a:t>
            </a:r>
            <a:r>
              <a:rPr lang="ar-SA" dirty="0">
                <a:solidFill>
                  <a:srgbClr val="00B050"/>
                </a:solidFill>
              </a:rPr>
              <a:t>الأنشطة المختلفة </a:t>
            </a:r>
            <a:r>
              <a:rPr lang="ar-SA" dirty="0" smtClean="0">
                <a:solidFill>
                  <a:srgbClr val="00B050"/>
                </a:solidFill>
              </a:rPr>
              <a:t> في </a:t>
            </a:r>
            <a:r>
              <a:rPr lang="ar-SA" dirty="0">
                <a:solidFill>
                  <a:srgbClr val="00B050"/>
                </a:solidFill>
              </a:rPr>
              <a:t>المجتمع</a:t>
            </a:r>
            <a:r>
              <a:rPr lang="ar-SA" dirty="0"/>
              <a:t> ، بينما </a:t>
            </a:r>
            <a:r>
              <a:rPr lang="ar-SA" dirty="0" smtClean="0"/>
              <a:t> قد </a:t>
            </a:r>
            <a:r>
              <a:rPr lang="ar-SA" dirty="0"/>
              <a:t>ينظر إلى التحضر من ناحية أخرى </a:t>
            </a:r>
            <a:r>
              <a:rPr lang="ar-SA" dirty="0" smtClean="0"/>
              <a:t>في </a:t>
            </a:r>
            <a:r>
              <a:rPr lang="ar-SA" dirty="0">
                <a:solidFill>
                  <a:srgbClr val="FF0000"/>
                </a:solidFill>
              </a:rPr>
              <a:t>إطار التأثيرات الخارجية على </a:t>
            </a:r>
            <a:r>
              <a:rPr lang="ar-SA" dirty="0" smtClean="0">
                <a:solidFill>
                  <a:srgbClr val="FF0000"/>
                </a:solidFill>
              </a:rPr>
              <a:t> المجتمع  ومدى </a:t>
            </a:r>
            <a:r>
              <a:rPr lang="ar-SA" dirty="0">
                <a:solidFill>
                  <a:srgbClr val="FF0000"/>
                </a:solidFill>
              </a:rPr>
              <a:t>تأثر المجتمع بها</a:t>
            </a:r>
            <a:r>
              <a:rPr lang="ar-SA" dirty="0"/>
              <a:t> ، أو </a:t>
            </a:r>
            <a:r>
              <a:rPr lang="ar-SA" dirty="0" smtClean="0"/>
              <a:t>في ضوء </a:t>
            </a:r>
            <a:r>
              <a:rPr lang="ar-SA" dirty="0">
                <a:solidFill>
                  <a:srgbClr val="7030A0"/>
                </a:solidFill>
              </a:rPr>
              <a:t>اتساع الأنشطة الصناعية ومدى توافر التكنولوجيا </a:t>
            </a:r>
            <a:r>
              <a:rPr lang="ar-SA" dirty="0" smtClean="0">
                <a:solidFill>
                  <a:srgbClr val="7030A0"/>
                </a:solidFill>
              </a:rPr>
              <a:t> الحديثة </a:t>
            </a:r>
            <a:r>
              <a:rPr lang="ar-SA" dirty="0">
                <a:solidFill>
                  <a:srgbClr val="7030A0"/>
                </a:solidFill>
              </a:rPr>
              <a:t>وما يتبع </a:t>
            </a:r>
            <a:r>
              <a:rPr lang="ar-SA" dirty="0" smtClean="0">
                <a:solidFill>
                  <a:srgbClr val="7030A0"/>
                </a:solidFill>
              </a:rPr>
              <a:t> ذلك </a:t>
            </a:r>
            <a:r>
              <a:rPr lang="ar-SA" dirty="0">
                <a:solidFill>
                  <a:srgbClr val="7030A0"/>
                </a:solidFill>
              </a:rPr>
              <a:t>من تغيرات </a:t>
            </a:r>
            <a:r>
              <a:rPr lang="ar-SA" dirty="0" smtClean="0">
                <a:solidFill>
                  <a:srgbClr val="7030A0"/>
                </a:solidFill>
              </a:rPr>
              <a:t> في  </a:t>
            </a:r>
            <a:r>
              <a:rPr lang="ar-SA" dirty="0">
                <a:solidFill>
                  <a:srgbClr val="7030A0"/>
                </a:solidFill>
              </a:rPr>
              <a:t>نمط العلاقات الاجتماعية داخل المجتمع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72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 ووفقا </a:t>
            </a:r>
            <a:r>
              <a:rPr lang="ar-SA" dirty="0"/>
              <a:t>للاعتبارات السابقة ، فإنه يمكن تحديد أربعة أنماط أساسية للتحضر هي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b="1" dirty="0" smtClean="0"/>
              <a:t> 1 - </a:t>
            </a:r>
            <a:r>
              <a:rPr lang="ar-SA" b="1" dirty="0" smtClean="0">
                <a:solidFill>
                  <a:srgbClr val="FF0000"/>
                </a:solidFill>
              </a:rPr>
              <a:t>التحضــر التقليدي </a:t>
            </a:r>
          </a:p>
          <a:p>
            <a:r>
              <a:rPr lang="ar-SA" dirty="0"/>
              <a:t> </a:t>
            </a:r>
            <a:r>
              <a:rPr lang="ar-SA" dirty="0" smtClean="0"/>
              <a:t>      يشير </a:t>
            </a:r>
            <a:r>
              <a:rPr lang="ar-SA" dirty="0"/>
              <a:t>إلى </a:t>
            </a:r>
            <a:r>
              <a:rPr lang="ar-SA" dirty="0">
                <a:solidFill>
                  <a:srgbClr val="0070C0"/>
                </a:solidFill>
              </a:rPr>
              <a:t>الأسلوب </a:t>
            </a:r>
            <a:r>
              <a:rPr lang="ar-SA" dirty="0" smtClean="0">
                <a:solidFill>
                  <a:srgbClr val="0070C0"/>
                </a:solidFill>
              </a:rPr>
              <a:t>المعيشي </a:t>
            </a:r>
            <a:r>
              <a:rPr lang="ar-SA" dirty="0">
                <a:solidFill>
                  <a:srgbClr val="0070C0"/>
                </a:solidFill>
              </a:rPr>
              <a:t>القائم </a:t>
            </a:r>
            <a:r>
              <a:rPr lang="ar-SA" dirty="0" smtClean="0">
                <a:solidFill>
                  <a:srgbClr val="0070C0"/>
                </a:solidFill>
              </a:rPr>
              <a:t>في </a:t>
            </a:r>
            <a:r>
              <a:rPr lang="ar-SA" dirty="0">
                <a:solidFill>
                  <a:srgbClr val="0070C0"/>
                </a:solidFill>
              </a:rPr>
              <a:t>نطاق </a:t>
            </a:r>
            <a:r>
              <a:rPr lang="ar-SA" dirty="0" smtClean="0">
                <a:solidFill>
                  <a:srgbClr val="0070C0"/>
                </a:solidFill>
              </a:rPr>
              <a:t>جغرافي </a:t>
            </a:r>
            <a:r>
              <a:rPr lang="ar-SA" dirty="0">
                <a:solidFill>
                  <a:srgbClr val="0070C0"/>
                </a:solidFill>
              </a:rPr>
              <a:t>محدود بمركز </a:t>
            </a:r>
            <a:r>
              <a:rPr lang="ar-SA" dirty="0" smtClean="0">
                <a:solidFill>
                  <a:srgbClr val="0070C0"/>
                </a:solidFill>
              </a:rPr>
              <a:t>حضري</a:t>
            </a:r>
            <a:r>
              <a:rPr lang="ar-SA" dirty="0" smtClean="0"/>
              <a:t> ( </a:t>
            </a:r>
            <a:r>
              <a:rPr lang="ar-SA" dirty="0">
                <a:solidFill>
                  <a:srgbClr val="FF0000"/>
                </a:solidFill>
              </a:rPr>
              <a:t>مدينة </a:t>
            </a:r>
            <a:r>
              <a:rPr lang="ar-SA" dirty="0"/>
              <a:t>) ، </a:t>
            </a:r>
            <a:r>
              <a:rPr lang="ar-SA" dirty="0">
                <a:solidFill>
                  <a:srgbClr val="00B050"/>
                </a:solidFill>
              </a:rPr>
              <a:t>ويتسم </a:t>
            </a:r>
            <a:r>
              <a:rPr lang="ar-SA" dirty="0" smtClean="0">
                <a:solidFill>
                  <a:srgbClr val="00B050"/>
                </a:solidFill>
              </a:rPr>
              <a:t> بتركيب  سكاني  يتشكل  من </a:t>
            </a:r>
            <a:r>
              <a:rPr lang="ar-SA" dirty="0">
                <a:solidFill>
                  <a:srgbClr val="00B050"/>
                </a:solidFill>
              </a:rPr>
              <a:t>الحضريين والريفيين المهاجرين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ويسود فيه النشاط </a:t>
            </a:r>
            <a:r>
              <a:rPr lang="ar-SA" dirty="0" smtClean="0">
                <a:solidFill>
                  <a:srgbClr val="7030A0"/>
                </a:solidFill>
              </a:rPr>
              <a:t>الاقتصادي غيـر الزراعـي </a:t>
            </a:r>
            <a:r>
              <a:rPr lang="ar-SA" dirty="0">
                <a:solidFill>
                  <a:srgbClr val="D9791B"/>
                </a:solidFill>
              </a:rPr>
              <a:t>، </a:t>
            </a:r>
            <a:r>
              <a:rPr lang="ar-SA" dirty="0" smtClean="0">
                <a:solidFill>
                  <a:srgbClr val="D9791B"/>
                </a:solidFill>
              </a:rPr>
              <a:t> وتشيـع فيـه العلاقـات الاجتمـاعية الثانـويـة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وتتعايش </a:t>
            </a:r>
            <a:r>
              <a:rPr lang="ar-SA" dirty="0" smtClean="0">
                <a:solidFill>
                  <a:srgbClr val="FF0000"/>
                </a:solidFill>
              </a:rPr>
              <a:t>في </a:t>
            </a:r>
            <a:r>
              <a:rPr lang="ar-SA" dirty="0">
                <a:solidFill>
                  <a:srgbClr val="FF0000"/>
                </a:solidFill>
              </a:rPr>
              <a:t>ظله القيم الثقافية التقليدية والمستحدثة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856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	</a:t>
            </a:r>
            <a:r>
              <a:rPr lang="ar-SA" b="1" dirty="0" smtClean="0"/>
              <a:t> </a:t>
            </a:r>
            <a:r>
              <a:rPr lang="ar-SA" dirty="0" smtClean="0"/>
              <a:t> </a:t>
            </a:r>
            <a:r>
              <a:rPr lang="ar-SA" b="1" dirty="0" smtClean="0"/>
              <a:t>2 - </a:t>
            </a:r>
            <a:r>
              <a:rPr lang="ar-SA" b="1" dirty="0" smtClean="0">
                <a:solidFill>
                  <a:srgbClr val="FF0000"/>
                </a:solidFill>
              </a:rPr>
              <a:t>التحضر </a:t>
            </a:r>
            <a:r>
              <a:rPr lang="ar-SA" b="1" dirty="0">
                <a:solidFill>
                  <a:srgbClr val="FF0000"/>
                </a:solidFill>
              </a:rPr>
              <a:t>السـريع </a:t>
            </a:r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         ويشير </a:t>
            </a:r>
            <a:r>
              <a:rPr lang="ar-SA" dirty="0">
                <a:solidFill>
                  <a:srgbClr val="00B050"/>
                </a:solidFill>
              </a:rPr>
              <a:t>إلى تلك الحالة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يمر بها النمط الحضري لبعض المجتمعات </a:t>
            </a:r>
            <a:r>
              <a:rPr lang="ar-SA" dirty="0" smtClean="0"/>
              <a:t> ،  </a:t>
            </a:r>
            <a:r>
              <a:rPr lang="ar-SA" dirty="0" smtClean="0">
                <a:solidFill>
                  <a:srgbClr val="FF0000"/>
                </a:solidFill>
              </a:rPr>
              <a:t>وتتسم </a:t>
            </a:r>
            <a:r>
              <a:rPr lang="ar-SA" dirty="0">
                <a:solidFill>
                  <a:srgbClr val="FF0000"/>
                </a:solidFill>
              </a:rPr>
              <a:t>بتركيز ســكاني شديد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،  </a:t>
            </a:r>
            <a:r>
              <a:rPr lang="ar-SA" dirty="0">
                <a:solidFill>
                  <a:srgbClr val="0070C0"/>
                </a:solidFill>
              </a:rPr>
              <a:t>وتحول سـريع من النشـاط الزراعي إلى الأنشــطة الصناعية أو التجارية أو الخدمية </a:t>
            </a:r>
            <a:r>
              <a:rPr lang="ar-SA" dirty="0"/>
              <a:t>، </a:t>
            </a:r>
            <a:r>
              <a:rPr lang="ar-SA" dirty="0">
                <a:solidFill>
                  <a:srgbClr val="7030A0"/>
                </a:solidFill>
              </a:rPr>
              <a:t>وتغير مادى ســريع وملموس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smtClean="0">
                <a:solidFill>
                  <a:srgbClr val="D9791B"/>
                </a:solidFill>
              </a:rPr>
              <a:t>دون </a:t>
            </a:r>
            <a:r>
              <a:rPr lang="ar-SA" dirty="0">
                <a:solidFill>
                  <a:srgbClr val="D9791B"/>
                </a:solidFill>
              </a:rPr>
              <a:t>أن يلاحقه </a:t>
            </a:r>
            <a:r>
              <a:rPr lang="ar-SA" dirty="0" smtClean="0">
                <a:solidFill>
                  <a:srgbClr val="D9791B"/>
                </a:solidFill>
              </a:rPr>
              <a:t> تغير </a:t>
            </a:r>
            <a:r>
              <a:rPr lang="ar-SA" dirty="0">
                <a:solidFill>
                  <a:srgbClr val="D9791B"/>
                </a:solidFill>
              </a:rPr>
              <a:t>معنوي يمس القيم الاجتماعية والثقافية السائدة بنفس الدرجة من </a:t>
            </a:r>
            <a:r>
              <a:rPr lang="ar-SA" dirty="0" smtClean="0">
                <a:solidFill>
                  <a:srgbClr val="D9791B"/>
                </a:solidFill>
              </a:rPr>
              <a:t>السـرعة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402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</a:t>
            </a:r>
            <a:r>
              <a:rPr lang="ar-SA" dirty="0" smtClean="0">
                <a:solidFill>
                  <a:srgbClr val="0070C0"/>
                </a:solidFill>
              </a:rPr>
              <a:t>وينتج </a:t>
            </a:r>
            <a:r>
              <a:rPr lang="ar-SA" dirty="0">
                <a:solidFill>
                  <a:srgbClr val="0070C0"/>
                </a:solidFill>
              </a:rPr>
              <a:t>عن نمط التحضر السريع العديد من </a:t>
            </a:r>
            <a:r>
              <a:rPr lang="ar-SA" dirty="0">
                <a:solidFill>
                  <a:srgbClr val="FF0000"/>
                </a:solidFill>
              </a:rPr>
              <a:t>المشكلات الاجتماعية والاقتصادية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dirty="0"/>
              <a:t>، </a:t>
            </a:r>
            <a:r>
              <a:rPr lang="ar-SA" dirty="0">
                <a:solidFill>
                  <a:srgbClr val="D9791B"/>
                </a:solidFill>
              </a:rPr>
              <a:t>وتختلف هذه المشكلات </a:t>
            </a:r>
            <a:r>
              <a:rPr lang="ar-SA" dirty="0" smtClean="0">
                <a:solidFill>
                  <a:srgbClr val="D9791B"/>
                </a:solidFill>
              </a:rPr>
              <a:t>في </a:t>
            </a:r>
            <a:r>
              <a:rPr lang="ar-SA" dirty="0">
                <a:solidFill>
                  <a:srgbClr val="D9791B"/>
                </a:solidFill>
              </a:rPr>
              <a:t>الدول المتقدمة عنها </a:t>
            </a:r>
            <a:r>
              <a:rPr lang="ar-SA" dirty="0" smtClean="0">
                <a:solidFill>
                  <a:srgbClr val="D9791B"/>
                </a:solidFill>
              </a:rPr>
              <a:t>في </a:t>
            </a:r>
            <a:r>
              <a:rPr lang="ar-SA" dirty="0">
                <a:solidFill>
                  <a:srgbClr val="D9791B"/>
                </a:solidFill>
              </a:rPr>
              <a:t>الدول النامية</a:t>
            </a:r>
            <a:r>
              <a:rPr lang="ar-SA" dirty="0"/>
              <a:t> 0 </a:t>
            </a:r>
            <a:r>
              <a:rPr lang="ar-SA" dirty="0" smtClean="0"/>
              <a:t>ففي </a:t>
            </a:r>
            <a:r>
              <a:rPr lang="ar-SA" dirty="0">
                <a:solidFill>
                  <a:srgbClr val="FF0000"/>
                </a:solidFill>
              </a:rPr>
              <a:t>الدول المتقدمة </a:t>
            </a:r>
            <a:r>
              <a:rPr lang="ar-SA" dirty="0">
                <a:solidFill>
                  <a:srgbClr val="0070C0"/>
                </a:solidFill>
              </a:rPr>
              <a:t>يمثل التحضر </a:t>
            </a:r>
            <a:r>
              <a:rPr lang="ar-SA" dirty="0"/>
              <a:t>– </a:t>
            </a:r>
            <a:r>
              <a:rPr lang="ar-SA" dirty="0" smtClean="0"/>
              <a:t>في </a:t>
            </a:r>
            <a:r>
              <a:rPr lang="ar-SA" dirty="0"/>
              <a:t>وقت واحد –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ظرفاً </a:t>
            </a:r>
            <a:r>
              <a:rPr lang="ar-SA" dirty="0">
                <a:solidFill>
                  <a:srgbClr val="00B050"/>
                </a:solidFill>
              </a:rPr>
              <a:t>سابقاً </a:t>
            </a:r>
            <a:r>
              <a:rPr lang="ar-SA" dirty="0" smtClean="0">
                <a:solidFill>
                  <a:srgbClr val="00B050"/>
                </a:solidFill>
              </a:rPr>
              <a:t>ونتيجـة </a:t>
            </a:r>
            <a:r>
              <a:rPr lang="ar-SA" dirty="0">
                <a:solidFill>
                  <a:srgbClr val="00B050"/>
                </a:solidFill>
              </a:rPr>
              <a:t>لارتفاع </a:t>
            </a:r>
            <a:r>
              <a:rPr lang="ar-SA" dirty="0" smtClean="0">
                <a:solidFill>
                  <a:srgbClr val="00B050"/>
                </a:solidFill>
              </a:rPr>
              <a:t>مستـوى المعيشـة  </a:t>
            </a:r>
            <a:r>
              <a:rPr lang="ar-SA" dirty="0" smtClean="0"/>
              <a:t>، </a:t>
            </a:r>
            <a:r>
              <a:rPr lang="ar-SA" dirty="0">
                <a:solidFill>
                  <a:srgbClr val="0E478A"/>
                </a:solidFill>
              </a:rPr>
              <a:t>حيث </a:t>
            </a:r>
            <a:r>
              <a:rPr lang="ar-SA" dirty="0" smtClean="0">
                <a:solidFill>
                  <a:srgbClr val="0E478A"/>
                </a:solidFill>
              </a:rPr>
              <a:t>ارتبـط </a:t>
            </a:r>
            <a:r>
              <a:rPr lang="ar-SA" dirty="0">
                <a:solidFill>
                  <a:srgbClr val="0E478A"/>
                </a:solidFill>
              </a:rPr>
              <a:t>التحضر </a:t>
            </a:r>
            <a:r>
              <a:rPr lang="ar-SA" dirty="0" smtClean="0">
                <a:solidFill>
                  <a:srgbClr val="0E478A"/>
                </a:solidFill>
              </a:rPr>
              <a:t>فـي هـذه </a:t>
            </a:r>
            <a:r>
              <a:rPr lang="ar-SA" dirty="0">
                <a:solidFill>
                  <a:srgbClr val="0E478A"/>
                </a:solidFill>
              </a:rPr>
              <a:t>الدول بزيادة </a:t>
            </a:r>
            <a:r>
              <a:rPr lang="ar-SA" dirty="0" smtClean="0">
                <a:solidFill>
                  <a:srgbClr val="0E478A"/>
                </a:solidFill>
              </a:rPr>
              <a:t>تقسيـم العمـل </a:t>
            </a:r>
            <a:r>
              <a:rPr lang="ar-SA" dirty="0">
                <a:solidFill>
                  <a:srgbClr val="0E478A"/>
                </a:solidFill>
              </a:rPr>
              <a:t>والتخصص </a:t>
            </a:r>
            <a:r>
              <a:rPr lang="ar-SA" dirty="0" smtClean="0">
                <a:solidFill>
                  <a:srgbClr val="0E478A"/>
                </a:solidFill>
              </a:rPr>
              <a:t>وتقـدم </a:t>
            </a:r>
            <a:r>
              <a:rPr lang="ar-SA" dirty="0">
                <a:solidFill>
                  <a:srgbClr val="0E478A"/>
                </a:solidFill>
              </a:rPr>
              <a:t>التكنولوجيا </a:t>
            </a:r>
            <a:r>
              <a:rPr lang="ar-SA" dirty="0"/>
              <a:t>، </a:t>
            </a:r>
            <a:r>
              <a:rPr lang="ar-SA" dirty="0">
                <a:solidFill>
                  <a:srgbClr val="FF0000"/>
                </a:solidFill>
              </a:rPr>
              <a:t>وارتفاع مستوى المهارة </a:t>
            </a:r>
            <a:r>
              <a:rPr lang="ar-SA" dirty="0" smtClean="0">
                <a:solidFill>
                  <a:srgbClr val="FF0000"/>
                </a:solidFill>
              </a:rPr>
              <a:t>الإنتاجية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868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      أما في </a:t>
            </a:r>
            <a:r>
              <a:rPr lang="ar-SA" dirty="0">
                <a:solidFill>
                  <a:srgbClr val="FF0000"/>
                </a:solidFill>
              </a:rPr>
              <a:t>الدول النامية </a:t>
            </a:r>
            <a:r>
              <a:rPr lang="ar-SA" dirty="0">
                <a:solidFill>
                  <a:srgbClr val="0070C0"/>
                </a:solidFill>
              </a:rPr>
              <a:t>فلم يرتبط التحضر ارتباطا واضحا بهذه المتغيرات </a:t>
            </a:r>
            <a:r>
              <a:rPr lang="ar-SA" dirty="0" smtClean="0"/>
              <a:t> ، </a:t>
            </a:r>
            <a:r>
              <a:rPr lang="ar-SA" dirty="0"/>
              <a:t>حيث </a:t>
            </a:r>
            <a:r>
              <a:rPr lang="ar-SA" dirty="0">
                <a:solidFill>
                  <a:srgbClr val="D9791B"/>
                </a:solidFill>
              </a:rPr>
              <a:t>لا </a:t>
            </a:r>
            <a:r>
              <a:rPr lang="ar-SA" dirty="0" smtClean="0">
                <a:solidFill>
                  <a:srgbClr val="D9791B"/>
                </a:solidFill>
              </a:rPr>
              <a:t>يشيـر التركـز </a:t>
            </a:r>
            <a:r>
              <a:rPr lang="ar-SA" dirty="0">
                <a:solidFill>
                  <a:srgbClr val="D9791B"/>
                </a:solidFill>
              </a:rPr>
              <a:t>السكاني </a:t>
            </a:r>
            <a:r>
              <a:rPr lang="ar-SA" dirty="0" smtClean="0">
                <a:solidFill>
                  <a:srgbClr val="D9791B"/>
                </a:solidFill>
              </a:rPr>
              <a:t>الحضـري  في هذه </a:t>
            </a:r>
            <a:r>
              <a:rPr lang="ar-SA" dirty="0">
                <a:solidFill>
                  <a:srgbClr val="D9791B"/>
                </a:solidFill>
              </a:rPr>
              <a:t>الدول إلى سيطرة واضحة للإنسان على الطبيعة </a:t>
            </a:r>
            <a:r>
              <a:rPr lang="ar-SA" dirty="0"/>
              <a:t>، بل إن هذا التركز </a:t>
            </a:r>
            <a:r>
              <a:rPr lang="ar-SA" dirty="0">
                <a:solidFill>
                  <a:srgbClr val="FF0000"/>
                </a:solidFill>
              </a:rPr>
              <a:t>يمثل نتيجة أساسية لهجرة السكان الريفيين إلى المدن حيث يواجهون البطالة </a:t>
            </a:r>
            <a:r>
              <a:rPr lang="ar-SA" dirty="0" smtClean="0">
                <a:solidFill>
                  <a:srgbClr val="FF0000"/>
                </a:solidFill>
              </a:rPr>
              <a:t>والفقر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50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b="1" dirty="0" smtClean="0"/>
              <a:t> 3 – </a:t>
            </a:r>
            <a:r>
              <a:rPr lang="ar-SA" b="1" dirty="0" smtClean="0">
                <a:solidFill>
                  <a:srgbClr val="FF0000"/>
                </a:solidFill>
              </a:rPr>
              <a:t>التحضر التابع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ar-SA" dirty="0"/>
              <a:t>	</a:t>
            </a:r>
            <a:r>
              <a:rPr lang="ar-SA" dirty="0" smtClean="0"/>
              <a:t>         يمثل </a:t>
            </a:r>
            <a:r>
              <a:rPr lang="ar-SA" dirty="0"/>
              <a:t>التحضر التابع </a:t>
            </a:r>
            <a:r>
              <a:rPr lang="ar-SA" dirty="0" smtClean="0"/>
              <a:t>أحد </a:t>
            </a:r>
            <a:r>
              <a:rPr lang="ar-SA" dirty="0"/>
              <a:t>أنماط التحضر الهامة ، </a:t>
            </a:r>
            <a:r>
              <a:rPr lang="ar-SA" dirty="0" smtClean="0"/>
              <a:t>و </a:t>
            </a:r>
            <a:r>
              <a:rPr lang="ar-SA" dirty="0"/>
              <a:t>يقصد به </a:t>
            </a:r>
            <a:r>
              <a:rPr lang="ar-SA" dirty="0">
                <a:solidFill>
                  <a:srgbClr val="FF0000"/>
                </a:solidFill>
              </a:rPr>
              <a:t>الحالة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تمر بها معظم الأنماط الحضرية ببلدان العالم الثالث </a:t>
            </a:r>
            <a:r>
              <a:rPr lang="ar-SA" dirty="0" smtClean="0">
                <a:solidFill>
                  <a:srgbClr val="D9791B"/>
                </a:solidFill>
              </a:rPr>
              <a:t>وتتشكـل بصفـة رئيسيـة مـن التأثيـرات  الخـارجيـة الـوافـدة مـن </a:t>
            </a:r>
            <a:r>
              <a:rPr lang="ar-SA" dirty="0">
                <a:solidFill>
                  <a:srgbClr val="D9791B"/>
                </a:solidFill>
              </a:rPr>
              <a:t>المجتمعات الأخرى </a:t>
            </a:r>
            <a:r>
              <a:rPr lang="ar-SA" dirty="0"/>
              <a:t>، </a:t>
            </a:r>
            <a:r>
              <a:rPr lang="ar-SA" dirty="0" smtClean="0">
                <a:solidFill>
                  <a:srgbClr val="0070C0"/>
                </a:solidFill>
              </a:rPr>
              <a:t>والتأثيـرات الداخليـة </a:t>
            </a:r>
            <a:r>
              <a:rPr lang="ar-SA" dirty="0">
                <a:solidFill>
                  <a:srgbClr val="0070C0"/>
                </a:solidFill>
              </a:rPr>
              <a:t>( </a:t>
            </a:r>
            <a:r>
              <a:rPr lang="ar-SA" dirty="0">
                <a:solidFill>
                  <a:srgbClr val="C00000"/>
                </a:solidFill>
              </a:rPr>
              <a:t>المحلية </a:t>
            </a:r>
            <a:r>
              <a:rPr lang="ar-SA" dirty="0">
                <a:solidFill>
                  <a:srgbClr val="0070C0"/>
                </a:solidFill>
              </a:rPr>
              <a:t>) </a:t>
            </a:r>
            <a:r>
              <a:rPr lang="ar-SA" dirty="0"/>
              <a:t>التي </a:t>
            </a:r>
            <a:r>
              <a:rPr lang="ar-SA" dirty="0" smtClean="0"/>
              <a:t>تنمـو  في </a:t>
            </a:r>
            <a:r>
              <a:rPr lang="ar-SA" dirty="0"/>
              <a:t>ظل </a:t>
            </a:r>
            <a:r>
              <a:rPr lang="ar-SA" dirty="0">
                <a:solidFill>
                  <a:srgbClr val="00B050"/>
                </a:solidFill>
              </a:rPr>
              <a:t>البناءات الاجتماعية </a:t>
            </a:r>
            <a:r>
              <a:rPr lang="ar-SA" dirty="0"/>
              <a:t>، </a:t>
            </a:r>
            <a:r>
              <a:rPr lang="ar-SA" dirty="0">
                <a:solidFill>
                  <a:srgbClr val="0070C0"/>
                </a:solidFill>
              </a:rPr>
              <a:t>والاقتصادية</a:t>
            </a:r>
            <a:r>
              <a:rPr lang="ar-SA" dirty="0"/>
              <a:t> ، </a:t>
            </a:r>
            <a:r>
              <a:rPr lang="ar-SA" dirty="0">
                <a:solidFill>
                  <a:srgbClr val="FF0000"/>
                </a:solidFill>
              </a:rPr>
              <a:t>والسياسية</a:t>
            </a:r>
            <a:r>
              <a:rPr lang="ar-SA" dirty="0"/>
              <a:t> </a:t>
            </a:r>
            <a:r>
              <a:rPr lang="ar-SA" dirty="0">
                <a:solidFill>
                  <a:srgbClr val="7030A0"/>
                </a:solidFill>
              </a:rPr>
              <a:t>بالمجتمع التابع </a:t>
            </a:r>
            <a:r>
              <a:rPr lang="ar-SA" dirty="0" smtClean="0">
                <a:solidFill>
                  <a:srgbClr val="7030A0"/>
                </a:solidFill>
              </a:rPr>
              <a:t>والتي </a:t>
            </a:r>
            <a:r>
              <a:rPr lang="ar-SA" dirty="0">
                <a:solidFill>
                  <a:srgbClr val="7030A0"/>
                </a:solidFill>
              </a:rPr>
              <a:t>تؤثر </a:t>
            </a:r>
            <a:r>
              <a:rPr lang="ar-SA" dirty="0" smtClean="0">
                <a:solidFill>
                  <a:srgbClr val="7030A0"/>
                </a:solidFill>
              </a:rPr>
              <a:t>في </a:t>
            </a:r>
            <a:r>
              <a:rPr lang="ar-SA" dirty="0">
                <a:solidFill>
                  <a:srgbClr val="7030A0"/>
                </a:solidFill>
              </a:rPr>
              <a:t>تحديد حركة هذا </a:t>
            </a:r>
            <a:r>
              <a:rPr lang="ar-SA" dirty="0" smtClean="0">
                <a:solidFill>
                  <a:srgbClr val="7030A0"/>
                </a:solidFill>
              </a:rPr>
              <a:t>المجتمع </a:t>
            </a:r>
            <a:r>
              <a:rPr lang="ar-SA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8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70" y="1417638"/>
            <a:ext cx="8915400" cy="4525963"/>
          </a:xfrm>
        </p:spPr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4 – </a:t>
            </a:r>
            <a:r>
              <a:rPr lang="ar-SA" b="1" dirty="0" smtClean="0">
                <a:solidFill>
                  <a:srgbClr val="FF0000"/>
                </a:solidFill>
              </a:rPr>
              <a:t>التحضر الصناعي </a:t>
            </a:r>
          </a:p>
          <a:p>
            <a:r>
              <a:rPr lang="ar-SA" dirty="0" smtClean="0"/>
              <a:t>         ويقصد </a:t>
            </a:r>
            <a:r>
              <a:rPr lang="ar-SA" dirty="0"/>
              <a:t>به </a:t>
            </a:r>
            <a:r>
              <a:rPr lang="ar-SA" dirty="0">
                <a:solidFill>
                  <a:srgbClr val="FF0000"/>
                </a:solidFill>
              </a:rPr>
              <a:t>تلك العملية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تحدث بالمجتمع نتيجة ظهور النشاط </a:t>
            </a:r>
            <a:r>
              <a:rPr lang="ar-SA" dirty="0" smtClean="0">
                <a:solidFill>
                  <a:srgbClr val="FF0000"/>
                </a:solidFill>
              </a:rPr>
              <a:t>الصناعي </a:t>
            </a:r>
            <a:r>
              <a:rPr lang="ar-SA" dirty="0">
                <a:solidFill>
                  <a:srgbClr val="FF0000"/>
                </a:solidFill>
              </a:rPr>
              <a:t>وسيادته بالنمط </a:t>
            </a:r>
            <a:r>
              <a:rPr lang="ar-SA" dirty="0" smtClean="0">
                <a:solidFill>
                  <a:srgbClr val="FF0000"/>
                </a:solidFill>
              </a:rPr>
              <a:t>الحضري </a:t>
            </a:r>
            <a:r>
              <a:rPr lang="ar-SA" dirty="0"/>
              <a:t>، </a:t>
            </a:r>
            <a:r>
              <a:rPr lang="ar-SA" dirty="0">
                <a:solidFill>
                  <a:srgbClr val="0E478A"/>
                </a:solidFill>
              </a:rPr>
              <a:t>وتستند هذه العملية إلى مقومات رئيسية </a:t>
            </a:r>
            <a:r>
              <a:rPr lang="ar-SA" dirty="0" smtClean="0">
                <a:solidFill>
                  <a:srgbClr val="0E478A"/>
                </a:solidFill>
              </a:rPr>
              <a:t>أهمهـا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50"/>
                </a:solidFill>
              </a:rPr>
              <a:t>:  ملاءمة </a:t>
            </a:r>
            <a:r>
              <a:rPr lang="ar-SA" dirty="0">
                <a:solidFill>
                  <a:srgbClr val="00B050"/>
                </a:solidFill>
              </a:rPr>
              <a:t>البيئة </a:t>
            </a:r>
            <a:r>
              <a:rPr lang="ar-SA" dirty="0" smtClean="0">
                <a:solidFill>
                  <a:srgbClr val="00B050"/>
                </a:solidFill>
              </a:rPr>
              <a:t>الطبيعيـة 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FFC000"/>
                </a:solidFill>
              </a:rPr>
              <a:t>ووفـرة </a:t>
            </a:r>
            <a:r>
              <a:rPr lang="ar-SA" dirty="0">
                <a:solidFill>
                  <a:srgbClr val="FFC000"/>
                </a:solidFill>
              </a:rPr>
              <a:t>الموارد الاقتصادية </a:t>
            </a:r>
            <a:r>
              <a:rPr lang="ar-SA" dirty="0"/>
              <a:t> ، </a:t>
            </a:r>
            <a:r>
              <a:rPr lang="ar-SA" dirty="0">
                <a:solidFill>
                  <a:srgbClr val="0070C0"/>
                </a:solidFill>
              </a:rPr>
              <a:t>واتساق البنيان </a:t>
            </a:r>
            <a:r>
              <a:rPr lang="ar-SA" dirty="0" smtClean="0">
                <a:solidFill>
                  <a:srgbClr val="0070C0"/>
                </a:solidFill>
              </a:rPr>
              <a:t>الاجتماعي </a:t>
            </a:r>
            <a:r>
              <a:rPr lang="ar-SA" dirty="0">
                <a:solidFill>
                  <a:srgbClr val="0070C0"/>
                </a:solidFill>
              </a:rPr>
              <a:t>والإطار </a:t>
            </a:r>
            <a:r>
              <a:rPr lang="ar-SA" dirty="0" smtClean="0">
                <a:solidFill>
                  <a:srgbClr val="0070C0"/>
                </a:solidFill>
              </a:rPr>
              <a:t>الثقافي </a:t>
            </a:r>
            <a:r>
              <a:rPr lang="ar-SA" dirty="0">
                <a:solidFill>
                  <a:srgbClr val="0070C0"/>
                </a:solidFill>
              </a:rPr>
              <a:t>القائمين</a:t>
            </a:r>
            <a:r>
              <a:rPr lang="ar-SA" dirty="0"/>
              <a:t> 0 </a:t>
            </a:r>
            <a:r>
              <a:rPr lang="ar-SA" dirty="0">
                <a:solidFill>
                  <a:srgbClr val="FF0000"/>
                </a:solidFill>
              </a:rPr>
              <a:t>وينجم عن هذه العملية تأثيرات عديدة أبرزها </a:t>
            </a:r>
            <a:r>
              <a:rPr lang="ar-SA" dirty="0"/>
              <a:t>: </a:t>
            </a:r>
            <a:r>
              <a:rPr lang="ar-SA" dirty="0">
                <a:solidFill>
                  <a:srgbClr val="7030A0"/>
                </a:solidFill>
              </a:rPr>
              <a:t>تحقيق الاستغلال الأمثل للموارد الطبيعية والاقتصادية </a:t>
            </a:r>
            <a:r>
              <a:rPr lang="ar-SA" dirty="0"/>
              <a:t>، </a:t>
            </a:r>
            <a:r>
              <a:rPr lang="ar-SA" dirty="0">
                <a:solidFill>
                  <a:srgbClr val="00B050"/>
                </a:solidFill>
              </a:rPr>
              <a:t>وتحول أنساق البناء </a:t>
            </a:r>
            <a:r>
              <a:rPr lang="ar-SA" dirty="0" smtClean="0">
                <a:solidFill>
                  <a:srgbClr val="00B050"/>
                </a:solidFill>
              </a:rPr>
              <a:t>الاجتماعي من </a:t>
            </a:r>
            <a:r>
              <a:rPr lang="ar-SA" dirty="0">
                <a:solidFill>
                  <a:srgbClr val="00B050"/>
                </a:solidFill>
              </a:rPr>
              <a:t>مضمونها </a:t>
            </a:r>
            <a:r>
              <a:rPr lang="ar-SA" dirty="0" smtClean="0">
                <a:solidFill>
                  <a:srgbClr val="00B050"/>
                </a:solidFill>
              </a:rPr>
              <a:t>التقليدي </a:t>
            </a:r>
            <a:r>
              <a:rPr lang="ar-SA" dirty="0">
                <a:solidFill>
                  <a:srgbClr val="00B050"/>
                </a:solidFill>
              </a:rPr>
              <a:t>إلى إطارها المحدث بما يتضمن ذلك من بروز علاقات اجتماعية </a:t>
            </a:r>
            <a:r>
              <a:rPr lang="ar-SA" dirty="0" smtClean="0">
                <a:solidFill>
                  <a:srgbClr val="00B050"/>
                </a:solidFill>
              </a:rPr>
              <a:t>جديدة </a:t>
            </a:r>
            <a:r>
              <a:rPr lang="ar-SA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05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r>
              <a:rPr lang="ar-SA" b="1" dirty="0" smtClean="0"/>
              <a:t>خامسا : </a:t>
            </a:r>
            <a:r>
              <a:rPr lang="ar-SA" b="1" dirty="0" smtClean="0">
                <a:solidFill>
                  <a:srgbClr val="FF0000"/>
                </a:solidFill>
              </a:rPr>
              <a:t>مؤشرات قياس التحضر</a:t>
            </a:r>
          </a:p>
          <a:p>
            <a:r>
              <a:rPr lang="ar-SA" dirty="0"/>
              <a:t> </a:t>
            </a:r>
            <a:r>
              <a:rPr lang="ar-SA" dirty="0" smtClean="0"/>
              <a:t> 1 – </a:t>
            </a:r>
            <a:r>
              <a:rPr lang="ar-SA" dirty="0" smtClean="0">
                <a:solidFill>
                  <a:srgbClr val="0070C0"/>
                </a:solidFill>
              </a:rPr>
              <a:t>متوسط دخل الفرد </a:t>
            </a:r>
            <a:r>
              <a:rPr lang="ar-SA" dirty="0" smtClean="0"/>
              <a:t>باعتباره </a:t>
            </a:r>
            <a:r>
              <a:rPr lang="ar-SA" dirty="0" smtClean="0"/>
              <a:t>قوة </a:t>
            </a:r>
            <a:r>
              <a:rPr lang="ar-SA" dirty="0" smtClean="0"/>
              <a:t>مؤثرة في تحديد المستوي المعيشي والاجتماعي للفرد .</a:t>
            </a:r>
          </a:p>
          <a:p>
            <a:endParaRPr lang="ar-SA" dirty="0"/>
          </a:p>
          <a:p>
            <a:r>
              <a:rPr lang="ar-SA" dirty="0" smtClean="0"/>
              <a:t>  2 – </a:t>
            </a:r>
            <a:r>
              <a:rPr lang="ar-SA" dirty="0" smtClean="0">
                <a:solidFill>
                  <a:srgbClr val="FF0000"/>
                </a:solidFill>
              </a:rPr>
              <a:t>الصحة العامة </a:t>
            </a:r>
            <a:r>
              <a:rPr lang="ar-SA" dirty="0" smtClean="0"/>
              <a:t>ويدخل في نطاق ذلك </a:t>
            </a:r>
            <a:r>
              <a:rPr lang="ar-SA" dirty="0" smtClean="0">
                <a:solidFill>
                  <a:srgbClr val="D9791B"/>
                </a:solidFill>
              </a:rPr>
              <a:t>متوسط العمر </a:t>
            </a:r>
            <a:r>
              <a:rPr lang="ar-SA" dirty="0" smtClean="0">
                <a:solidFill>
                  <a:srgbClr val="0070C0"/>
                </a:solidFill>
              </a:rPr>
              <a:t>ودرجة انتشار المرض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7030A0"/>
                </a:solidFill>
              </a:rPr>
              <a:t>وارتفاع الوعي الصحي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00B050"/>
                </a:solidFill>
              </a:rPr>
              <a:t>ومدي توفر الخدمات الطبية والعلاجية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9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3 – </a:t>
            </a:r>
            <a:r>
              <a:rPr lang="ar-SA" dirty="0" smtClean="0">
                <a:solidFill>
                  <a:srgbClr val="FF0000"/>
                </a:solidFill>
              </a:rPr>
              <a:t>نظام الإسكان ومستواه ومدي توفر المسكن </a:t>
            </a:r>
            <a:r>
              <a:rPr lang="ar-SA" dirty="0" smtClean="0"/>
              <a:t>بالنسبة لعدد السكان وتوفر المرافق والخدمات العامة .</a:t>
            </a:r>
          </a:p>
          <a:p>
            <a:r>
              <a:rPr lang="ar-SA" dirty="0"/>
              <a:t> </a:t>
            </a:r>
            <a:endParaRPr lang="ar-SA" dirty="0" smtClean="0"/>
          </a:p>
          <a:p>
            <a:r>
              <a:rPr lang="ar-SA" dirty="0" smtClean="0"/>
              <a:t>4 –  </a:t>
            </a:r>
            <a:r>
              <a:rPr lang="ar-SA" dirty="0" smtClean="0">
                <a:solidFill>
                  <a:srgbClr val="FF0000"/>
                </a:solidFill>
              </a:rPr>
              <a:t>المستـوي التعليمي والـوعي الثقافي </a:t>
            </a:r>
            <a:r>
              <a:rPr lang="ar-SA" dirty="0" smtClean="0"/>
              <a:t>، ويدخـل في نطـاق هذا المعيار </a:t>
            </a:r>
            <a:r>
              <a:rPr lang="ar-SA" dirty="0" smtClean="0">
                <a:solidFill>
                  <a:srgbClr val="0070C0"/>
                </a:solidFill>
              </a:rPr>
              <a:t>نسبة المتعلمين بالنسبة للعدد الإجمالي للسكان </a:t>
            </a:r>
            <a:r>
              <a:rPr lang="ar-SA" dirty="0" smtClean="0">
                <a:solidFill>
                  <a:srgbClr val="00B050"/>
                </a:solidFill>
              </a:rPr>
              <a:t>ونسبة القوة العاملة الوطنية المتعلمة المتدربة فنيا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7030A0"/>
                </a:solidFill>
              </a:rPr>
              <a:t>وعدد المدارس والجامعات والمركز البحثية التدريبية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D9791B"/>
                </a:solidFill>
              </a:rPr>
              <a:t>ومستوي ثقافة الفرد في المجتمع </a:t>
            </a:r>
            <a:r>
              <a:rPr lang="ar-SA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516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5128"/>
            <a:ext cx="8915400" cy="4525963"/>
          </a:xfrm>
        </p:spPr>
        <p:txBody>
          <a:bodyPr/>
          <a:lstStyle/>
          <a:p>
            <a:r>
              <a:rPr lang="ar-SA" dirty="0" smtClean="0"/>
              <a:t>  5 - </a:t>
            </a:r>
            <a:r>
              <a:rPr lang="ar-SA" dirty="0" smtClean="0">
                <a:solidFill>
                  <a:srgbClr val="FF0000"/>
                </a:solidFill>
              </a:rPr>
              <a:t>نمط </a:t>
            </a:r>
            <a:r>
              <a:rPr lang="ar-SA" dirty="0">
                <a:solidFill>
                  <a:srgbClr val="FF0000"/>
                </a:solidFill>
              </a:rPr>
              <a:t>الاستهلاك </a:t>
            </a:r>
            <a:r>
              <a:rPr lang="ar-SA" dirty="0"/>
              <a:t>الذي </a:t>
            </a:r>
            <a:r>
              <a:rPr lang="ar-SA" dirty="0">
                <a:solidFill>
                  <a:srgbClr val="0070C0"/>
                </a:solidFill>
              </a:rPr>
              <a:t>يعكس ثقافة الفرد </a:t>
            </a:r>
            <a:r>
              <a:rPr lang="ar-SA" dirty="0">
                <a:solidFill>
                  <a:srgbClr val="00B050"/>
                </a:solidFill>
              </a:rPr>
              <a:t>ومدى تحضره </a:t>
            </a:r>
            <a:r>
              <a:rPr lang="ar-SA" dirty="0"/>
              <a:t>لأنه </a:t>
            </a:r>
            <a:r>
              <a:rPr lang="ar-SA" dirty="0">
                <a:solidFill>
                  <a:srgbClr val="7030A0"/>
                </a:solidFill>
              </a:rPr>
              <a:t>يتشكل في </a:t>
            </a:r>
            <a:r>
              <a:rPr lang="ar-SA" dirty="0" smtClean="0">
                <a:solidFill>
                  <a:srgbClr val="7030A0"/>
                </a:solidFill>
              </a:rPr>
              <a:t>إطار </a:t>
            </a:r>
            <a:r>
              <a:rPr lang="ar-SA" dirty="0">
                <a:solidFill>
                  <a:srgbClr val="7030A0"/>
                </a:solidFill>
              </a:rPr>
              <a:t>القيم والمعايير الاجتماعية </a:t>
            </a:r>
            <a:r>
              <a:rPr lang="ar-SA" dirty="0" smtClean="0">
                <a:solidFill>
                  <a:srgbClr val="7030A0"/>
                </a:solidFill>
              </a:rPr>
              <a:t> التي </a:t>
            </a:r>
            <a:r>
              <a:rPr lang="ar-SA" dirty="0">
                <a:solidFill>
                  <a:srgbClr val="7030A0"/>
                </a:solidFill>
              </a:rPr>
              <a:t>يكتسبها </a:t>
            </a:r>
            <a:r>
              <a:rPr lang="ar-SA" dirty="0" smtClean="0">
                <a:solidFill>
                  <a:srgbClr val="7030A0"/>
                </a:solidFill>
              </a:rPr>
              <a:t> الفرد </a:t>
            </a:r>
            <a:r>
              <a:rPr lang="ar-SA" dirty="0">
                <a:solidFill>
                  <a:srgbClr val="7030A0"/>
                </a:solidFill>
              </a:rPr>
              <a:t>داخل المجتمع</a:t>
            </a:r>
            <a:r>
              <a:rPr lang="ar-SA" dirty="0"/>
              <a:t>.</a:t>
            </a:r>
          </a:p>
          <a:p>
            <a:r>
              <a:rPr lang="ar-SA" dirty="0" smtClean="0"/>
              <a:t>  </a:t>
            </a:r>
          </a:p>
          <a:p>
            <a:r>
              <a:rPr lang="ar-SA" dirty="0" smtClean="0"/>
              <a:t>6 </a:t>
            </a:r>
            <a:r>
              <a:rPr lang="ar-SA" dirty="0"/>
              <a:t>– </a:t>
            </a:r>
            <a:r>
              <a:rPr lang="ar-SA" dirty="0">
                <a:solidFill>
                  <a:srgbClr val="FF0000"/>
                </a:solidFill>
              </a:rPr>
              <a:t>استخدام مصادر الطاقة </a:t>
            </a:r>
            <a:r>
              <a:rPr lang="ar-SA" dirty="0"/>
              <a:t>ويتضمن ذلك </a:t>
            </a:r>
            <a:r>
              <a:rPr lang="ar-SA" dirty="0">
                <a:solidFill>
                  <a:srgbClr val="0070C0"/>
                </a:solidFill>
              </a:rPr>
              <a:t>درجة الوعي الاجتماعي </a:t>
            </a:r>
            <a:r>
              <a:rPr lang="ar-SA" dirty="0"/>
              <a:t>التي تعكس </a:t>
            </a:r>
            <a:r>
              <a:rPr lang="ar-SA" dirty="0" smtClean="0"/>
              <a:t>درجـة التحضـر </a:t>
            </a:r>
            <a:r>
              <a:rPr lang="ar-SA" dirty="0"/>
              <a:t>من </a:t>
            </a:r>
            <a:r>
              <a:rPr lang="ar-SA" dirty="0" smtClean="0">
                <a:solidFill>
                  <a:srgbClr val="FF0000"/>
                </a:solidFill>
              </a:rPr>
              <a:t>خـلال  الأسلـوب الحضري  </a:t>
            </a:r>
            <a:r>
              <a:rPr lang="ar-SA" dirty="0" smtClean="0"/>
              <a:t>الذي </a:t>
            </a:r>
            <a:r>
              <a:rPr lang="ar-SA" dirty="0"/>
              <a:t>يستخدمه الفرد في التعامل مع هذه المصادر مثل </a:t>
            </a:r>
            <a:r>
              <a:rPr lang="ar-SA" dirty="0">
                <a:solidFill>
                  <a:srgbClr val="0070C0"/>
                </a:solidFill>
              </a:rPr>
              <a:t>استخدام المياه </a:t>
            </a:r>
            <a:r>
              <a:rPr lang="ar-SA" dirty="0">
                <a:solidFill>
                  <a:srgbClr val="ECA02F"/>
                </a:solidFill>
              </a:rPr>
              <a:t>والكهرباء</a:t>
            </a:r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ووقود السيارات </a:t>
            </a:r>
            <a:r>
              <a:rPr lang="ar-SA" dirty="0"/>
              <a:t>وغيرها  . </a:t>
            </a:r>
            <a:endParaRPr lang="en-US" dirty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28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128</TotalTime>
  <Words>822</Words>
  <Application>Microsoft Office PowerPoint</Application>
  <PresentationFormat>A4 Paper (210x297 mm)</PresentationFormat>
  <Paragraphs>97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</vt:lpstr>
      <vt:lpstr>    </vt:lpstr>
      <vt:lpstr>    </vt:lpstr>
      <vt:lpstr>    </vt:lpstr>
      <vt:lpstr>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</cp:revision>
  <dcterms:created xsi:type="dcterms:W3CDTF">2014-07-17T02:20:13Z</dcterms:created>
  <dcterms:modified xsi:type="dcterms:W3CDTF">2014-08-23T19:24:17Z</dcterms:modified>
</cp:coreProperties>
</file>