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92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0E478A"/>
    <a:srgbClr val="313B4A"/>
    <a:srgbClr val="43A79C"/>
    <a:srgbClr val="EDBD1F"/>
    <a:srgbClr val="F04316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4" autoAdjust="0"/>
  </p:normalViewPr>
  <p:slideViewPr>
    <p:cSldViewPr>
      <p:cViewPr varScale="1">
        <p:scale>
          <a:sx n="93" d="100"/>
          <a:sy n="93" d="100"/>
        </p:scale>
        <p:origin x="-114" y="-83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الاجتماع الحضري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النظريات المفسرة لمشكلات التحضر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العناصر الأساسية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أولا   : نظرية الحضرية كأسلوب للحياة</a:t>
            </a:r>
          </a:p>
          <a:p>
            <a:endParaRPr lang="ar-SA" dirty="0"/>
          </a:p>
          <a:p>
            <a:r>
              <a:rPr lang="ar-SA" dirty="0" smtClean="0"/>
              <a:t> ثانيا   : النظرية التركيبية </a:t>
            </a:r>
          </a:p>
          <a:p>
            <a:endParaRPr lang="ar-SA" dirty="0"/>
          </a:p>
          <a:p>
            <a:r>
              <a:rPr lang="ar-SA" dirty="0" smtClean="0"/>
              <a:t> ثالثا  : نظرية الثقافة الفرعية للحضرية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ar-SA" b="1" dirty="0"/>
              <a:t> أولا   : </a:t>
            </a:r>
            <a:r>
              <a:rPr lang="ar-SA" b="1" dirty="0">
                <a:solidFill>
                  <a:srgbClr val="FF0000"/>
                </a:solidFill>
              </a:rPr>
              <a:t>نظرية الحضرية كأسلوب </a:t>
            </a:r>
            <a:r>
              <a:rPr lang="ar-SA" b="1" dirty="0" smtClean="0">
                <a:solidFill>
                  <a:srgbClr val="FF0000"/>
                </a:solidFill>
              </a:rPr>
              <a:t>للحياة</a:t>
            </a:r>
          </a:p>
          <a:p>
            <a:endParaRPr lang="ar-SA" dirty="0"/>
          </a:p>
          <a:p>
            <a:r>
              <a:rPr lang="ar-SA" dirty="0" smtClean="0"/>
              <a:t>     تعد </a:t>
            </a:r>
            <a:r>
              <a:rPr lang="ar-SA" dirty="0"/>
              <a:t>نظرية </a:t>
            </a:r>
            <a:r>
              <a:rPr lang="ar-SA" dirty="0" smtClean="0"/>
              <a:t>« </a:t>
            </a:r>
            <a:r>
              <a:rPr lang="ar-SA" dirty="0">
                <a:solidFill>
                  <a:srgbClr val="0070C0"/>
                </a:solidFill>
              </a:rPr>
              <a:t>لويس </a:t>
            </a:r>
            <a:r>
              <a:rPr lang="ar-SA" dirty="0" smtClean="0">
                <a:solidFill>
                  <a:srgbClr val="0070C0"/>
                </a:solidFill>
              </a:rPr>
              <a:t>ويرث</a:t>
            </a:r>
            <a:r>
              <a:rPr lang="ar-SA" dirty="0" smtClean="0"/>
              <a:t>» عن </a:t>
            </a:r>
            <a:r>
              <a:rPr lang="ar-SA" dirty="0"/>
              <a:t>( </a:t>
            </a:r>
            <a:r>
              <a:rPr lang="ar-SA" dirty="0">
                <a:solidFill>
                  <a:srgbClr val="FF0000"/>
                </a:solidFill>
              </a:rPr>
              <a:t>الحضرية كأسلوب للحياة </a:t>
            </a:r>
            <a:r>
              <a:rPr lang="ar-SA" dirty="0"/>
              <a:t>) </a:t>
            </a:r>
            <a:r>
              <a:rPr lang="ar-SA" dirty="0" smtClean="0"/>
              <a:t>إحـدى النظريـات التي توضـح لنـا </a:t>
            </a:r>
            <a:r>
              <a:rPr lang="ar-SA" dirty="0"/>
              <a:t>الآثار </a:t>
            </a:r>
            <a:r>
              <a:rPr lang="ar-SA" dirty="0" smtClean="0"/>
              <a:t>الناجمـة عـن الحضريـة </a:t>
            </a:r>
            <a:r>
              <a:rPr lang="ar-SA" dirty="0"/>
              <a:t>والتحضر </a:t>
            </a:r>
            <a:r>
              <a:rPr lang="ar-SA" dirty="0" smtClean="0"/>
              <a:t>في </a:t>
            </a:r>
            <a:r>
              <a:rPr lang="ar-SA" dirty="0"/>
              <a:t>المجتمع </a:t>
            </a:r>
            <a:r>
              <a:rPr lang="ar-SA" dirty="0" smtClean="0"/>
              <a:t>الحضري </a:t>
            </a:r>
            <a:r>
              <a:rPr lang="ar-SA" dirty="0"/>
              <a:t>0 وقد </a:t>
            </a:r>
            <a:r>
              <a:rPr lang="ar-SA" dirty="0">
                <a:solidFill>
                  <a:srgbClr val="0070C0"/>
                </a:solidFill>
              </a:rPr>
              <a:t>نالت هذه النظرية اهتماماً كبيراً </a:t>
            </a:r>
            <a:r>
              <a:rPr lang="ar-SA" dirty="0" smtClean="0">
                <a:solidFill>
                  <a:srgbClr val="0070C0"/>
                </a:solidFill>
              </a:rPr>
              <a:t>في </a:t>
            </a:r>
            <a:r>
              <a:rPr lang="ar-SA" dirty="0">
                <a:solidFill>
                  <a:srgbClr val="0070C0"/>
                </a:solidFill>
              </a:rPr>
              <a:t>إطار تراث علم الاجتماع </a:t>
            </a:r>
            <a:r>
              <a:rPr lang="ar-SA" dirty="0" smtClean="0">
                <a:solidFill>
                  <a:srgbClr val="0070C0"/>
                </a:solidFill>
              </a:rPr>
              <a:t>الحضري </a:t>
            </a:r>
            <a:r>
              <a:rPr lang="ar-SA" dirty="0"/>
              <a:t>، </a:t>
            </a:r>
            <a:r>
              <a:rPr lang="ar-SA" dirty="0">
                <a:solidFill>
                  <a:srgbClr val="FF0000"/>
                </a:solidFill>
              </a:rPr>
              <a:t>نتيجة </a:t>
            </a:r>
            <a:r>
              <a:rPr lang="ar-SA" dirty="0" smtClean="0">
                <a:solidFill>
                  <a:srgbClr val="FF0000"/>
                </a:solidFill>
              </a:rPr>
              <a:t>لأمرين هما</a:t>
            </a:r>
            <a:r>
              <a:rPr lang="ar-SA" dirty="0" smtClean="0"/>
              <a:t>: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>
                <a:solidFill>
                  <a:srgbClr val="FF0000"/>
                </a:solidFill>
              </a:rPr>
              <a:t>الأول</a:t>
            </a:r>
            <a:r>
              <a:rPr lang="ar-SA" b="1" dirty="0"/>
              <a:t> </a:t>
            </a:r>
            <a:r>
              <a:rPr lang="ar-SA" dirty="0" smtClean="0"/>
              <a:t>:   يتمثل في </a:t>
            </a:r>
            <a:r>
              <a:rPr lang="ar-SA" dirty="0"/>
              <a:t>أن ( </a:t>
            </a:r>
            <a:r>
              <a:rPr lang="ar-SA" dirty="0">
                <a:solidFill>
                  <a:srgbClr val="0070C0"/>
                </a:solidFill>
              </a:rPr>
              <a:t>ويرث</a:t>
            </a:r>
            <a:r>
              <a:rPr lang="ar-SA" dirty="0"/>
              <a:t> ) </a:t>
            </a:r>
            <a:r>
              <a:rPr lang="ar-SA" dirty="0" smtClean="0"/>
              <a:t>حاول </a:t>
            </a:r>
            <a:r>
              <a:rPr lang="ar-SA" dirty="0"/>
              <a:t>من خلال هذه النظرية أن يصل إلى </a:t>
            </a:r>
            <a:r>
              <a:rPr lang="ar-SA" dirty="0">
                <a:solidFill>
                  <a:srgbClr val="FF0000"/>
                </a:solidFill>
              </a:rPr>
              <a:t>قياس مقبول </a:t>
            </a:r>
            <a:r>
              <a:rPr lang="ar-SA" dirty="0" smtClean="0">
                <a:solidFill>
                  <a:srgbClr val="FF0000"/>
                </a:solidFill>
              </a:rPr>
              <a:t>وواقعي </a:t>
            </a:r>
            <a:r>
              <a:rPr lang="ar-SA" dirty="0"/>
              <a:t>يمكن أن يكون </a:t>
            </a:r>
            <a:r>
              <a:rPr lang="ar-SA" dirty="0">
                <a:solidFill>
                  <a:srgbClr val="00B050"/>
                </a:solidFill>
              </a:rPr>
              <a:t>من الناحية المقارنة </a:t>
            </a:r>
            <a:r>
              <a:rPr lang="ar-SA" dirty="0">
                <a:solidFill>
                  <a:srgbClr val="0070C0"/>
                </a:solidFill>
              </a:rPr>
              <a:t>صالحاً لتمييز أنواع </a:t>
            </a:r>
            <a:r>
              <a:rPr lang="ar-SA" dirty="0" smtClean="0">
                <a:solidFill>
                  <a:srgbClr val="0070C0"/>
                </a:solidFill>
              </a:rPr>
              <a:t> أو </a:t>
            </a:r>
            <a:r>
              <a:rPr lang="ar-SA" dirty="0">
                <a:solidFill>
                  <a:srgbClr val="0070C0"/>
                </a:solidFill>
              </a:rPr>
              <a:t>أنماط متعددة </a:t>
            </a:r>
            <a:r>
              <a:rPr lang="ar-SA" dirty="0" smtClean="0">
                <a:solidFill>
                  <a:srgbClr val="0070C0"/>
                </a:solidFill>
              </a:rPr>
              <a:t> من </a:t>
            </a:r>
            <a:r>
              <a:rPr lang="ar-SA" dirty="0">
                <a:solidFill>
                  <a:srgbClr val="0070C0"/>
                </a:solidFill>
              </a:rPr>
              <a:t>الحياة الاجتماعية </a:t>
            </a:r>
            <a:r>
              <a:rPr lang="ar-SA" dirty="0" smtClean="0">
                <a:solidFill>
                  <a:srgbClr val="0070C0"/>
                </a:solidFill>
              </a:rPr>
              <a:t> التي ينطوي </a:t>
            </a:r>
            <a:r>
              <a:rPr lang="ar-SA" dirty="0">
                <a:solidFill>
                  <a:srgbClr val="0070C0"/>
                </a:solidFill>
              </a:rPr>
              <a:t>عليها المجتمع </a:t>
            </a:r>
            <a:r>
              <a:rPr lang="ar-SA" dirty="0" smtClean="0">
                <a:solidFill>
                  <a:srgbClr val="0070C0"/>
                </a:solidFill>
              </a:rPr>
              <a:t>الحديث 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الثاني</a:t>
            </a:r>
            <a:r>
              <a:rPr lang="ar-SA" dirty="0" smtClean="0"/>
              <a:t> : فيتمثل في أن </a:t>
            </a:r>
            <a:r>
              <a:rPr lang="ar-SA" dirty="0">
                <a:solidFill>
                  <a:srgbClr val="7030A0"/>
                </a:solidFill>
              </a:rPr>
              <a:t>كثيراً من الباحثين قد وجدوا أن تلك النظرية يمكن أن تكون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مدخلاً </a:t>
            </a:r>
            <a:r>
              <a:rPr lang="ar-SA" dirty="0">
                <a:solidFill>
                  <a:srgbClr val="FF0000"/>
                </a:solidFill>
              </a:rPr>
              <a:t>مناسباً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يتبنى  وجهة  نظر  علم  الاجتماع </a:t>
            </a:r>
            <a:r>
              <a:rPr lang="ar-SA" dirty="0"/>
              <a:t>ويتغلب على </a:t>
            </a:r>
            <a:r>
              <a:rPr lang="ar-SA" dirty="0">
                <a:solidFill>
                  <a:srgbClr val="0070C0"/>
                </a:solidFill>
              </a:rPr>
              <a:t>الصعوبة الكامنة </a:t>
            </a:r>
            <a:r>
              <a:rPr lang="ar-SA" dirty="0" smtClean="0">
                <a:solidFill>
                  <a:srgbClr val="00B050"/>
                </a:solidFill>
              </a:rPr>
              <a:t>في  تعدد  المداخل  </a:t>
            </a:r>
            <a:r>
              <a:rPr lang="ar-SA" dirty="0">
                <a:solidFill>
                  <a:srgbClr val="00B050"/>
                </a:solidFill>
              </a:rPr>
              <a:t>والمقاييس </a:t>
            </a:r>
            <a:r>
              <a:rPr lang="ar-SA" dirty="0" smtClean="0">
                <a:solidFill>
                  <a:srgbClr val="00B050"/>
                </a:solidFill>
              </a:rPr>
              <a:t>التي </a:t>
            </a:r>
            <a:r>
              <a:rPr lang="ar-SA" dirty="0">
                <a:solidFill>
                  <a:srgbClr val="00B050"/>
                </a:solidFill>
              </a:rPr>
              <a:t>كان يدرس من خلالها علماء الاجتماع </a:t>
            </a:r>
            <a:r>
              <a:rPr lang="ar-SA" dirty="0" smtClean="0">
                <a:solidFill>
                  <a:srgbClr val="00B050"/>
                </a:solidFill>
              </a:rPr>
              <a:t>الحضري المدينة </a:t>
            </a:r>
            <a:r>
              <a:rPr lang="ar-SA" dirty="0" smtClean="0"/>
              <a:t>. </a:t>
            </a:r>
            <a:endParaRPr lang="ar-SA" dirty="0"/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42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</a:p>
          <a:p>
            <a:r>
              <a:rPr lang="ar-SA" dirty="0" smtClean="0"/>
              <a:t>            وتدور </a:t>
            </a:r>
            <a:r>
              <a:rPr lang="ar-SA" dirty="0"/>
              <a:t>نظرية ( </a:t>
            </a:r>
            <a:r>
              <a:rPr lang="ar-SA" dirty="0">
                <a:solidFill>
                  <a:srgbClr val="0070C0"/>
                </a:solidFill>
              </a:rPr>
              <a:t>ويرث </a:t>
            </a:r>
            <a:r>
              <a:rPr lang="ar-SA" dirty="0"/>
              <a:t>) </a:t>
            </a:r>
            <a:r>
              <a:rPr lang="ar-SA" dirty="0">
                <a:solidFill>
                  <a:srgbClr val="FF0000"/>
                </a:solidFill>
              </a:rPr>
              <a:t>حول ثلاث سمات أو خصائص إيكولوجية</a:t>
            </a:r>
            <a:r>
              <a:rPr lang="ar-SA" dirty="0"/>
              <a:t> –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50"/>
                </a:solidFill>
              </a:rPr>
              <a:t>حجم </a:t>
            </a:r>
            <a:r>
              <a:rPr lang="ar-SA" dirty="0">
                <a:solidFill>
                  <a:srgbClr val="00B050"/>
                </a:solidFill>
              </a:rPr>
              <a:t>المجتمع </a:t>
            </a:r>
            <a:r>
              <a:rPr lang="ar-SA" dirty="0"/>
              <a:t>و</a:t>
            </a:r>
            <a:r>
              <a:rPr lang="ar-SA" dirty="0">
                <a:solidFill>
                  <a:srgbClr val="7030A0"/>
                </a:solidFill>
              </a:rPr>
              <a:t>كثافته</a:t>
            </a:r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err="1" smtClean="0">
                <a:solidFill>
                  <a:srgbClr val="FF0000"/>
                </a:solidFill>
              </a:rPr>
              <a:t>واللاتجانس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>
                <a:solidFill>
                  <a:srgbClr val="FF0000"/>
                </a:solidFill>
              </a:rPr>
              <a:t>السكاني </a:t>
            </a:r>
            <a:r>
              <a:rPr lang="ar-SA" dirty="0"/>
              <a:t>– </a:t>
            </a:r>
            <a:r>
              <a:rPr lang="ar-SA" dirty="0" smtClean="0"/>
              <a:t> يمكن التنبـؤ مـن خلالهـا </a:t>
            </a:r>
            <a:r>
              <a:rPr lang="ar-SA" dirty="0" smtClean="0">
                <a:solidFill>
                  <a:srgbClr val="00B050"/>
                </a:solidFill>
              </a:rPr>
              <a:t>بـأن مجمـوعة مـن الأفـراد تستطيـع </a:t>
            </a:r>
            <a:r>
              <a:rPr lang="ar-SA" dirty="0">
                <a:solidFill>
                  <a:srgbClr val="00B050"/>
                </a:solidFill>
              </a:rPr>
              <a:t>أن </a:t>
            </a:r>
            <a:r>
              <a:rPr lang="ar-SA" dirty="0" smtClean="0">
                <a:solidFill>
                  <a:srgbClr val="00B050"/>
                </a:solidFill>
              </a:rPr>
              <a:t>تتفاعـل بشكـل </a:t>
            </a:r>
            <a:r>
              <a:rPr lang="ar-SA" dirty="0">
                <a:solidFill>
                  <a:srgbClr val="00B050"/>
                </a:solidFill>
              </a:rPr>
              <a:t>ما</a:t>
            </a:r>
            <a:r>
              <a:rPr lang="ar-SA" dirty="0"/>
              <a:t> 0 وعلى </a:t>
            </a:r>
            <a:r>
              <a:rPr lang="ar-SA" dirty="0" smtClean="0"/>
              <a:t>هـذا الأسـاس حـاول </a:t>
            </a:r>
            <a:r>
              <a:rPr lang="ar-SA" dirty="0"/>
              <a:t>(</a:t>
            </a:r>
            <a:r>
              <a:rPr lang="ar-SA" dirty="0">
                <a:solidFill>
                  <a:srgbClr val="0070C0"/>
                </a:solidFill>
              </a:rPr>
              <a:t> ويرث </a:t>
            </a:r>
            <a:r>
              <a:rPr lang="ar-SA" dirty="0"/>
              <a:t>) </a:t>
            </a:r>
            <a:r>
              <a:rPr lang="ar-SA" dirty="0" smtClean="0"/>
              <a:t> </a:t>
            </a:r>
            <a:r>
              <a:rPr lang="ar-SA" dirty="0" smtClean="0">
                <a:solidFill>
                  <a:schemeClr val="tx1"/>
                </a:solidFill>
              </a:rPr>
              <a:t>الكشـف عـن </a:t>
            </a:r>
            <a:r>
              <a:rPr lang="ar-SA" dirty="0" smtClean="0">
                <a:solidFill>
                  <a:srgbClr val="0070C0"/>
                </a:solidFill>
              </a:rPr>
              <a:t>أشكـال التفاعـل الاجتماعي والتنظيـم الاجتماعي </a:t>
            </a:r>
            <a:r>
              <a:rPr lang="ar-SA" dirty="0" smtClean="0">
                <a:solidFill>
                  <a:srgbClr val="FF0000"/>
                </a:solidFill>
              </a:rPr>
              <a:t>التي تظهـر فـي  </a:t>
            </a:r>
            <a:r>
              <a:rPr lang="ar-SA" dirty="0">
                <a:solidFill>
                  <a:srgbClr val="FF0000"/>
                </a:solidFill>
              </a:rPr>
              <a:t>المدينة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22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ar-SA" dirty="0" smtClean="0"/>
          </a:p>
          <a:p>
            <a:pPr rtl="1"/>
            <a:r>
              <a:rPr lang="ar-SA" dirty="0"/>
              <a:t> </a:t>
            </a:r>
            <a:r>
              <a:rPr lang="ar-SA" dirty="0" smtClean="0"/>
              <a:t>           حيث </a:t>
            </a:r>
            <a:r>
              <a:rPr lang="ar-SA" dirty="0"/>
              <a:t>افترض أن </a:t>
            </a:r>
            <a:r>
              <a:rPr lang="ar-SA" dirty="0">
                <a:solidFill>
                  <a:srgbClr val="FF0000"/>
                </a:solidFill>
              </a:rPr>
              <a:t>زيادة عدد السكان </a:t>
            </a:r>
            <a:r>
              <a:rPr lang="ar-SA" dirty="0"/>
              <a:t>، </a:t>
            </a:r>
            <a:r>
              <a:rPr lang="ar-SA" dirty="0">
                <a:solidFill>
                  <a:srgbClr val="0070C0"/>
                </a:solidFill>
              </a:rPr>
              <a:t>وارتفاع كثافتهم </a:t>
            </a:r>
            <a:r>
              <a:rPr lang="ar-SA" dirty="0"/>
              <a:t>، </a:t>
            </a:r>
            <a:r>
              <a:rPr lang="ar-SA" dirty="0">
                <a:solidFill>
                  <a:srgbClr val="00B050"/>
                </a:solidFill>
              </a:rPr>
              <a:t>وارتفاع درجة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 err="1" smtClean="0">
                <a:solidFill>
                  <a:srgbClr val="00B050"/>
                </a:solidFill>
              </a:rPr>
              <a:t>اللاتجانس</a:t>
            </a:r>
            <a:r>
              <a:rPr lang="ar-SA" dirty="0" smtClean="0">
                <a:solidFill>
                  <a:srgbClr val="00B050"/>
                </a:solidFill>
              </a:rPr>
              <a:t> السكاني </a:t>
            </a:r>
            <a:r>
              <a:rPr lang="ar-SA" dirty="0" smtClean="0"/>
              <a:t>،  تؤدي بشكـل </a:t>
            </a:r>
            <a:r>
              <a:rPr lang="ar-SA" dirty="0"/>
              <a:t>واضح </a:t>
            </a:r>
            <a:r>
              <a:rPr lang="ar-SA" dirty="0" smtClean="0"/>
              <a:t> إلى </a:t>
            </a:r>
            <a:r>
              <a:rPr lang="ar-SA" dirty="0">
                <a:solidFill>
                  <a:srgbClr val="FF0000"/>
                </a:solidFill>
              </a:rPr>
              <a:t>ظهور الأشكال أو الصور المرتبطة بالحضرية </a:t>
            </a:r>
            <a:r>
              <a:rPr lang="ar-SA" dirty="0" smtClean="0"/>
              <a:t>0 </a:t>
            </a:r>
            <a:r>
              <a:rPr lang="ar-SA" dirty="0"/>
              <a:t>كما أنها </a:t>
            </a:r>
            <a:r>
              <a:rPr lang="ar-SA" dirty="0">
                <a:solidFill>
                  <a:srgbClr val="7030A0"/>
                </a:solidFill>
              </a:rPr>
              <a:t>تؤثر على التنظيم </a:t>
            </a:r>
            <a:r>
              <a:rPr lang="ar-SA" dirty="0" smtClean="0">
                <a:solidFill>
                  <a:srgbClr val="7030A0"/>
                </a:solidFill>
              </a:rPr>
              <a:t>الاجتماعي</a:t>
            </a:r>
            <a:r>
              <a:rPr lang="ar-SA" dirty="0" smtClean="0"/>
              <a:t> </a:t>
            </a:r>
            <a:r>
              <a:rPr lang="ar-SA" dirty="0">
                <a:solidFill>
                  <a:srgbClr val="D9791B"/>
                </a:solidFill>
              </a:rPr>
              <a:t>وعلى الحالة النفسية لسكان </a:t>
            </a:r>
            <a:r>
              <a:rPr lang="ar-SA" dirty="0" smtClean="0">
                <a:solidFill>
                  <a:srgbClr val="D9791B"/>
                </a:solidFill>
              </a:rPr>
              <a:t>المدينة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20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ويذهب «</a:t>
            </a:r>
            <a:r>
              <a:rPr lang="ar-SA" dirty="0" smtClean="0">
                <a:solidFill>
                  <a:srgbClr val="0070C0"/>
                </a:solidFill>
              </a:rPr>
              <a:t>ويرث</a:t>
            </a:r>
            <a:r>
              <a:rPr lang="ar-SA" dirty="0" smtClean="0"/>
              <a:t>» إلى </a:t>
            </a:r>
            <a:r>
              <a:rPr lang="ar-SA" dirty="0"/>
              <a:t>أن </a:t>
            </a:r>
            <a:r>
              <a:rPr lang="ar-SA" dirty="0">
                <a:solidFill>
                  <a:srgbClr val="FF0000"/>
                </a:solidFill>
              </a:rPr>
              <a:t>زيادة حجم المجتمع </a:t>
            </a:r>
            <a:r>
              <a:rPr lang="ar-SA" dirty="0"/>
              <a:t>كسمة أساسية من </a:t>
            </a:r>
            <a:r>
              <a:rPr lang="ar-SA" dirty="0" smtClean="0"/>
              <a:t> سمات </a:t>
            </a:r>
            <a:r>
              <a:rPr lang="ar-SA" dirty="0"/>
              <a:t>المجتمع </a:t>
            </a:r>
            <a:r>
              <a:rPr lang="ar-SA" dirty="0" smtClean="0"/>
              <a:t>الحضري  ، </a:t>
            </a:r>
            <a:r>
              <a:rPr lang="ar-SA" dirty="0"/>
              <a:t>تؤدى </a:t>
            </a:r>
            <a:r>
              <a:rPr lang="ar-SA" dirty="0" smtClean="0"/>
              <a:t> إلى  </a:t>
            </a:r>
            <a:r>
              <a:rPr lang="ar-SA" dirty="0" smtClean="0">
                <a:solidFill>
                  <a:srgbClr val="00B050"/>
                </a:solidFill>
              </a:rPr>
              <a:t>اتساع  نطاق  التنوع الفردي 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0070C0"/>
                </a:solidFill>
              </a:rPr>
              <a:t>فكلما  </a:t>
            </a:r>
            <a:r>
              <a:rPr lang="ar-SA" dirty="0">
                <a:solidFill>
                  <a:srgbClr val="0070C0"/>
                </a:solidFill>
              </a:rPr>
              <a:t>زاد عدد الأفراد </a:t>
            </a:r>
            <a:r>
              <a:rPr lang="ar-SA" dirty="0" smtClean="0">
                <a:solidFill>
                  <a:srgbClr val="0070C0"/>
                </a:solidFill>
              </a:rPr>
              <a:t> المشاركين في  عملية التفاعل </a:t>
            </a:r>
            <a:r>
              <a:rPr lang="ar-SA" dirty="0"/>
              <a:t>، </a:t>
            </a:r>
            <a:r>
              <a:rPr lang="ar-SA" dirty="0">
                <a:solidFill>
                  <a:srgbClr val="FF0000"/>
                </a:solidFill>
              </a:rPr>
              <a:t>زادت </a:t>
            </a:r>
            <a:r>
              <a:rPr lang="ar-SA" dirty="0" smtClean="0">
                <a:solidFill>
                  <a:srgbClr val="FF0000"/>
                </a:solidFill>
              </a:rPr>
              <a:t> الاختلافـات الاجتماعيـة  والشخصيـة بينهـم  </a:t>
            </a:r>
            <a:r>
              <a:rPr lang="ar-SA" dirty="0" smtClean="0"/>
              <a:t>،  </a:t>
            </a:r>
            <a:r>
              <a:rPr lang="ar-SA" dirty="0" smtClean="0">
                <a:solidFill>
                  <a:srgbClr val="7030A0"/>
                </a:solidFill>
              </a:rPr>
              <a:t>ومع </a:t>
            </a:r>
            <a:r>
              <a:rPr lang="ar-SA" dirty="0">
                <a:solidFill>
                  <a:srgbClr val="7030A0"/>
                </a:solidFill>
              </a:rPr>
              <a:t>مرور الوقت</a:t>
            </a:r>
            <a:r>
              <a:rPr lang="ar-SA" dirty="0"/>
              <a:t> </a:t>
            </a:r>
            <a:r>
              <a:rPr lang="ar-SA" dirty="0" smtClean="0">
                <a:solidFill>
                  <a:srgbClr val="0070C0"/>
                </a:solidFill>
              </a:rPr>
              <a:t>تـؤدى زيـادة هـذه الاختلافـات الاجتمـاعية والشخصيـة </a:t>
            </a:r>
            <a:r>
              <a:rPr lang="ar-SA" dirty="0"/>
              <a:t>إلى </a:t>
            </a:r>
            <a:r>
              <a:rPr lang="ar-SA" dirty="0" smtClean="0">
                <a:solidFill>
                  <a:srgbClr val="FF0000"/>
                </a:solidFill>
              </a:rPr>
              <a:t>إضعـاف الروابـط التقليـديـة </a:t>
            </a:r>
            <a:r>
              <a:rPr lang="ar-SA" dirty="0" smtClean="0">
                <a:solidFill>
                  <a:srgbClr val="00B050"/>
                </a:solidFill>
              </a:rPr>
              <a:t>للقـرابة </a:t>
            </a:r>
            <a:r>
              <a:rPr lang="ar-SA" dirty="0" smtClean="0"/>
              <a:t>و</a:t>
            </a:r>
            <a:r>
              <a:rPr lang="ar-SA" dirty="0" smtClean="0">
                <a:solidFill>
                  <a:srgbClr val="D9791B"/>
                </a:solidFill>
              </a:rPr>
              <a:t>الجيـرة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7030A0"/>
                </a:solidFill>
              </a:rPr>
              <a:t>والبنـاء الأســرى </a:t>
            </a:r>
            <a:r>
              <a:rPr lang="ar-SA" dirty="0"/>
              <a:t>، </a:t>
            </a:r>
            <a:r>
              <a:rPr lang="ar-SA" dirty="0" smtClean="0"/>
              <a:t>بالإضافـة </a:t>
            </a:r>
            <a:r>
              <a:rPr lang="ar-SA" dirty="0"/>
              <a:t>إلى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انكســار العواطـف  </a:t>
            </a:r>
            <a:r>
              <a:rPr lang="ar-SA" dirty="0" smtClean="0"/>
              <a:t>التي </a:t>
            </a:r>
            <a:r>
              <a:rPr lang="ar-SA" dirty="0">
                <a:solidFill>
                  <a:srgbClr val="7030A0"/>
                </a:solidFill>
              </a:rPr>
              <a:t>تنشــأ </a:t>
            </a:r>
            <a:r>
              <a:rPr lang="ar-SA" dirty="0" smtClean="0">
                <a:solidFill>
                  <a:srgbClr val="7030A0"/>
                </a:solidFill>
              </a:rPr>
              <a:t> نتيجـة للمعيشـة </a:t>
            </a:r>
            <a:r>
              <a:rPr lang="ar-SA" dirty="0">
                <a:solidFill>
                  <a:srgbClr val="7030A0"/>
                </a:solidFill>
              </a:rPr>
              <a:t>المشتركة لأجيال متعاقبة</a:t>
            </a:r>
            <a:r>
              <a:rPr lang="ar-SA" dirty="0"/>
              <a:t> 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30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 ويشير </a:t>
            </a:r>
            <a:r>
              <a:rPr lang="ar-SA" dirty="0"/>
              <a:t>( </a:t>
            </a:r>
            <a:r>
              <a:rPr lang="ar-SA" dirty="0">
                <a:solidFill>
                  <a:srgbClr val="0070C0"/>
                </a:solidFill>
              </a:rPr>
              <a:t>ويرث </a:t>
            </a:r>
            <a:r>
              <a:rPr lang="ar-SA" dirty="0"/>
              <a:t>) إلى أن </a:t>
            </a:r>
            <a:r>
              <a:rPr lang="ar-SA" dirty="0">
                <a:solidFill>
                  <a:srgbClr val="FF0000"/>
                </a:solidFill>
              </a:rPr>
              <a:t>حجم المجتمع </a:t>
            </a:r>
            <a:r>
              <a:rPr lang="ar-SA" dirty="0"/>
              <a:t>يؤثر على </a:t>
            </a:r>
            <a:r>
              <a:rPr lang="ar-SA" dirty="0">
                <a:solidFill>
                  <a:srgbClr val="00B050"/>
                </a:solidFill>
              </a:rPr>
              <a:t>طبيعة العلاقات بين الأفراد </a:t>
            </a:r>
            <a:r>
              <a:rPr lang="ar-SA" dirty="0"/>
              <a:t>، </a:t>
            </a:r>
            <a:r>
              <a:rPr lang="ar-SA" dirty="0">
                <a:solidFill>
                  <a:srgbClr val="FF0000"/>
                </a:solidFill>
              </a:rPr>
              <a:t>فزيادة حجم المجتمع </a:t>
            </a:r>
            <a:r>
              <a:rPr lang="ar-SA" dirty="0"/>
              <a:t>تؤدى إلى </a:t>
            </a:r>
            <a:r>
              <a:rPr lang="ar-SA" dirty="0">
                <a:solidFill>
                  <a:srgbClr val="0070C0"/>
                </a:solidFill>
              </a:rPr>
              <a:t>إعالة أعداد كبيرة من الأفراد</a:t>
            </a:r>
            <a:r>
              <a:rPr lang="ar-SA" dirty="0"/>
              <a:t> ، </a:t>
            </a:r>
            <a:r>
              <a:rPr lang="ar-SA" dirty="0" smtClean="0"/>
              <a:t>وبالتالي </a:t>
            </a:r>
            <a:r>
              <a:rPr lang="ar-SA" dirty="0">
                <a:solidFill>
                  <a:srgbClr val="7030A0"/>
                </a:solidFill>
              </a:rPr>
              <a:t>تحد من </a:t>
            </a:r>
            <a:r>
              <a:rPr lang="ar-SA" dirty="0" smtClean="0">
                <a:solidFill>
                  <a:srgbClr val="7030A0"/>
                </a:solidFill>
              </a:rPr>
              <a:t> إمكانية </a:t>
            </a:r>
            <a:r>
              <a:rPr lang="ar-SA" dirty="0">
                <a:solidFill>
                  <a:srgbClr val="7030A0"/>
                </a:solidFill>
              </a:rPr>
              <a:t>أن </a:t>
            </a:r>
            <a:r>
              <a:rPr lang="ar-SA" dirty="0" smtClean="0">
                <a:solidFill>
                  <a:srgbClr val="7030A0"/>
                </a:solidFill>
              </a:rPr>
              <a:t> يتعرف  كل </a:t>
            </a:r>
            <a:r>
              <a:rPr lang="ar-SA" dirty="0">
                <a:solidFill>
                  <a:srgbClr val="7030A0"/>
                </a:solidFill>
              </a:rPr>
              <a:t>فرد على الآخرين</a:t>
            </a:r>
            <a:r>
              <a:rPr lang="ar-SA" dirty="0"/>
              <a:t> ، </a:t>
            </a:r>
            <a:r>
              <a:rPr lang="ar-SA" dirty="0">
                <a:solidFill>
                  <a:srgbClr val="D9791B"/>
                </a:solidFill>
              </a:rPr>
              <a:t>مما يجعل العلاقات الاجتماعية </a:t>
            </a:r>
            <a:r>
              <a:rPr lang="ar-SA" dirty="0">
                <a:solidFill>
                  <a:srgbClr val="FF0000"/>
                </a:solidFill>
              </a:rPr>
              <a:t>سطحية</a:t>
            </a:r>
            <a:r>
              <a:rPr lang="ar-SA" dirty="0"/>
              <a:t> و</a:t>
            </a:r>
            <a:r>
              <a:rPr lang="ar-SA" dirty="0">
                <a:solidFill>
                  <a:srgbClr val="0070C0"/>
                </a:solidFill>
              </a:rPr>
              <a:t>عابرة </a:t>
            </a:r>
            <a:r>
              <a:rPr lang="ar-SA" dirty="0">
                <a:solidFill>
                  <a:srgbClr val="00B050"/>
                </a:solidFill>
              </a:rPr>
              <a:t>ولا شخصية </a:t>
            </a:r>
            <a:r>
              <a:rPr lang="ar-SA" dirty="0"/>
              <a:t>بل و</a:t>
            </a:r>
            <a:r>
              <a:rPr lang="ar-SA" dirty="0">
                <a:solidFill>
                  <a:srgbClr val="7030A0"/>
                </a:solidFill>
              </a:rPr>
              <a:t>جزئية</a:t>
            </a:r>
            <a:r>
              <a:rPr lang="ar-SA" dirty="0"/>
              <a:t> أيضا </a:t>
            </a:r>
            <a:r>
              <a:rPr lang="ar-SA" dirty="0" smtClean="0"/>
              <a:t>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36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 </a:t>
            </a:r>
            <a:r>
              <a:rPr lang="ar-SA" dirty="0"/>
              <a:t>ويفسر ( </a:t>
            </a:r>
            <a:r>
              <a:rPr lang="ar-SA" dirty="0">
                <a:solidFill>
                  <a:srgbClr val="0070C0"/>
                </a:solidFill>
              </a:rPr>
              <a:t>ويرث </a:t>
            </a:r>
            <a:r>
              <a:rPr lang="ar-SA" dirty="0"/>
              <a:t>) ذلك على أساس </a:t>
            </a:r>
            <a:r>
              <a:rPr lang="ar-SA" dirty="0">
                <a:solidFill>
                  <a:srgbClr val="0070C0"/>
                </a:solidFill>
              </a:rPr>
              <a:t>أن الناس لا يتفاعلون على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المستـوى الشخصي </a:t>
            </a:r>
            <a:r>
              <a:rPr lang="ar-SA" dirty="0" smtClean="0">
                <a:solidFill>
                  <a:srgbClr val="0070C0"/>
                </a:solidFill>
              </a:rPr>
              <a:t>مع كـل  </a:t>
            </a:r>
            <a:r>
              <a:rPr lang="ar-SA" dirty="0">
                <a:solidFill>
                  <a:srgbClr val="0070C0"/>
                </a:solidFill>
              </a:rPr>
              <a:t>شخص </a:t>
            </a:r>
            <a:r>
              <a:rPr lang="ar-SA" dirty="0" smtClean="0">
                <a:solidFill>
                  <a:srgbClr val="0070C0"/>
                </a:solidFill>
              </a:rPr>
              <a:t> داخـل </a:t>
            </a:r>
            <a:r>
              <a:rPr lang="ar-SA" dirty="0">
                <a:solidFill>
                  <a:srgbClr val="0070C0"/>
                </a:solidFill>
              </a:rPr>
              <a:t>المدينة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smtClean="0"/>
              <a:t>،  بل </a:t>
            </a:r>
            <a:r>
              <a:rPr lang="ar-SA" dirty="0">
                <a:solidFill>
                  <a:srgbClr val="00B050"/>
                </a:solidFill>
              </a:rPr>
              <a:t>يتفاعلون مع الشخص الذى يدخل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FF0000"/>
                </a:solidFill>
              </a:rPr>
              <a:t>دائرة اهتماماتهم الشخصية على نحو منظم 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r>
              <a:rPr lang="ar-SA" dirty="0" smtClean="0"/>
              <a:t>              ولذلك </a:t>
            </a:r>
            <a:r>
              <a:rPr lang="ar-SA" dirty="0"/>
              <a:t>نجده يؤكد على </a:t>
            </a:r>
            <a:r>
              <a:rPr lang="ar-SA" dirty="0">
                <a:solidFill>
                  <a:srgbClr val="0070C0"/>
                </a:solidFill>
              </a:rPr>
              <a:t>أن معرفتنا بالآخرين تتجه نحو الارتباط</a:t>
            </a:r>
            <a:r>
              <a:rPr lang="ar-SA" dirty="0">
                <a:solidFill>
                  <a:srgbClr val="FF0000"/>
                </a:solidFill>
              </a:rPr>
              <a:t> بعلاقات المنفعة </a:t>
            </a:r>
            <a:r>
              <a:rPr lang="ar-SA" dirty="0"/>
              <a:t>، بمعنى </a:t>
            </a:r>
            <a:r>
              <a:rPr lang="ar-SA" dirty="0">
                <a:solidFill>
                  <a:srgbClr val="00B050"/>
                </a:solidFill>
              </a:rPr>
              <a:t>أن الدور الذى يلعبه كل شخص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حياتنا يُنظر اليه على أنه يمثل </a:t>
            </a:r>
            <a:r>
              <a:rPr lang="ar-SA" dirty="0">
                <a:solidFill>
                  <a:srgbClr val="FF0000"/>
                </a:solidFill>
              </a:rPr>
              <a:t>وسيلة لإنجاز وإحراز </a:t>
            </a:r>
            <a:r>
              <a:rPr lang="ar-SA" dirty="0" smtClean="0">
                <a:solidFill>
                  <a:srgbClr val="FF0000"/>
                </a:solidFill>
              </a:rPr>
              <a:t>أهدافنا </a:t>
            </a:r>
            <a:r>
              <a:rPr lang="ar-SA" dirty="0" smtClean="0">
                <a:solidFill>
                  <a:srgbClr val="00B050"/>
                </a:solidFill>
              </a:rPr>
              <a:t>.</a:t>
            </a:r>
            <a:endParaRPr lang="ar-SA" dirty="0">
              <a:solidFill>
                <a:srgbClr val="00B05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98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/>
              <a:t> </a:t>
            </a:r>
            <a:endParaRPr lang="en-US" dirty="0"/>
          </a:p>
          <a:p>
            <a:r>
              <a:rPr lang="ar-SA" b="1" dirty="0"/>
              <a:t>	</a:t>
            </a:r>
            <a:r>
              <a:rPr lang="ar-SA" b="1" dirty="0" smtClean="0"/>
              <a:t>          </a:t>
            </a:r>
            <a:r>
              <a:rPr lang="ar-SA" dirty="0" smtClean="0"/>
              <a:t>ومن </a:t>
            </a:r>
            <a:r>
              <a:rPr lang="ar-SA" dirty="0"/>
              <a:t>ناحية أخرى ، يذهب ( </a:t>
            </a:r>
            <a:r>
              <a:rPr lang="ar-SA" dirty="0">
                <a:solidFill>
                  <a:srgbClr val="0070C0"/>
                </a:solidFill>
              </a:rPr>
              <a:t>ويرث</a:t>
            </a:r>
            <a:r>
              <a:rPr lang="ar-SA" dirty="0"/>
              <a:t> ) إلى أن </a:t>
            </a:r>
            <a:r>
              <a:rPr lang="ar-SA" dirty="0">
                <a:solidFill>
                  <a:srgbClr val="FF0000"/>
                </a:solidFill>
              </a:rPr>
              <a:t>زيادة حجم المجتمع</a:t>
            </a:r>
            <a:r>
              <a:rPr lang="ar-SA" dirty="0"/>
              <a:t> تؤدى إلى </a:t>
            </a:r>
            <a:r>
              <a:rPr lang="ar-SA" dirty="0">
                <a:solidFill>
                  <a:srgbClr val="0070C0"/>
                </a:solidFill>
              </a:rPr>
              <a:t>زيادة التحرر من </a:t>
            </a:r>
            <a:r>
              <a:rPr lang="ar-SA" dirty="0">
                <a:solidFill>
                  <a:srgbClr val="FF0000"/>
                </a:solidFill>
              </a:rPr>
              <a:t>الضبط </a:t>
            </a:r>
            <a:r>
              <a:rPr lang="ar-SA" dirty="0" smtClean="0">
                <a:solidFill>
                  <a:srgbClr val="FF0000"/>
                </a:solidFill>
              </a:rPr>
              <a:t>الاجتماعي والعاطفي </a:t>
            </a:r>
            <a:r>
              <a:rPr lang="ar-SA" dirty="0" smtClean="0">
                <a:solidFill>
                  <a:srgbClr val="0070C0"/>
                </a:solidFill>
              </a:rPr>
              <a:t>الذى </a:t>
            </a:r>
            <a:r>
              <a:rPr lang="ar-SA" dirty="0">
                <a:solidFill>
                  <a:srgbClr val="0070C0"/>
                </a:solidFill>
              </a:rPr>
              <a:t>تمارسه الجماعات الأولية على أفرادها </a:t>
            </a:r>
            <a:r>
              <a:rPr lang="ar-SA" dirty="0"/>
              <a:t>، وما ينتج عن ذلك من تفكك اجتماعي وشعور بالاغتراب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29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       </a:t>
            </a:r>
            <a:r>
              <a:rPr lang="ar-SA" dirty="0"/>
              <a:t>فحياة المدينة تسهم بشكل كبير </a:t>
            </a:r>
            <a:r>
              <a:rPr lang="ar-SA" dirty="0" smtClean="0"/>
              <a:t>في </a:t>
            </a:r>
            <a:r>
              <a:rPr lang="ar-SA" dirty="0">
                <a:solidFill>
                  <a:srgbClr val="0070C0"/>
                </a:solidFill>
              </a:rPr>
              <a:t>التحرر من تلك </a:t>
            </a:r>
            <a:r>
              <a:rPr lang="ar-SA" dirty="0" smtClean="0">
                <a:solidFill>
                  <a:srgbClr val="0070C0"/>
                </a:solidFill>
              </a:rPr>
              <a:t>الضـوابط الاجتمـاعيـة</a:t>
            </a:r>
            <a:r>
              <a:rPr lang="ar-SA" dirty="0" smtClean="0"/>
              <a:t> </a:t>
            </a:r>
            <a:r>
              <a:rPr lang="ar-SA" dirty="0"/>
              <a:t>، </a:t>
            </a:r>
            <a:r>
              <a:rPr lang="ar-SA" dirty="0" smtClean="0"/>
              <a:t> حيـث يشتغــل معظـم سكـان المدينـة فـي </a:t>
            </a:r>
            <a:r>
              <a:rPr lang="ar-SA" dirty="0" smtClean="0">
                <a:solidFill>
                  <a:srgbClr val="D9791B"/>
                </a:solidFill>
              </a:rPr>
              <a:t>الأعمال </a:t>
            </a:r>
            <a:r>
              <a:rPr lang="ar-SA" dirty="0">
                <a:solidFill>
                  <a:srgbClr val="D9791B"/>
                </a:solidFill>
              </a:rPr>
              <a:t>التخصصية </a:t>
            </a:r>
            <a:r>
              <a:rPr lang="ar-SA" dirty="0"/>
              <a:t>، وفى إطار علاقاتهم الاجتماعية مع الآخرين ، نجد أنهم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يعرفون </a:t>
            </a:r>
            <a:r>
              <a:rPr lang="ar-SA" dirty="0">
                <a:solidFill>
                  <a:srgbClr val="FF0000"/>
                </a:solidFill>
              </a:rPr>
              <a:t>بعضهم البعض بشكل </a:t>
            </a:r>
            <a:r>
              <a:rPr lang="ar-SA" dirty="0" smtClean="0">
                <a:solidFill>
                  <a:srgbClr val="FF0000"/>
                </a:solidFill>
              </a:rPr>
              <a:t>سطحي </a:t>
            </a:r>
            <a:r>
              <a:rPr lang="ar-SA" dirty="0"/>
              <a:t>، </a:t>
            </a:r>
            <a:r>
              <a:rPr lang="ar-SA" dirty="0" smtClean="0"/>
              <a:t> ونتيجة </a:t>
            </a:r>
            <a:r>
              <a:rPr lang="ar-SA" dirty="0"/>
              <a:t>لذلك </a:t>
            </a:r>
            <a:r>
              <a:rPr lang="ar-SA" dirty="0">
                <a:solidFill>
                  <a:srgbClr val="00B050"/>
                </a:solidFill>
              </a:rPr>
              <a:t>يعيش </a:t>
            </a:r>
            <a:r>
              <a:rPr lang="ar-SA" dirty="0" smtClean="0">
                <a:solidFill>
                  <a:srgbClr val="00B050"/>
                </a:solidFill>
              </a:rPr>
              <a:t> سكان </a:t>
            </a:r>
            <a:r>
              <a:rPr lang="ar-SA" dirty="0">
                <a:solidFill>
                  <a:srgbClr val="00B050"/>
                </a:solidFill>
              </a:rPr>
              <a:t>المدينة </a:t>
            </a:r>
            <a:r>
              <a:rPr lang="ar-SA" dirty="0" smtClean="0">
                <a:solidFill>
                  <a:srgbClr val="00B050"/>
                </a:solidFill>
              </a:rPr>
              <a:t> معاً </a:t>
            </a:r>
            <a:r>
              <a:rPr lang="ar-SA" dirty="0">
                <a:solidFill>
                  <a:srgbClr val="00B050"/>
                </a:solidFill>
              </a:rPr>
              <a:t>دون </a:t>
            </a:r>
            <a:r>
              <a:rPr lang="ar-SA" dirty="0" smtClean="0">
                <a:solidFill>
                  <a:srgbClr val="00B050"/>
                </a:solidFill>
              </a:rPr>
              <a:t> توافر </a:t>
            </a:r>
            <a:r>
              <a:rPr lang="ar-SA" dirty="0">
                <a:solidFill>
                  <a:srgbClr val="00B050"/>
                </a:solidFill>
              </a:rPr>
              <a:t>الروابط </a:t>
            </a:r>
            <a:r>
              <a:rPr lang="ar-SA" dirty="0" smtClean="0">
                <a:solidFill>
                  <a:srgbClr val="00B050"/>
                </a:solidFill>
              </a:rPr>
              <a:t> العاطفية  العميقة </a:t>
            </a:r>
            <a:r>
              <a:rPr lang="ar-SA" dirty="0"/>
              <a:t>، حيث </a:t>
            </a:r>
            <a:r>
              <a:rPr lang="ar-SA" dirty="0">
                <a:solidFill>
                  <a:srgbClr val="7030A0"/>
                </a:solidFill>
              </a:rPr>
              <a:t>يشعرون بالوحدة والعزلة </a:t>
            </a:r>
            <a:r>
              <a:rPr lang="ar-SA" dirty="0"/>
              <a:t>حتى وسط العامة من الناس ، والى جانب ذلك يتعلم سكان </a:t>
            </a:r>
            <a:r>
              <a:rPr lang="ar-SA" dirty="0">
                <a:solidFill>
                  <a:srgbClr val="FF0000"/>
                </a:solidFill>
              </a:rPr>
              <a:t>المدينة الشعور بعدم الاستقرار وعدم الأمن كأسلوب </a:t>
            </a:r>
            <a:r>
              <a:rPr lang="ar-SA" dirty="0" smtClean="0">
                <a:solidFill>
                  <a:srgbClr val="FF0000"/>
                </a:solidFill>
              </a:rPr>
              <a:t>للحياة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00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 </a:t>
            </a:r>
          </a:p>
          <a:p>
            <a:r>
              <a:rPr lang="ar-SA" dirty="0"/>
              <a:t> </a:t>
            </a:r>
            <a:r>
              <a:rPr lang="ar-SA" dirty="0" smtClean="0"/>
              <a:t>    ويؤكد </a:t>
            </a:r>
            <a:r>
              <a:rPr lang="ar-SA" dirty="0"/>
              <a:t>( </a:t>
            </a:r>
            <a:r>
              <a:rPr lang="ar-SA" dirty="0">
                <a:solidFill>
                  <a:srgbClr val="0070C0"/>
                </a:solidFill>
              </a:rPr>
              <a:t>ويرث</a:t>
            </a:r>
            <a:r>
              <a:rPr lang="ar-SA" dirty="0"/>
              <a:t> ) على </a:t>
            </a:r>
            <a:r>
              <a:rPr lang="ar-SA" dirty="0">
                <a:solidFill>
                  <a:srgbClr val="FF0000"/>
                </a:solidFill>
              </a:rPr>
              <a:t>أن التباعد </a:t>
            </a:r>
            <a:r>
              <a:rPr lang="ar-SA" dirty="0" smtClean="0">
                <a:solidFill>
                  <a:srgbClr val="FF0000"/>
                </a:solidFill>
              </a:rPr>
              <a:t>الشخصي </a:t>
            </a:r>
            <a:r>
              <a:rPr lang="ar-SA" dirty="0"/>
              <a:t>الموجود لدى سكان الحضر يكون له </a:t>
            </a:r>
            <a:r>
              <a:rPr lang="ar-SA" dirty="0">
                <a:solidFill>
                  <a:srgbClr val="7030A0"/>
                </a:solidFill>
              </a:rPr>
              <a:t>آثار سلبية </a:t>
            </a:r>
            <a:r>
              <a:rPr lang="ar-SA" dirty="0" smtClean="0"/>
              <a:t>، </a:t>
            </a:r>
            <a:r>
              <a:rPr lang="ar-SA" dirty="0"/>
              <a:t>فسكان المدينة </a:t>
            </a:r>
            <a:r>
              <a:rPr lang="ar-SA" dirty="0">
                <a:solidFill>
                  <a:srgbClr val="00B050"/>
                </a:solidFill>
              </a:rPr>
              <a:t>يتركون دون تدعيم أو مساعدة </a:t>
            </a:r>
            <a:r>
              <a:rPr lang="ar-SA" dirty="0" smtClean="0"/>
              <a:t>،  </a:t>
            </a:r>
            <a:r>
              <a:rPr lang="ar-SA" dirty="0">
                <a:solidFill>
                  <a:srgbClr val="FF0000"/>
                </a:solidFill>
              </a:rPr>
              <a:t>وأن عليهم أن يعانوا وحدهم أثناء أزماتهم المادية دون مساندة من أحد</a:t>
            </a:r>
            <a:r>
              <a:rPr lang="ar-SA" dirty="0"/>
              <a:t> ، </a:t>
            </a:r>
            <a:r>
              <a:rPr lang="ar-SA" dirty="0" smtClean="0"/>
              <a:t> لذلك  يؤدى  هذا </a:t>
            </a:r>
            <a:r>
              <a:rPr lang="ar-SA" dirty="0">
                <a:solidFill>
                  <a:srgbClr val="0070C0"/>
                </a:solidFill>
              </a:rPr>
              <a:t>التباعد </a:t>
            </a:r>
            <a:r>
              <a:rPr lang="ar-SA" dirty="0" smtClean="0">
                <a:solidFill>
                  <a:srgbClr val="0070C0"/>
                </a:solidFill>
              </a:rPr>
              <a:t>الشخصي  </a:t>
            </a:r>
            <a:r>
              <a:rPr lang="ar-SA" dirty="0" smtClean="0"/>
              <a:t>إلى  </a:t>
            </a:r>
            <a:r>
              <a:rPr lang="ar-SA" dirty="0" smtClean="0">
                <a:solidFill>
                  <a:srgbClr val="00B050"/>
                </a:solidFill>
              </a:rPr>
              <a:t>ضعف الروابـط الاجتماعيـة  داخـل  المجتمـع المحلـى  </a:t>
            </a:r>
            <a:r>
              <a:rPr lang="ar-SA" dirty="0" smtClean="0"/>
              <a:t>، وبالتالي  غياب </a:t>
            </a:r>
            <a:r>
              <a:rPr lang="ar-SA" dirty="0"/>
              <a:t>الشعور بالانتماء للمجتمع العام 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06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</a:t>
            </a:r>
            <a:r>
              <a:rPr lang="ar-SA" dirty="0"/>
              <a:t>فوجود </a:t>
            </a:r>
            <a:r>
              <a:rPr lang="ar-SA" dirty="0">
                <a:solidFill>
                  <a:srgbClr val="FF0000"/>
                </a:solidFill>
              </a:rPr>
              <a:t>التباعد </a:t>
            </a:r>
            <a:r>
              <a:rPr lang="ar-SA" dirty="0" smtClean="0">
                <a:solidFill>
                  <a:srgbClr val="FF0000"/>
                </a:solidFill>
              </a:rPr>
              <a:t>الشخصي </a:t>
            </a:r>
            <a:r>
              <a:rPr lang="ar-SA" dirty="0" smtClean="0"/>
              <a:t>في </a:t>
            </a:r>
            <a:r>
              <a:rPr lang="ar-SA" dirty="0"/>
              <a:t>المدينة على النحو السابق ، قد أدى إلى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70C0"/>
                </a:solidFill>
              </a:rPr>
              <a:t>عجز </a:t>
            </a:r>
            <a:r>
              <a:rPr lang="ar-SA" dirty="0">
                <a:solidFill>
                  <a:srgbClr val="0070C0"/>
                </a:solidFill>
              </a:rPr>
              <a:t>الشخص </a:t>
            </a:r>
            <a:r>
              <a:rPr lang="ar-SA" dirty="0" smtClean="0">
                <a:solidFill>
                  <a:srgbClr val="0070C0"/>
                </a:solidFill>
              </a:rPr>
              <a:t>الحضري </a:t>
            </a:r>
            <a:r>
              <a:rPr lang="ar-SA" dirty="0">
                <a:solidFill>
                  <a:srgbClr val="0070C0"/>
                </a:solidFill>
              </a:rPr>
              <a:t>عن </a:t>
            </a:r>
            <a:r>
              <a:rPr lang="ar-SA" dirty="0" smtClean="0">
                <a:solidFill>
                  <a:srgbClr val="0070C0"/>
                </a:solidFill>
              </a:rPr>
              <a:t> تحقيق </a:t>
            </a:r>
            <a:r>
              <a:rPr lang="ar-SA" dirty="0">
                <a:solidFill>
                  <a:srgbClr val="0070C0"/>
                </a:solidFill>
              </a:rPr>
              <a:t>أهدافه </a:t>
            </a:r>
            <a:r>
              <a:rPr lang="ar-SA" dirty="0"/>
              <a:t>، </a:t>
            </a:r>
            <a:r>
              <a:rPr lang="ar-SA" dirty="0" smtClean="0"/>
              <a:t>مما يجعـله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حاجة للارتباط مع أفراد آخرين ممن يشاركونه الاهتمامات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جماعات منظمة</a:t>
            </a:r>
            <a:r>
              <a:rPr lang="ar-SA" dirty="0"/>
              <a:t> ، وذلك </a:t>
            </a:r>
            <a:r>
              <a:rPr lang="ar-SA" dirty="0" smtClean="0"/>
              <a:t> من  </a:t>
            </a:r>
            <a:r>
              <a:rPr lang="ar-SA" dirty="0" smtClean="0">
                <a:solidFill>
                  <a:srgbClr val="FF0000"/>
                </a:solidFill>
              </a:rPr>
              <a:t>أجل </a:t>
            </a:r>
            <a:r>
              <a:rPr lang="ar-SA" dirty="0">
                <a:solidFill>
                  <a:srgbClr val="FF0000"/>
                </a:solidFill>
              </a:rPr>
              <a:t>تحقيق </a:t>
            </a:r>
            <a:r>
              <a:rPr lang="ar-SA" dirty="0" smtClean="0">
                <a:solidFill>
                  <a:srgbClr val="FF0000"/>
                </a:solidFill>
              </a:rPr>
              <a:t> أهدافه </a:t>
            </a:r>
            <a:r>
              <a:rPr lang="ar-SA" dirty="0"/>
              <a:t>0 ولذلك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E478A"/>
                </a:solidFill>
              </a:rPr>
              <a:t>تتعـدد </a:t>
            </a:r>
            <a:r>
              <a:rPr lang="ar-SA" dirty="0">
                <a:solidFill>
                  <a:srgbClr val="0E478A"/>
                </a:solidFill>
              </a:rPr>
              <a:t>المنظمات التطوعية </a:t>
            </a:r>
            <a:r>
              <a:rPr lang="ar-SA" dirty="0" smtClean="0"/>
              <a:t> التي </a:t>
            </a:r>
            <a:r>
              <a:rPr lang="ar-SA" dirty="0"/>
              <a:t>تسعى </a:t>
            </a:r>
            <a:r>
              <a:rPr lang="ar-SA" dirty="0" smtClean="0"/>
              <a:t> بشكل  مباشر </a:t>
            </a:r>
            <a:r>
              <a:rPr lang="ar-SA" dirty="0"/>
              <a:t>إلى تحقيق أهداف متنوعة تتفق مع مختلف الحاجات والاهتمامات الإنسانية 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09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    أما </a:t>
            </a:r>
            <a:r>
              <a:rPr lang="ar-SA" dirty="0"/>
              <a:t>فيما يتعلق </a:t>
            </a:r>
            <a:r>
              <a:rPr lang="ar-SA" dirty="0">
                <a:solidFill>
                  <a:srgbClr val="FF0000"/>
                </a:solidFill>
              </a:rPr>
              <a:t>بعامل الكثافة السكانية </a:t>
            </a:r>
            <a:r>
              <a:rPr lang="ar-SA" dirty="0"/>
              <a:t>، فقد </a:t>
            </a:r>
            <a:r>
              <a:rPr lang="ar-SA" dirty="0" smtClean="0"/>
              <a:t>افترض </a:t>
            </a:r>
            <a:r>
              <a:rPr lang="ar-SA" dirty="0"/>
              <a:t>( ويرث ) </a:t>
            </a:r>
            <a:r>
              <a:rPr lang="ar-SA" dirty="0" smtClean="0"/>
              <a:t> أن </a:t>
            </a:r>
            <a:r>
              <a:rPr lang="ar-SA" dirty="0" smtClean="0">
                <a:solidFill>
                  <a:srgbClr val="FF0000"/>
                </a:solidFill>
              </a:rPr>
              <a:t>زيـادة الـكثـافـة السكانيـة فـي الـمجتمـع </a:t>
            </a:r>
            <a:r>
              <a:rPr lang="ar-SA" dirty="0"/>
              <a:t>، </a:t>
            </a:r>
            <a:r>
              <a:rPr lang="ar-SA" dirty="0" smtClean="0"/>
              <a:t>تــؤدى إلـى </a:t>
            </a:r>
            <a:r>
              <a:rPr lang="ar-SA" dirty="0" smtClean="0">
                <a:solidFill>
                  <a:srgbClr val="0070C0"/>
                </a:solidFill>
              </a:rPr>
              <a:t>زيـادة الحـاجـة </a:t>
            </a:r>
            <a:r>
              <a:rPr lang="ar-SA" dirty="0">
                <a:solidFill>
                  <a:srgbClr val="0070C0"/>
                </a:solidFill>
              </a:rPr>
              <a:t>للتخصص </a:t>
            </a:r>
            <a:r>
              <a:rPr lang="ar-SA" dirty="0" smtClean="0">
                <a:solidFill>
                  <a:srgbClr val="0070C0"/>
                </a:solidFill>
              </a:rPr>
              <a:t>والتمـايز</a:t>
            </a:r>
            <a:r>
              <a:rPr lang="ar-SA" dirty="0" smtClean="0"/>
              <a:t> </a:t>
            </a:r>
            <a:r>
              <a:rPr lang="ar-SA" dirty="0"/>
              <a:t>، </a:t>
            </a:r>
            <a:r>
              <a:rPr lang="ar-SA" dirty="0" smtClean="0">
                <a:solidFill>
                  <a:srgbClr val="00B050"/>
                </a:solidFill>
              </a:rPr>
              <a:t>وزيـادة الـتقـارب الـفيزيقـي </a:t>
            </a:r>
            <a:r>
              <a:rPr lang="ar-SA" dirty="0" smtClean="0"/>
              <a:t>فـي </a:t>
            </a:r>
            <a:r>
              <a:rPr lang="ar-SA" dirty="0" smtClean="0">
                <a:solidFill>
                  <a:srgbClr val="7030A0"/>
                </a:solidFill>
              </a:rPr>
              <a:t>مقابـل تباعـد العـلاقـات </a:t>
            </a:r>
            <a:r>
              <a:rPr lang="ar-SA" dirty="0">
                <a:solidFill>
                  <a:srgbClr val="7030A0"/>
                </a:solidFill>
              </a:rPr>
              <a:t>الاجتماعية </a:t>
            </a:r>
            <a:r>
              <a:rPr lang="ar-SA" dirty="0" smtClean="0">
                <a:solidFill>
                  <a:srgbClr val="7030A0"/>
                </a:solidFill>
              </a:rPr>
              <a:t>بيـن السكـان </a:t>
            </a:r>
            <a:r>
              <a:rPr lang="ar-SA" dirty="0"/>
              <a:t>، بالإضافة إلى </a:t>
            </a:r>
            <a:r>
              <a:rPr lang="ar-SA" dirty="0" smtClean="0"/>
              <a:t>أنهـا تـؤدى </a:t>
            </a:r>
            <a:r>
              <a:rPr lang="ar-SA" dirty="0"/>
              <a:t>إلى </a:t>
            </a:r>
            <a:r>
              <a:rPr lang="ar-SA" dirty="0">
                <a:solidFill>
                  <a:srgbClr val="FF0000"/>
                </a:solidFill>
              </a:rPr>
              <a:t>زيادة </a:t>
            </a:r>
            <a:r>
              <a:rPr lang="ar-SA" dirty="0" smtClean="0">
                <a:solidFill>
                  <a:srgbClr val="FF0000"/>
                </a:solidFill>
              </a:rPr>
              <a:t>العـزل المكـاني للأفـراد </a:t>
            </a:r>
            <a:r>
              <a:rPr lang="ar-SA" dirty="0" smtClean="0">
                <a:solidFill>
                  <a:srgbClr val="0070C0"/>
                </a:solidFill>
              </a:rPr>
              <a:t>وإحـلال الضبـط الرسمي</a:t>
            </a:r>
            <a:r>
              <a:rPr lang="ar-SA" dirty="0" smtClean="0"/>
              <a:t> </a:t>
            </a:r>
            <a:r>
              <a:rPr lang="ar-SA" dirty="0"/>
              <a:t>محل </a:t>
            </a:r>
            <a:r>
              <a:rPr lang="ar-SA" dirty="0" smtClean="0">
                <a:solidFill>
                  <a:srgbClr val="00B050"/>
                </a:solidFill>
              </a:rPr>
              <a:t>الروابط </a:t>
            </a:r>
            <a:r>
              <a:rPr lang="ar-SA" dirty="0">
                <a:solidFill>
                  <a:srgbClr val="00B050"/>
                </a:solidFill>
              </a:rPr>
              <a:t>غير </a:t>
            </a:r>
            <a:r>
              <a:rPr lang="ar-SA" dirty="0" smtClean="0">
                <a:solidFill>
                  <a:srgbClr val="00B050"/>
                </a:solidFill>
              </a:rPr>
              <a:t>الرسمية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97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</a:t>
            </a:r>
            <a:r>
              <a:rPr lang="ar-SA" dirty="0"/>
              <a:t>ومن ناحية </a:t>
            </a:r>
            <a:r>
              <a:rPr lang="ar-SA" dirty="0">
                <a:solidFill>
                  <a:srgbClr val="FF0000"/>
                </a:solidFill>
              </a:rPr>
              <a:t>عامل </a:t>
            </a:r>
            <a:r>
              <a:rPr lang="ar-SA" dirty="0" err="1">
                <a:solidFill>
                  <a:srgbClr val="FF0000"/>
                </a:solidFill>
              </a:rPr>
              <a:t>اللاتجانس</a:t>
            </a:r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/>
              <a:t>، فيشير ( </a:t>
            </a:r>
            <a:r>
              <a:rPr lang="ar-SA" dirty="0">
                <a:solidFill>
                  <a:srgbClr val="0070C0"/>
                </a:solidFill>
              </a:rPr>
              <a:t>ويرث </a:t>
            </a:r>
            <a:r>
              <a:rPr lang="ar-SA" dirty="0"/>
              <a:t>) إلى أنه يعد </a:t>
            </a:r>
            <a:r>
              <a:rPr lang="ar-SA" dirty="0">
                <a:solidFill>
                  <a:srgbClr val="0070C0"/>
                </a:solidFill>
              </a:rPr>
              <a:t>واحداً من أهم خصائص المدينة </a:t>
            </a:r>
            <a:r>
              <a:rPr lang="ar-SA" dirty="0"/>
              <a:t>، كما يعتبر </a:t>
            </a:r>
            <a:r>
              <a:rPr lang="ar-SA" dirty="0">
                <a:solidFill>
                  <a:srgbClr val="00B050"/>
                </a:solidFill>
              </a:rPr>
              <a:t>محصلة </a:t>
            </a:r>
            <a:r>
              <a:rPr lang="ar-SA" dirty="0" smtClean="0">
                <a:solidFill>
                  <a:srgbClr val="00B050"/>
                </a:solidFill>
              </a:rPr>
              <a:t>لعاملي </a:t>
            </a:r>
            <a:r>
              <a:rPr lang="ar-SA" dirty="0">
                <a:solidFill>
                  <a:srgbClr val="00B050"/>
                </a:solidFill>
              </a:rPr>
              <a:t>الحجم والكثافة معاً</a:t>
            </a:r>
            <a:r>
              <a:rPr lang="ar-SA" dirty="0"/>
              <a:t> </a:t>
            </a:r>
            <a:r>
              <a:rPr lang="ar-SA" dirty="0" smtClean="0"/>
              <a:t>0  </a:t>
            </a:r>
            <a:r>
              <a:rPr lang="ar-SA" dirty="0"/>
              <a:t>وتؤدى </a:t>
            </a:r>
            <a:r>
              <a:rPr lang="ar-SA" dirty="0">
                <a:solidFill>
                  <a:srgbClr val="FF0000"/>
                </a:solidFill>
              </a:rPr>
              <a:t>زيادة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err="1" smtClean="0">
                <a:solidFill>
                  <a:srgbClr val="FF0000"/>
                </a:solidFill>
              </a:rPr>
              <a:t>اللاتجانس</a:t>
            </a:r>
            <a:r>
              <a:rPr lang="ar-SA" dirty="0" smtClean="0">
                <a:solidFill>
                  <a:srgbClr val="FF0000"/>
                </a:solidFill>
              </a:rPr>
              <a:t> السكاني  </a:t>
            </a:r>
            <a:r>
              <a:rPr lang="ar-SA" dirty="0" smtClean="0"/>
              <a:t>إلى </a:t>
            </a:r>
            <a:r>
              <a:rPr lang="ar-SA" dirty="0">
                <a:solidFill>
                  <a:srgbClr val="00B050"/>
                </a:solidFill>
              </a:rPr>
              <a:t>تعقيد نظام التدرج </a:t>
            </a:r>
            <a:r>
              <a:rPr lang="ar-SA" dirty="0" smtClean="0">
                <a:solidFill>
                  <a:srgbClr val="00B050"/>
                </a:solidFill>
              </a:rPr>
              <a:t>الطبقي</a:t>
            </a:r>
            <a:r>
              <a:rPr lang="ar-SA" dirty="0" smtClean="0"/>
              <a:t> </a:t>
            </a:r>
            <a:r>
              <a:rPr lang="ar-SA" dirty="0">
                <a:solidFill>
                  <a:srgbClr val="00B050"/>
                </a:solidFill>
              </a:rPr>
              <a:t>وزيادة الحراك </a:t>
            </a:r>
            <a:r>
              <a:rPr lang="ar-SA" dirty="0" smtClean="0">
                <a:solidFill>
                  <a:srgbClr val="00B050"/>
                </a:solidFill>
              </a:rPr>
              <a:t>الاجتماعي </a:t>
            </a:r>
            <a:r>
              <a:rPr lang="ar-SA" dirty="0" smtClean="0"/>
              <a:t>داخل </a:t>
            </a:r>
            <a:r>
              <a:rPr lang="ar-SA" dirty="0"/>
              <a:t>البيئة الحضرية 0 ونتيجة لذلك فإن </a:t>
            </a:r>
            <a:r>
              <a:rPr lang="ar-SA" dirty="0">
                <a:solidFill>
                  <a:srgbClr val="FF0000"/>
                </a:solidFill>
              </a:rPr>
              <a:t>الجماعات الأولية تصبح أكثر ضعفاً </a:t>
            </a:r>
            <a:r>
              <a:rPr lang="ar-SA" dirty="0"/>
              <a:t>، إلى جانب </a:t>
            </a:r>
            <a:r>
              <a:rPr lang="ar-SA" dirty="0">
                <a:solidFill>
                  <a:srgbClr val="0070C0"/>
                </a:solidFill>
              </a:rPr>
              <a:t>ظهور أنماط مختلفة من الجماعات</a:t>
            </a:r>
            <a:r>
              <a:rPr lang="ar-SA" dirty="0"/>
              <a:t> </a:t>
            </a:r>
            <a:r>
              <a:rPr lang="ar-SA" dirty="0" smtClean="0"/>
              <a:t>التي </a:t>
            </a:r>
            <a:r>
              <a:rPr lang="ar-SA" dirty="0"/>
              <a:t>ينتمى اليها الأفراد داخل المجتمع 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81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	</a:t>
            </a:r>
            <a:endParaRPr lang="ar-SA" b="1" dirty="0" smtClean="0"/>
          </a:p>
          <a:p>
            <a:r>
              <a:rPr lang="ar-SA" b="1" dirty="0"/>
              <a:t> </a:t>
            </a:r>
            <a:r>
              <a:rPr lang="ar-SA" b="1" dirty="0" smtClean="0"/>
              <a:t>  </a:t>
            </a:r>
            <a:r>
              <a:rPr lang="ar-SA" dirty="0" smtClean="0"/>
              <a:t>وقد </a:t>
            </a:r>
            <a:r>
              <a:rPr lang="ar-SA" dirty="0"/>
              <a:t>أوضح </a:t>
            </a:r>
            <a:r>
              <a:rPr lang="ar-SA" dirty="0" smtClean="0"/>
              <a:t>«</a:t>
            </a:r>
            <a:r>
              <a:rPr lang="ar-SA" dirty="0" smtClean="0">
                <a:solidFill>
                  <a:srgbClr val="0070C0"/>
                </a:solidFill>
              </a:rPr>
              <a:t>ويرث</a:t>
            </a:r>
            <a:r>
              <a:rPr lang="ar-SA" dirty="0" smtClean="0"/>
              <a:t>» في </a:t>
            </a:r>
            <a:r>
              <a:rPr lang="ar-SA" dirty="0"/>
              <a:t>هذا الإطار ، أن </a:t>
            </a:r>
            <a:r>
              <a:rPr lang="ar-SA" dirty="0">
                <a:solidFill>
                  <a:srgbClr val="FF0000"/>
                </a:solidFill>
              </a:rPr>
              <a:t>الانتماء إلى جماعات مختلفة يؤدى إلى ولاءات مختلفة ومتصارعة</a:t>
            </a:r>
            <a:r>
              <a:rPr lang="ar-SA" dirty="0"/>
              <a:t> </a:t>
            </a:r>
            <a:r>
              <a:rPr lang="ar-SA" dirty="0" smtClean="0"/>
              <a:t> ، </a:t>
            </a:r>
            <a:r>
              <a:rPr lang="ar-SA" dirty="0">
                <a:solidFill>
                  <a:srgbClr val="0070C0"/>
                </a:solidFill>
              </a:rPr>
              <a:t>لأن كل جماعة قد تتطلب نماذج من السلوك تتعارض مع ما </a:t>
            </a:r>
            <a:r>
              <a:rPr lang="ar-SA" dirty="0" err="1" smtClean="0">
                <a:solidFill>
                  <a:srgbClr val="0070C0"/>
                </a:solidFill>
              </a:rPr>
              <a:t>تتطلبه</a:t>
            </a:r>
            <a:r>
              <a:rPr lang="ar-SA" dirty="0" smtClean="0">
                <a:solidFill>
                  <a:srgbClr val="0070C0"/>
                </a:solidFill>
              </a:rPr>
              <a:t>  جماعة </a:t>
            </a:r>
            <a:r>
              <a:rPr lang="ar-SA" dirty="0">
                <a:solidFill>
                  <a:srgbClr val="0070C0"/>
                </a:solidFill>
              </a:rPr>
              <a:t>أخرى </a:t>
            </a:r>
            <a:r>
              <a:rPr lang="ar-SA" dirty="0"/>
              <a:t>0 ويستنتج (</a:t>
            </a:r>
            <a:r>
              <a:rPr lang="ar-SA" dirty="0">
                <a:solidFill>
                  <a:srgbClr val="0070C0"/>
                </a:solidFill>
              </a:rPr>
              <a:t> ويرث </a:t>
            </a:r>
            <a:r>
              <a:rPr lang="ar-SA" dirty="0"/>
              <a:t>) من ذلك </a:t>
            </a:r>
            <a:r>
              <a:rPr lang="ar-SA" dirty="0">
                <a:solidFill>
                  <a:srgbClr val="00B050"/>
                </a:solidFill>
              </a:rPr>
              <a:t>أن ساكن المدينة يكون أكثر عرضه للتنقل </a:t>
            </a:r>
            <a:r>
              <a:rPr lang="ar-SA" dirty="0" smtClean="0">
                <a:solidFill>
                  <a:srgbClr val="00B050"/>
                </a:solidFill>
              </a:rPr>
              <a:t>الاجتماعي والجغرافي </a:t>
            </a:r>
            <a:r>
              <a:rPr lang="ar-SA" dirty="0">
                <a:solidFill>
                  <a:srgbClr val="FF0000"/>
                </a:solidFill>
              </a:rPr>
              <a:t>وأضعف ولاءً </a:t>
            </a:r>
            <a:r>
              <a:rPr lang="ar-SA" dirty="0">
                <a:solidFill>
                  <a:srgbClr val="00B050"/>
                </a:solidFill>
              </a:rPr>
              <a:t>للجماعة أو للبيت أو حتى المدينة نفسها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10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72" y="1417638"/>
            <a:ext cx="8915400" cy="4525963"/>
          </a:xfrm>
        </p:spPr>
        <p:txBody>
          <a:bodyPr/>
          <a:lstStyle/>
          <a:p>
            <a:r>
              <a:rPr lang="ar-SA" dirty="0" smtClean="0"/>
              <a:t>       ويرى «</a:t>
            </a:r>
            <a:r>
              <a:rPr lang="ar-SA" dirty="0" smtClean="0">
                <a:solidFill>
                  <a:srgbClr val="0070C0"/>
                </a:solidFill>
              </a:rPr>
              <a:t>ويرث</a:t>
            </a:r>
            <a:r>
              <a:rPr lang="ar-SA" dirty="0" smtClean="0"/>
              <a:t>» أن </a:t>
            </a:r>
            <a:r>
              <a:rPr lang="ar-SA" dirty="0">
                <a:solidFill>
                  <a:srgbClr val="FF0000"/>
                </a:solidFill>
              </a:rPr>
              <a:t>الأسرة كجماعة أولية قد تأثرت إلى حد كبير بالحضرية</a:t>
            </a:r>
            <a:r>
              <a:rPr lang="ar-SA" dirty="0"/>
              <a:t> 0 </a:t>
            </a:r>
            <a:r>
              <a:rPr lang="ar-SA" dirty="0">
                <a:solidFill>
                  <a:srgbClr val="00B050"/>
                </a:solidFill>
              </a:rPr>
              <a:t>فزيادة حجم المجتمع </a:t>
            </a:r>
            <a:r>
              <a:rPr lang="ar-SA" dirty="0" smtClean="0">
                <a:solidFill>
                  <a:srgbClr val="00B050"/>
                </a:solidFill>
              </a:rPr>
              <a:t>الحضري </a:t>
            </a:r>
            <a:r>
              <a:rPr lang="ar-SA" dirty="0">
                <a:solidFill>
                  <a:srgbClr val="00B050"/>
                </a:solidFill>
              </a:rPr>
              <a:t>وما يتسم به من تمايز بنائي واضح</a:t>
            </a:r>
            <a:r>
              <a:rPr lang="ar-SA" dirty="0"/>
              <a:t> ، قد </a:t>
            </a:r>
            <a:r>
              <a:rPr lang="ar-SA" dirty="0">
                <a:solidFill>
                  <a:srgbClr val="0070C0"/>
                </a:solidFill>
              </a:rPr>
              <a:t>اسهم </a:t>
            </a:r>
            <a:r>
              <a:rPr lang="ar-SA" dirty="0" smtClean="0">
                <a:solidFill>
                  <a:srgbClr val="0070C0"/>
                </a:solidFill>
              </a:rPr>
              <a:t>في </a:t>
            </a:r>
            <a:r>
              <a:rPr lang="ar-SA" dirty="0">
                <a:solidFill>
                  <a:srgbClr val="0070C0"/>
                </a:solidFill>
              </a:rPr>
              <a:t>توفير بدائل للأسرة خاصة فيما يتعلق بتقديم الخدمات والمساعدات </a:t>
            </a:r>
            <a:r>
              <a:rPr lang="ar-SA" dirty="0" smtClean="0">
                <a:solidFill>
                  <a:srgbClr val="0070C0"/>
                </a:solidFill>
              </a:rPr>
              <a:t>التي </a:t>
            </a:r>
            <a:r>
              <a:rPr lang="ar-SA" dirty="0">
                <a:solidFill>
                  <a:srgbClr val="0070C0"/>
                </a:solidFill>
              </a:rPr>
              <a:t>كانت تقوم بها </a:t>
            </a:r>
            <a:r>
              <a:rPr lang="ar-SA" dirty="0"/>
              <a:t>، بالإضافة إلى </a:t>
            </a:r>
            <a:r>
              <a:rPr lang="ar-SA" dirty="0">
                <a:solidFill>
                  <a:srgbClr val="FF0000"/>
                </a:solidFill>
              </a:rPr>
              <a:t>وجود الجماعات الاجتماعية الأخرى بالمدينة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–  </a:t>
            </a:r>
            <a:r>
              <a:rPr lang="ar-SA" dirty="0" smtClean="0">
                <a:solidFill>
                  <a:srgbClr val="0070C0"/>
                </a:solidFill>
              </a:rPr>
              <a:t>كالزمالة في العمل</a:t>
            </a:r>
            <a:r>
              <a:rPr lang="ar-SA" dirty="0" smtClean="0"/>
              <a:t> </a:t>
            </a:r>
            <a:r>
              <a:rPr lang="ar-SA" dirty="0">
                <a:solidFill>
                  <a:srgbClr val="00B050"/>
                </a:solidFill>
              </a:rPr>
              <a:t>أو الأصدقاء </a:t>
            </a:r>
            <a:r>
              <a:rPr lang="ar-SA" dirty="0" smtClean="0">
                <a:solidFill>
                  <a:srgbClr val="00B050"/>
                </a:solidFill>
              </a:rPr>
              <a:t> في النادي  </a:t>
            </a:r>
            <a:r>
              <a:rPr lang="ar-SA" dirty="0" smtClean="0"/>
              <a:t>–  </a:t>
            </a:r>
            <a:r>
              <a:rPr lang="ar-SA" dirty="0"/>
              <a:t>قد </a:t>
            </a:r>
            <a:r>
              <a:rPr lang="ar-SA" dirty="0">
                <a:solidFill>
                  <a:srgbClr val="D9791B"/>
                </a:solidFill>
              </a:rPr>
              <a:t>ســاعد أعضاء الأسرة </a:t>
            </a:r>
            <a:r>
              <a:rPr lang="ar-SA" dirty="0" smtClean="0">
                <a:solidFill>
                  <a:srgbClr val="D9791B"/>
                </a:solidFill>
              </a:rPr>
              <a:t> على </a:t>
            </a:r>
            <a:r>
              <a:rPr lang="ar-SA" dirty="0">
                <a:solidFill>
                  <a:srgbClr val="D9791B"/>
                </a:solidFill>
              </a:rPr>
              <a:t>الابتعاد </a:t>
            </a:r>
            <a:r>
              <a:rPr lang="ar-SA" dirty="0" smtClean="0">
                <a:solidFill>
                  <a:srgbClr val="D9791B"/>
                </a:solidFill>
              </a:rPr>
              <a:t> عن  المنزل  بوجه </a:t>
            </a:r>
            <a:r>
              <a:rPr lang="ar-SA" dirty="0">
                <a:solidFill>
                  <a:srgbClr val="D9791B"/>
                </a:solidFill>
              </a:rPr>
              <a:t>عام</a:t>
            </a:r>
            <a:r>
              <a:rPr lang="ar-SA" dirty="0"/>
              <a:t> 0 </a:t>
            </a:r>
            <a:r>
              <a:rPr lang="ar-SA" dirty="0" smtClean="0"/>
              <a:t> مما </a:t>
            </a:r>
            <a:r>
              <a:rPr lang="ar-SA" dirty="0"/>
              <a:t>أدى </a:t>
            </a:r>
            <a:r>
              <a:rPr lang="ar-SA" dirty="0" smtClean="0"/>
              <a:t> إلى  </a:t>
            </a:r>
            <a:r>
              <a:rPr lang="ar-SA" i="1" dirty="0" smtClean="0">
                <a:solidFill>
                  <a:srgbClr val="FF0000"/>
                </a:solidFill>
              </a:rPr>
              <a:t>فقدان  الأسـرة </a:t>
            </a:r>
            <a:r>
              <a:rPr lang="ar-SA" i="1" dirty="0">
                <a:solidFill>
                  <a:srgbClr val="FF0000"/>
                </a:solidFill>
              </a:rPr>
              <a:t>لوظائفها </a:t>
            </a:r>
            <a:r>
              <a:rPr lang="ar-SA" i="1" dirty="0" smtClean="0">
                <a:solidFill>
                  <a:srgbClr val="FF0000"/>
                </a:solidFill>
              </a:rPr>
              <a:t> وضعف </a:t>
            </a:r>
            <a:r>
              <a:rPr lang="ar-SA" i="1" dirty="0">
                <a:solidFill>
                  <a:srgbClr val="FF0000"/>
                </a:solidFill>
              </a:rPr>
              <a:t>قدرتها </a:t>
            </a:r>
            <a:r>
              <a:rPr lang="ar-SA" i="1" dirty="0" smtClean="0">
                <a:solidFill>
                  <a:srgbClr val="FF0000"/>
                </a:solidFill>
              </a:rPr>
              <a:t> على  ممارسـة  الضبط  على </a:t>
            </a:r>
            <a:r>
              <a:rPr lang="ar-SA" i="1" dirty="0">
                <a:solidFill>
                  <a:srgbClr val="FF0000"/>
                </a:solidFill>
              </a:rPr>
              <a:t>أفرادها </a:t>
            </a:r>
            <a:r>
              <a:rPr lang="ar-SA" dirty="0"/>
              <a:t>، </a:t>
            </a:r>
            <a:r>
              <a:rPr lang="ar-SA" dirty="0" smtClean="0"/>
              <a:t>وبالتالي </a:t>
            </a:r>
            <a:r>
              <a:rPr lang="ar-SA" dirty="0">
                <a:solidFill>
                  <a:srgbClr val="00B050"/>
                </a:solidFill>
              </a:rPr>
              <a:t>أصبحت الروابط الأســــرية تتســم بالضيق والسطحية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36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ويؤكد «</a:t>
            </a:r>
            <a:r>
              <a:rPr lang="ar-SA" dirty="0" smtClean="0">
                <a:solidFill>
                  <a:srgbClr val="0070C0"/>
                </a:solidFill>
              </a:rPr>
              <a:t>ويرث</a:t>
            </a:r>
            <a:r>
              <a:rPr lang="ar-SA" dirty="0" smtClean="0"/>
              <a:t>» على </a:t>
            </a:r>
            <a:r>
              <a:rPr lang="ar-SA" dirty="0"/>
              <a:t>أن </a:t>
            </a:r>
            <a:r>
              <a:rPr lang="ar-SA" dirty="0">
                <a:solidFill>
                  <a:srgbClr val="FF0000"/>
                </a:solidFill>
              </a:rPr>
              <a:t>الحضرية قد أدت بوجه عام إلى ضعف الجماعات الأولية </a:t>
            </a:r>
            <a:r>
              <a:rPr lang="ar-SA" dirty="0" smtClean="0">
                <a:solidFill>
                  <a:srgbClr val="FF0000"/>
                </a:solidFill>
              </a:rPr>
              <a:t>في  المجتمع الحضري  </a:t>
            </a:r>
            <a:r>
              <a:rPr lang="ar-SA" dirty="0" smtClean="0"/>
              <a:t>، </a:t>
            </a:r>
            <a:r>
              <a:rPr lang="ar-SA" dirty="0"/>
              <a:t>كما </a:t>
            </a:r>
            <a:r>
              <a:rPr lang="ar-SA" dirty="0" smtClean="0"/>
              <a:t> أن </a:t>
            </a:r>
            <a:r>
              <a:rPr lang="ar-SA" dirty="0">
                <a:solidFill>
                  <a:srgbClr val="0070C0"/>
                </a:solidFill>
              </a:rPr>
              <a:t>النمو السـريع </a:t>
            </a:r>
            <a:r>
              <a:rPr lang="ar-SA" dirty="0" smtClean="0">
                <a:solidFill>
                  <a:srgbClr val="0070C0"/>
                </a:solidFill>
              </a:rPr>
              <a:t> للمدن  قد </a:t>
            </a:r>
            <a:r>
              <a:rPr lang="ar-SA" dirty="0">
                <a:solidFill>
                  <a:srgbClr val="0070C0"/>
                </a:solidFill>
              </a:rPr>
              <a:t>أدى إلى </a:t>
            </a:r>
            <a:r>
              <a:rPr lang="ar-SA" dirty="0" smtClean="0">
                <a:solidFill>
                  <a:srgbClr val="0070C0"/>
                </a:solidFill>
              </a:rPr>
              <a:t> اختفاء  وسـائل  </a:t>
            </a:r>
            <a:r>
              <a:rPr lang="ar-SA" dirty="0">
                <a:solidFill>
                  <a:srgbClr val="0070C0"/>
                </a:solidFill>
              </a:rPr>
              <a:t>الضبط </a:t>
            </a:r>
            <a:r>
              <a:rPr lang="ar-SA" dirty="0" smtClean="0">
                <a:solidFill>
                  <a:srgbClr val="0070C0"/>
                </a:solidFill>
              </a:rPr>
              <a:t> الاجتماعي </a:t>
            </a:r>
            <a:r>
              <a:rPr lang="ar-SA" dirty="0">
                <a:solidFill>
                  <a:srgbClr val="0070C0"/>
                </a:solidFill>
              </a:rPr>
              <a:t>التقليدية </a:t>
            </a:r>
            <a:r>
              <a:rPr lang="ar-SA" dirty="0" smtClean="0"/>
              <a:t> ، حيث </a:t>
            </a:r>
            <a:r>
              <a:rPr lang="ar-SA" dirty="0" smtClean="0">
                <a:solidFill>
                  <a:srgbClr val="FF0000"/>
                </a:solidFill>
              </a:rPr>
              <a:t>يضعف  تأثير </a:t>
            </a:r>
            <a:r>
              <a:rPr lang="ar-SA" dirty="0">
                <a:solidFill>
                  <a:srgbClr val="FF0000"/>
                </a:solidFill>
              </a:rPr>
              <a:t>الجماعات الأولية </a:t>
            </a:r>
            <a:r>
              <a:rPr lang="ar-SA" dirty="0" smtClean="0"/>
              <a:t>مثل : </a:t>
            </a:r>
            <a:r>
              <a:rPr lang="ar-SA" dirty="0">
                <a:solidFill>
                  <a:srgbClr val="00B050"/>
                </a:solidFill>
              </a:rPr>
              <a:t>الأسـرة</a:t>
            </a:r>
            <a:r>
              <a:rPr lang="ar-SA" dirty="0"/>
              <a:t> </a:t>
            </a:r>
            <a:r>
              <a:rPr lang="ar-SA" dirty="0" smtClean="0"/>
              <a:t>، و</a:t>
            </a:r>
            <a:r>
              <a:rPr lang="ar-SA" dirty="0" smtClean="0">
                <a:solidFill>
                  <a:srgbClr val="0070C0"/>
                </a:solidFill>
              </a:rPr>
              <a:t>الجيرة </a:t>
            </a:r>
            <a:r>
              <a:rPr lang="ar-SA" dirty="0"/>
              <a:t>، </a:t>
            </a:r>
            <a:r>
              <a:rPr lang="ar-SA" dirty="0" smtClean="0"/>
              <a:t> في </a:t>
            </a:r>
            <a:r>
              <a:rPr lang="ar-SA" dirty="0">
                <a:solidFill>
                  <a:srgbClr val="FF0000"/>
                </a:solidFill>
              </a:rPr>
              <a:t>ممارسة </a:t>
            </a:r>
            <a:r>
              <a:rPr lang="ar-SA" dirty="0" smtClean="0">
                <a:solidFill>
                  <a:srgbClr val="FF0000"/>
                </a:solidFill>
              </a:rPr>
              <a:t> الضبط الاجتماعي  على </a:t>
            </a:r>
            <a:r>
              <a:rPr lang="ar-SA" dirty="0">
                <a:solidFill>
                  <a:srgbClr val="FF0000"/>
                </a:solidFill>
              </a:rPr>
              <a:t>الأفراد </a:t>
            </a:r>
            <a:r>
              <a:rPr lang="ar-SA" dirty="0" smtClean="0"/>
              <a:t>،  </a:t>
            </a:r>
            <a:r>
              <a:rPr lang="ar-SA" dirty="0"/>
              <a:t>بينما </a:t>
            </a:r>
            <a:r>
              <a:rPr lang="ar-SA" dirty="0">
                <a:solidFill>
                  <a:srgbClr val="00B050"/>
                </a:solidFill>
              </a:rPr>
              <a:t>تزداد </a:t>
            </a:r>
            <a:r>
              <a:rPr lang="ar-SA" dirty="0" smtClean="0">
                <a:solidFill>
                  <a:srgbClr val="00B050"/>
                </a:solidFill>
              </a:rPr>
              <a:t> أهمية  المؤسسات الرسمية  </a:t>
            </a:r>
            <a:r>
              <a:rPr lang="ar-SA" dirty="0">
                <a:solidFill>
                  <a:srgbClr val="00B050"/>
                </a:solidFill>
              </a:rPr>
              <a:t>أو </a:t>
            </a:r>
            <a:r>
              <a:rPr lang="ar-SA" dirty="0" smtClean="0">
                <a:solidFill>
                  <a:srgbClr val="00B050"/>
                </a:solidFill>
              </a:rPr>
              <a:t> الجماعات </a:t>
            </a:r>
            <a:r>
              <a:rPr lang="ar-SA" dirty="0">
                <a:solidFill>
                  <a:srgbClr val="00B050"/>
                </a:solidFill>
              </a:rPr>
              <a:t>الثانوية</a:t>
            </a:r>
            <a:r>
              <a:rPr lang="ar-SA" dirty="0"/>
              <a:t> مثل – </a:t>
            </a:r>
            <a:r>
              <a:rPr lang="ar-SA" dirty="0">
                <a:solidFill>
                  <a:srgbClr val="D9791B"/>
                </a:solidFill>
              </a:rPr>
              <a:t>أقسام الشرطة </a:t>
            </a:r>
            <a:r>
              <a:rPr lang="ar-SA" dirty="0"/>
              <a:t>و</a:t>
            </a:r>
            <a:r>
              <a:rPr lang="ar-SA" dirty="0">
                <a:solidFill>
                  <a:srgbClr val="7030A0"/>
                </a:solidFill>
              </a:rPr>
              <a:t>المحاكم</a:t>
            </a:r>
            <a:r>
              <a:rPr lang="ar-SA" dirty="0"/>
              <a:t> </a:t>
            </a:r>
            <a:r>
              <a:rPr lang="ar-SA" dirty="0" smtClean="0"/>
              <a:t>في </a:t>
            </a:r>
            <a:r>
              <a:rPr lang="ar-SA" dirty="0"/>
              <a:t>ممارسة الضبط بشكل </a:t>
            </a:r>
            <a:r>
              <a:rPr lang="ar-SA" dirty="0" smtClean="0"/>
              <a:t>واسع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62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1117</TotalTime>
  <Words>964</Words>
  <Application>Microsoft Office PowerPoint</Application>
  <PresentationFormat>A4 Paper (210x297 mm)</PresentationFormat>
  <Paragraphs>87</Paragraphs>
  <Slides>20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عرض تقديمي في PowerPoint</vt:lpstr>
      <vt:lpstr>المحاضرة الرابعة</vt:lpstr>
      <vt:lpstr>العناصر الأساسية </vt:lpstr>
      <vt:lpstr> </vt:lpstr>
      <vt:lpstr>     </vt:lpstr>
      <vt:lpstr>    </vt:lpstr>
      <vt:lpstr>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Bassim Ali Yoseif Alsabbgh</cp:lastModifiedBy>
  <cp:revision>16</cp:revision>
  <dcterms:created xsi:type="dcterms:W3CDTF">2014-07-17T03:49:56Z</dcterms:created>
  <dcterms:modified xsi:type="dcterms:W3CDTF">2014-09-11T07:00:00Z</dcterms:modified>
</cp:coreProperties>
</file>