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D9791B"/>
    <a:srgbClr val="43A79C"/>
    <a:srgbClr val="013E36"/>
    <a:srgbClr val="313B4A"/>
    <a:srgbClr val="EDBD1F"/>
    <a:srgbClr val="F04316"/>
    <a:srgbClr val="81AA52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الخامسة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النظريات المفسرة لمشكلات التحضر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ثانيا </a:t>
            </a:r>
            <a:r>
              <a:rPr lang="ar-SA" b="1" dirty="0" smtClean="0"/>
              <a:t>: </a:t>
            </a:r>
            <a:r>
              <a:rPr lang="ar-SA" b="1" dirty="0" smtClean="0">
                <a:solidFill>
                  <a:srgbClr val="FF0000"/>
                </a:solidFill>
              </a:rPr>
              <a:t>النظرية </a:t>
            </a:r>
            <a:r>
              <a:rPr lang="ar-SA" b="1" dirty="0" smtClean="0">
                <a:solidFill>
                  <a:srgbClr val="FF0000"/>
                </a:solidFill>
              </a:rPr>
              <a:t>التركيبية </a:t>
            </a:r>
          </a:p>
          <a:p>
            <a:r>
              <a:rPr lang="ar-SA" b="1" dirty="0"/>
              <a:t>	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تمثل </a:t>
            </a:r>
            <a:r>
              <a:rPr lang="ar-SA" dirty="0"/>
              <a:t>النظــرية التركيبية </a:t>
            </a:r>
            <a:r>
              <a:rPr lang="ar-SA" dirty="0" smtClean="0">
                <a:solidFill>
                  <a:srgbClr val="FF0000"/>
                </a:solidFill>
              </a:rPr>
              <a:t>اتجاها </a:t>
            </a:r>
            <a:r>
              <a:rPr lang="ar-SA" dirty="0">
                <a:solidFill>
                  <a:srgbClr val="FF0000"/>
                </a:solidFill>
              </a:rPr>
              <a:t>معارضـا </a:t>
            </a:r>
            <a:r>
              <a:rPr lang="ar-SA" dirty="0"/>
              <a:t>لنظرية ( </a:t>
            </a:r>
            <a:r>
              <a:rPr lang="ar-SA" dirty="0">
                <a:solidFill>
                  <a:srgbClr val="00B0F0"/>
                </a:solidFill>
              </a:rPr>
              <a:t>ويرث</a:t>
            </a:r>
            <a:r>
              <a:rPr lang="ar-SA" dirty="0"/>
              <a:t> ) عن الحضرية كأسلوب للحياة ، حتى إنه يطلق عليها أحيانا </a:t>
            </a:r>
            <a:r>
              <a:rPr lang="ar-SA" dirty="0">
                <a:solidFill>
                  <a:srgbClr val="00B050"/>
                </a:solidFill>
              </a:rPr>
              <a:t>نظرية العوامل غير </a:t>
            </a:r>
            <a:r>
              <a:rPr lang="ar-SA" dirty="0" smtClean="0">
                <a:solidFill>
                  <a:srgbClr val="00B050"/>
                </a:solidFill>
              </a:rPr>
              <a:t>الإيكولوجية</a:t>
            </a:r>
            <a:r>
              <a:rPr lang="ar-SA" dirty="0" smtClean="0"/>
              <a:t> .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وتذهب </a:t>
            </a:r>
            <a:r>
              <a:rPr lang="ar-SA" dirty="0"/>
              <a:t>هذه النظرية إلى </a:t>
            </a:r>
            <a:r>
              <a:rPr lang="ar-SA" dirty="0">
                <a:solidFill>
                  <a:srgbClr val="0070C0"/>
                </a:solidFill>
              </a:rPr>
              <a:t>أن العوامل الإيكولوجية </a:t>
            </a:r>
            <a:r>
              <a:rPr lang="ar-SA" dirty="0"/>
              <a:t>مثل </a:t>
            </a:r>
            <a:r>
              <a:rPr lang="ar-SA" dirty="0">
                <a:solidFill>
                  <a:srgbClr val="7030A0"/>
                </a:solidFill>
              </a:rPr>
              <a:t>الحجم</a:t>
            </a:r>
            <a:r>
              <a:rPr lang="ar-SA" dirty="0"/>
              <a:t> ، </a:t>
            </a:r>
            <a:r>
              <a:rPr lang="ar-SA" dirty="0">
                <a:solidFill>
                  <a:srgbClr val="00B050"/>
                </a:solidFill>
              </a:rPr>
              <a:t>والكثافة</a:t>
            </a:r>
            <a:r>
              <a:rPr lang="ar-SA" dirty="0"/>
              <a:t> ، </a:t>
            </a:r>
            <a:r>
              <a:rPr lang="ar-SA" dirty="0" err="1">
                <a:solidFill>
                  <a:srgbClr val="D9791B"/>
                </a:solidFill>
              </a:rPr>
              <a:t>واللاتجانس</a:t>
            </a:r>
            <a:r>
              <a:rPr lang="ar-SA" dirty="0">
                <a:solidFill>
                  <a:srgbClr val="D9791B"/>
                </a:solidFill>
              </a:rPr>
              <a:t> السكاني </a:t>
            </a:r>
            <a:r>
              <a:rPr lang="ar-SA" dirty="0" smtClean="0"/>
              <a:t>في </a:t>
            </a:r>
            <a:r>
              <a:rPr lang="ar-SA" dirty="0"/>
              <a:t>المجتمع </a:t>
            </a:r>
            <a:r>
              <a:rPr lang="ar-SA" dirty="0" smtClean="0"/>
              <a:t>الحضري  </a:t>
            </a:r>
            <a:r>
              <a:rPr lang="ar-SA" dirty="0">
                <a:solidFill>
                  <a:srgbClr val="FF0000"/>
                </a:solidFill>
              </a:rPr>
              <a:t>ليس لها </a:t>
            </a:r>
            <a:r>
              <a:rPr lang="ar-SA" dirty="0" smtClean="0">
                <a:solidFill>
                  <a:srgbClr val="FF0000"/>
                </a:solidFill>
              </a:rPr>
              <a:t>أي </a:t>
            </a:r>
            <a:r>
              <a:rPr lang="ar-SA" dirty="0">
                <a:solidFill>
                  <a:srgbClr val="FF0000"/>
                </a:solidFill>
              </a:rPr>
              <a:t>تأثير مباشر على الجماعات </a:t>
            </a:r>
            <a:r>
              <a:rPr lang="ar-SA" dirty="0" smtClean="0">
                <a:solidFill>
                  <a:srgbClr val="FF0000"/>
                </a:solidFill>
              </a:rPr>
              <a:t>الاجتماعية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	</a:t>
            </a:r>
            <a:endParaRPr lang="ar-SA" b="1" dirty="0" smtClean="0"/>
          </a:p>
          <a:p>
            <a:r>
              <a:rPr lang="ar-SA" b="1" dirty="0"/>
              <a:t> </a:t>
            </a:r>
            <a:r>
              <a:rPr lang="ar-SA" b="1" dirty="0" smtClean="0"/>
              <a:t>    </a:t>
            </a:r>
            <a:r>
              <a:rPr lang="ar-SA" dirty="0" smtClean="0"/>
              <a:t>ويرى </a:t>
            </a:r>
            <a:r>
              <a:rPr lang="ar-SA" dirty="0"/>
              <a:t>كل من ( </a:t>
            </a:r>
            <a:r>
              <a:rPr lang="ar-SA" dirty="0">
                <a:solidFill>
                  <a:srgbClr val="00B0F0"/>
                </a:solidFill>
              </a:rPr>
              <a:t>أوسكار لويس </a:t>
            </a:r>
            <a:r>
              <a:rPr lang="ar-SA" dirty="0"/>
              <a:t>) </a:t>
            </a:r>
            <a:r>
              <a:rPr lang="ar-SA" dirty="0" smtClean="0"/>
              <a:t>و</a:t>
            </a:r>
            <a:r>
              <a:rPr lang="ar-SA" dirty="0"/>
              <a:t>( </a:t>
            </a:r>
            <a:r>
              <a:rPr lang="ar-SA" dirty="0" err="1">
                <a:solidFill>
                  <a:srgbClr val="00B0F0"/>
                </a:solidFill>
              </a:rPr>
              <a:t>هربرت</a:t>
            </a:r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err="1">
                <a:solidFill>
                  <a:srgbClr val="00B0F0"/>
                </a:solidFill>
              </a:rPr>
              <a:t>جانز</a:t>
            </a:r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/>
              <a:t>) </a:t>
            </a:r>
            <a:r>
              <a:rPr lang="ar-SA" dirty="0" smtClean="0"/>
              <a:t>-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وهم من أهم أتباع النظرية التركيبية</a:t>
            </a: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–  أن </a:t>
            </a:r>
            <a:r>
              <a:rPr lang="ar-SA" dirty="0">
                <a:solidFill>
                  <a:srgbClr val="FF0000"/>
                </a:solidFill>
              </a:rPr>
              <a:t>الحضرية لا تضعف الجماعات الأولية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بل أن هذه الجماعات تستمر وتقوى داخل المدينة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حيث لا ينفصل الناس بعيداً </a:t>
            </a:r>
            <a:r>
              <a:rPr lang="ar-SA" dirty="0" smtClean="0">
                <a:solidFill>
                  <a:srgbClr val="00B050"/>
                </a:solidFill>
              </a:rPr>
              <a:t> عن </a:t>
            </a:r>
            <a:r>
              <a:rPr lang="ar-SA" dirty="0">
                <a:solidFill>
                  <a:srgbClr val="00B050"/>
                </a:solidFill>
              </a:rPr>
              <a:t>بعضهم </a:t>
            </a:r>
            <a:r>
              <a:rPr lang="ar-SA" dirty="0" smtClean="0">
                <a:solidFill>
                  <a:srgbClr val="00B050"/>
                </a:solidFill>
              </a:rPr>
              <a:t> لمجرد  أنهم </a:t>
            </a:r>
            <a:r>
              <a:rPr lang="ar-SA" dirty="0">
                <a:solidFill>
                  <a:srgbClr val="00B050"/>
                </a:solidFill>
              </a:rPr>
              <a:t>يعيشون معاً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جماعات اجتماعية مختلفة </a:t>
            </a:r>
            <a:r>
              <a:rPr lang="ar-SA" dirty="0"/>
              <a:t>، بل على العكس من ذلك </a:t>
            </a:r>
            <a:r>
              <a:rPr lang="ar-SA" dirty="0">
                <a:solidFill>
                  <a:srgbClr val="D9791B"/>
                </a:solidFill>
              </a:rPr>
              <a:t>فإنهم يعيشون ويحتمون </a:t>
            </a:r>
            <a:r>
              <a:rPr lang="ar-SA" dirty="0" smtClean="0">
                <a:solidFill>
                  <a:srgbClr val="D9791B"/>
                </a:solidFill>
              </a:rPr>
              <a:t>في </a:t>
            </a:r>
            <a:r>
              <a:rPr lang="ar-SA" dirty="0">
                <a:solidFill>
                  <a:srgbClr val="D9791B"/>
                </a:solidFill>
              </a:rPr>
              <a:t>إطار جماعاتهم </a:t>
            </a:r>
            <a:r>
              <a:rPr lang="ar-SA" dirty="0" smtClean="0">
                <a:solidFill>
                  <a:srgbClr val="D9791B"/>
                </a:solidFill>
              </a:rPr>
              <a:t>الاجتماعية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/>
              <a:t>	</a:t>
            </a:r>
            <a:endParaRPr lang="ar-SA" b="1" dirty="0" smtClean="0"/>
          </a:p>
          <a:p>
            <a:pPr rtl="1"/>
            <a:r>
              <a:rPr lang="ar-SA" b="1" dirty="0"/>
              <a:t> </a:t>
            </a:r>
            <a:r>
              <a:rPr lang="ar-SA" b="1" dirty="0" smtClean="0"/>
              <a:t>       </a:t>
            </a:r>
            <a:r>
              <a:rPr lang="ar-SA" dirty="0" smtClean="0">
                <a:solidFill>
                  <a:srgbClr val="0070C0"/>
                </a:solidFill>
              </a:rPr>
              <a:t>وترتكز </a:t>
            </a:r>
            <a:r>
              <a:rPr lang="ar-SA" dirty="0">
                <a:solidFill>
                  <a:srgbClr val="0070C0"/>
                </a:solidFill>
              </a:rPr>
              <a:t>النظرية التركيبية على مقولة أساسية مؤداها </a:t>
            </a:r>
            <a:r>
              <a:rPr lang="ar-SA" dirty="0" smtClean="0"/>
              <a:t>« </a:t>
            </a:r>
            <a:r>
              <a:rPr lang="ar-SA" dirty="0">
                <a:solidFill>
                  <a:srgbClr val="00B050"/>
                </a:solidFill>
              </a:rPr>
              <a:t>أن الاختلاف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الاتجاهات والسلوك </a:t>
            </a:r>
            <a:r>
              <a:rPr lang="ar-SA" dirty="0" smtClean="0">
                <a:solidFill>
                  <a:srgbClr val="00B050"/>
                </a:solidFill>
              </a:rPr>
              <a:t> أو </a:t>
            </a:r>
            <a:r>
              <a:rPr lang="ar-SA" dirty="0">
                <a:solidFill>
                  <a:srgbClr val="00B050"/>
                </a:solidFill>
              </a:rPr>
              <a:t>العلاقات </a:t>
            </a:r>
            <a:r>
              <a:rPr lang="ar-SA" dirty="0" smtClean="0">
                <a:solidFill>
                  <a:srgbClr val="00B050"/>
                </a:solidFill>
              </a:rPr>
              <a:t>الاجتماعية  </a:t>
            </a:r>
            <a:r>
              <a:rPr lang="ar-SA" dirty="0">
                <a:solidFill>
                  <a:srgbClr val="00B050"/>
                </a:solidFill>
              </a:rPr>
              <a:t>بين </a:t>
            </a:r>
            <a:r>
              <a:rPr lang="ar-SA" dirty="0" smtClean="0">
                <a:solidFill>
                  <a:srgbClr val="00B050"/>
                </a:solidFill>
              </a:rPr>
              <a:t>السكان  في </a:t>
            </a:r>
            <a:r>
              <a:rPr lang="ar-SA" dirty="0">
                <a:solidFill>
                  <a:srgbClr val="00B050"/>
                </a:solidFill>
              </a:rPr>
              <a:t>مختلف مناطق الإقامة </a:t>
            </a:r>
            <a:r>
              <a:rPr lang="ar-SA" dirty="0"/>
              <a:t>،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إنما </a:t>
            </a:r>
            <a:r>
              <a:rPr lang="ar-SA" dirty="0">
                <a:solidFill>
                  <a:srgbClr val="FF0000"/>
                </a:solidFill>
              </a:rPr>
              <a:t>يرجع إلى السمات أو الخصائص الاجتماعية والاقتصادية </a:t>
            </a:r>
            <a:r>
              <a:rPr lang="ar-SA" dirty="0" smtClean="0">
                <a:solidFill>
                  <a:srgbClr val="FF0000"/>
                </a:solidFill>
              </a:rPr>
              <a:t>للسكان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D9791B"/>
                </a:solidFill>
              </a:rPr>
              <a:t>0  وبالتالي </a:t>
            </a:r>
            <a:r>
              <a:rPr lang="ar-SA" dirty="0">
                <a:solidFill>
                  <a:srgbClr val="D9791B"/>
                </a:solidFill>
              </a:rPr>
              <a:t>يتحدد سلوك الأفراد عن طريق </a:t>
            </a:r>
            <a:r>
              <a:rPr lang="ar-SA" dirty="0">
                <a:solidFill>
                  <a:srgbClr val="0E478A"/>
                </a:solidFill>
              </a:rPr>
              <a:t>وضعهم </a:t>
            </a:r>
            <a:r>
              <a:rPr lang="ar-SA" dirty="0" smtClean="0">
                <a:solidFill>
                  <a:srgbClr val="0E478A"/>
                </a:solidFill>
              </a:rPr>
              <a:t>الاقتصادي </a:t>
            </a:r>
            <a:r>
              <a:rPr lang="ar-SA" dirty="0">
                <a:solidFill>
                  <a:srgbClr val="0E478A"/>
                </a:solidFill>
              </a:rPr>
              <a:t>وسماتهم </a:t>
            </a:r>
            <a:r>
              <a:rPr lang="ar-SA" dirty="0" smtClean="0">
                <a:solidFill>
                  <a:srgbClr val="0E478A"/>
                </a:solidFill>
              </a:rPr>
              <a:t>الثقافية </a:t>
            </a:r>
            <a:r>
              <a:rPr lang="ar-SA" dirty="0"/>
              <a:t>، </a:t>
            </a:r>
            <a:r>
              <a:rPr lang="ar-SA" dirty="0">
                <a:solidFill>
                  <a:srgbClr val="C00000"/>
                </a:solidFill>
              </a:rPr>
              <a:t>ومكانتهم الزواجية </a:t>
            </a:r>
            <a:r>
              <a:rPr lang="ar-SA" dirty="0" smtClean="0">
                <a:solidFill>
                  <a:srgbClr val="C00000"/>
                </a:solidFill>
              </a:rPr>
              <a:t>والأسرية </a:t>
            </a:r>
            <a:r>
              <a:rPr lang="ar-SA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30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0070C0"/>
                </a:solidFill>
              </a:rPr>
              <a:t>وتؤكد </a:t>
            </a:r>
            <a:r>
              <a:rPr lang="ar-SA" dirty="0">
                <a:solidFill>
                  <a:srgbClr val="0070C0"/>
                </a:solidFill>
              </a:rPr>
              <a:t>النظرية التركيبية </a:t>
            </a:r>
            <a:r>
              <a:rPr lang="ar-SA" dirty="0"/>
              <a:t>على </a:t>
            </a:r>
            <a:r>
              <a:rPr lang="ar-SA" dirty="0">
                <a:solidFill>
                  <a:srgbClr val="00B050"/>
                </a:solidFill>
              </a:rPr>
              <a:t>أن الاختلاف بين سمات السكان الحضريين والريفيين </a:t>
            </a:r>
            <a:r>
              <a:rPr lang="ar-SA" dirty="0">
                <a:solidFill>
                  <a:srgbClr val="D9791B"/>
                </a:solidFill>
              </a:rPr>
              <a:t>من شأنه أن يوضح لنا الاختلاف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في مدى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الارتباط بالجماعات الأولية كجماعات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الجيرة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i="1" dirty="0" smtClean="0">
                <a:solidFill>
                  <a:srgbClr val="013E36"/>
                </a:solidFill>
              </a:rPr>
              <a:t>  </a:t>
            </a:r>
            <a:r>
              <a:rPr lang="ar-SA" i="1" dirty="0" smtClean="0">
                <a:solidFill>
                  <a:srgbClr val="013E36"/>
                </a:solidFill>
              </a:rPr>
              <a:t>      وتحدد </a:t>
            </a:r>
            <a:r>
              <a:rPr lang="ar-SA" i="1" dirty="0">
                <a:solidFill>
                  <a:srgbClr val="013E36"/>
                </a:solidFill>
              </a:rPr>
              <a:t>هذه </a:t>
            </a:r>
            <a:r>
              <a:rPr lang="ar-SA" i="1" dirty="0">
                <a:solidFill>
                  <a:srgbClr val="FF0000"/>
                </a:solidFill>
              </a:rPr>
              <a:t>النظرية مجموعة من السمات </a:t>
            </a:r>
            <a:r>
              <a:rPr lang="ar-SA" i="1" dirty="0" smtClean="0">
                <a:solidFill>
                  <a:srgbClr val="FF0000"/>
                </a:solidFill>
              </a:rPr>
              <a:t>التي </a:t>
            </a:r>
            <a:r>
              <a:rPr lang="ar-SA" i="1" dirty="0">
                <a:solidFill>
                  <a:srgbClr val="FF0000"/>
                </a:solidFill>
              </a:rPr>
              <a:t>تميز الأفراد الذين يميلون إلى تدعيم علاقات الجيرة </a:t>
            </a:r>
            <a:r>
              <a:rPr lang="ar-SA" i="1" dirty="0">
                <a:solidFill>
                  <a:srgbClr val="7030A0"/>
                </a:solidFill>
              </a:rPr>
              <a:t>، </a:t>
            </a:r>
            <a:r>
              <a:rPr lang="ar-SA" i="1" dirty="0">
                <a:solidFill>
                  <a:srgbClr val="013E36"/>
                </a:solidFill>
              </a:rPr>
              <a:t>وتتمثل هذه السمات فيما يلي </a:t>
            </a:r>
            <a:r>
              <a:rPr lang="ar-SA" dirty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835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dirty="0" smtClean="0"/>
              <a:t> 1 - </a:t>
            </a:r>
            <a:r>
              <a:rPr lang="ar-SA" dirty="0" smtClean="0">
                <a:solidFill>
                  <a:srgbClr val="FF0000"/>
                </a:solidFill>
              </a:rPr>
              <a:t>طول مـدة الإقامـة  في  مجتمع </a:t>
            </a:r>
            <a:r>
              <a:rPr lang="ar-SA" dirty="0">
                <a:solidFill>
                  <a:srgbClr val="FF0000"/>
                </a:solidFill>
              </a:rPr>
              <a:t>الجيرة </a:t>
            </a:r>
            <a:r>
              <a:rPr lang="ar-SA" dirty="0" smtClean="0"/>
              <a:t>: </a:t>
            </a:r>
            <a:r>
              <a:rPr lang="ar-SA" dirty="0"/>
              <a:t>حيث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تساعـد  الفتـرة </a:t>
            </a:r>
            <a:r>
              <a:rPr lang="ar-SA" dirty="0">
                <a:solidFill>
                  <a:srgbClr val="0070C0"/>
                </a:solidFill>
              </a:rPr>
              <a:t>الزمنية الطويلة على توطيد العلاقات بين الجيران وزيادة الارتباط بالمكان</a:t>
            </a:r>
            <a:r>
              <a:rPr lang="ar-SA" dirty="0"/>
              <a:t> 0 </a:t>
            </a:r>
            <a:endParaRPr lang="en-US" dirty="0"/>
          </a:p>
          <a:p>
            <a:pPr lvl="0" rtl="1"/>
            <a:r>
              <a:rPr lang="ar-SA" dirty="0" smtClean="0"/>
              <a:t> 2 - </a:t>
            </a:r>
            <a:r>
              <a:rPr lang="ar-SA" dirty="0" smtClean="0">
                <a:solidFill>
                  <a:srgbClr val="FF0000"/>
                </a:solidFill>
              </a:rPr>
              <a:t>وجود </a:t>
            </a:r>
            <a:r>
              <a:rPr lang="ar-SA" dirty="0">
                <a:solidFill>
                  <a:srgbClr val="FF0000"/>
                </a:solidFill>
              </a:rPr>
              <a:t>الأطفال </a:t>
            </a:r>
            <a:r>
              <a:rPr lang="ar-SA" dirty="0" smtClean="0"/>
              <a:t>: </a:t>
            </a:r>
            <a:r>
              <a:rPr lang="ar-SA" dirty="0">
                <a:solidFill>
                  <a:srgbClr val="00B050"/>
                </a:solidFill>
              </a:rPr>
              <a:t>حيث يدعم وجود الأطفال العلاقات بين الآباء بطرق مختلفة</a:t>
            </a:r>
            <a:r>
              <a:rPr lang="ar-SA" dirty="0"/>
              <a:t> 0 </a:t>
            </a:r>
            <a:endParaRPr lang="en-US" dirty="0"/>
          </a:p>
          <a:p>
            <a:pPr lvl="0" rtl="1"/>
            <a:r>
              <a:rPr lang="ar-SA" dirty="0" smtClean="0"/>
              <a:t> 3 - </a:t>
            </a:r>
            <a:r>
              <a:rPr lang="ar-SA" dirty="0" smtClean="0">
                <a:solidFill>
                  <a:srgbClr val="FF0000"/>
                </a:solidFill>
              </a:rPr>
              <a:t>كبر </a:t>
            </a:r>
            <a:r>
              <a:rPr lang="ar-SA" dirty="0">
                <a:solidFill>
                  <a:srgbClr val="FF0000"/>
                </a:solidFill>
              </a:rPr>
              <a:t>السن </a:t>
            </a:r>
            <a:r>
              <a:rPr lang="ar-SA" dirty="0" smtClean="0"/>
              <a:t>: </a:t>
            </a:r>
            <a:r>
              <a:rPr lang="ar-SA" dirty="0">
                <a:solidFill>
                  <a:srgbClr val="7030A0"/>
                </a:solidFill>
              </a:rPr>
              <a:t>فقد يتيح التقدم </a:t>
            </a:r>
            <a:r>
              <a:rPr lang="ar-SA" dirty="0" smtClean="0">
                <a:solidFill>
                  <a:srgbClr val="7030A0"/>
                </a:solidFill>
              </a:rPr>
              <a:t>في </a:t>
            </a:r>
            <a:r>
              <a:rPr lang="ar-SA" dirty="0">
                <a:solidFill>
                  <a:srgbClr val="7030A0"/>
                </a:solidFill>
              </a:rPr>
              <a:t>السن والتقاعد عن العمل فرصة أكبر </a:t>
            </a:r>
            <a:r>
              <a:rPr lang="ar-SA" dirty="0" smtClean="0">
                <a:solidFill>
                  <a:srgbClr val="7030A0"/>
                </a:solidFill>
              </a:rPr>
              <a:t>في </a:t>
            </a:r>
            <a:r>
              <a:rPr lang="ar-SA" dirty="0">
                <a:solidFill>
                  <a:srgbClr val="7030A0"/>
                </a:solidFill>
              </a:rPr>
              <a:t>تدعيم علاقات الجوار </a:t>
            </a:r>
            <a:r>
              <a:rPr lang="ar-SA" dirty="0"/>
              <a:t>0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0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endParaRPr lang="ar-SA" dirty="0" smtClean="0"/>
          </a:p>
          <a:p>
            <a:pPr lvl="0" rtl="1"/>
            <a:r>
              <a:rPr lang="ar-SA" dirty="0"/>
              <a:t> </a:t>
            </a:r>
            <a:r>
              <a:rPr lang="ar-SA" dirty="0" smtClean="0"/>
              <a:t>4 -  </a:t>
            </a:r>
            <a:r>
              <a:rPr lang="ar-SA" dirty="0">
                <a:solidFill>
                  <a:srgbClr val="FF0000"/>
                </a:solidFill>
              </a:rPr>
              <a:t>مدى الاستقرار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المنزل أثناء اليوم </a:t>
            </a:r>
            <a:r>
              <a:rPr lang="ar-SA" dirty="0" smtClean="0"/>
              <a:t>: </a:t>
            </a:r>
            <a:r>
              <a:rPr lang="ar-SA" dirty="0">
                <a:solidFill>
                  <a:srgbClr val="0070C0"/>
                </a:solidFill>
              </a:rPr>
              <a:t>حيث تقضى ربة الأسرة على سبيل المثال فترة طويلة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المنزل مما يتيح لها فرصة أكبر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تدعيم علاقات الجوار </a:t>
            </a:r>
            <a:r>
              <a:rPr lang="ar-SA" dirty="0"/>
              <a:t>0 </a:t>
            </a:r>
            <a:endParaRPr lang="en-US" dirty="0"/>
          </a:p>
          <a:p>
            <a:pPr lvl="0" rtl="1"/>
            <a:r>
              <a:rPr lang="ar-SA" dirty="0" smtClean="0"/>
              <a:t> 5 - </a:t>
            </a:r>
            <a:r>
              <a:rPr lang="ar-SA" dirty="0" smtClean="0">
                <a:solidFill>
                  <a:srgbClr val="FF0000"/>
                </a:solidFill>
              </a:rPr>
              <a:t>وضوح </a:t>
            </a:r>
            <a:r>
              <a:rPr lang="ar-SA" dirty="0">
                <a:solidFill>
                  <a:srgbClr val="FF0000"/>
                </a:solidFill>
              </a:rPr>
              <a:t>الميل نحو المشاركة الاجتماعية </a:t>
            </a:r>
            <a:r>
              <a:rPr lang="ar-SA" dirty="0" smtClean="0"/>
              <a:t>: </a:t>
            </a:r>
            <a:r>
              <a:rPr lang="ar-SA" dirty="0">
                <a:solidFill>
                  <a:srgbClr val="00B050"/>
                </a:solidFill>
              </a:rPr>
              <a:t>فالمشاركة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قيم عامة وحاجات مشتركة من شأنه أن يدعم الروابط بين الأفراد </a:t>
            </a:r>
            <a:r>
              <a:rPr lang="ar-SA" b="1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91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  </a:t>
            </a:r>
            <a:r>
              <a:rPr lang="ar-SA" dirty="0">
                <a:solidFill>
                  <a:srgbClr val="0070C0"/>
                </a:solidFill>
              </a:rPr>
              <a:t>ويشير أنصار النظرية التركيبية إلى أن هذه السمات السابقة تفسر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مدى ضعف أو قوة علاقات الجوار بين الأفراد الذين يقيمون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مختلف المناطق </a:t>
            </a:r>
            <a:r>
              <a:rPr lang="ar-SA" dirty="0" smtClean="0">
                <a:solidFill>
                  <a:srgbClr val="FF0000"/>
                </a:solidFill>
              </a:rPr>
              <a:t>الحضرية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78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SA" dirty="0" smtClean="0">
                <a:solidFill>
                  <a:srgbClr val="0070C0"/>
                </a:solidFill>
              </a:rPr>
              <a:t>وفى </a:t>
            </a:r>
            <a:r>
              <a:rPr lang="ar-SA" dirty="0">
                <a:solidFill>
                  <a:srgbClr val="0070C0"/>
                </a:solidFill>
              </a:rPr>
              <a:t>ضوء السمات السابقة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يمكن تفسير ضعف علاقات الجوار بين </a:t>
            </a:r>
            <a:r>
              <a:rPr lang="ar-SA" dirty="0" smtClean="0">
                <a:solidFill>
                  <a:srgbClr val="00B050"/>
                </a:solidFill>
              </a:rPr>
              <a:t>ســاكني الحضر </a:t>
            </a:r>
            <a:r>
              <a:rPr lang="ar-SA" dirty="0"/>
              <a:t>،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على أنها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تـرجـع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إلى </a:t>
            </a:r>
            <a:r>
              <a:rPr lang="ar-SA" dirty="0" smtClean="0">
                <a:solidFill>
                  <a:srgbClr val="FF0000"/>
                </a:solidFill>
              </a:rPr>
              <a:t>قـلـة وجـود الأطفـال </a:t>
            </a:r>
            <a:r>
              <a:rPr lang="ar-SA" dirty="0"/>
              <a:t>، </a:t>
            </a:r>
            <a:r>
              <a:rPr lang="ar-SA" dirty="0">
                <a:solidFill>
                  <a:srgbClr val="0E478A"/>
                </a:solidFill>
              </a:rPr>
              <a:t>وصغر السن </a:t>
            </a:r>
            <a:r>
              <a:rPr lang="ar-SA" dirty="0"/>
              <a:t>، </a:t>
            </a:r>
            <a:r>
              <a:rPr lang="ar-SA" dirty="0">
                <a:solidFill>
                  <a:srgbClr val="D9791B"/>
                </a:solidFill>
              </a:rPr>
              <a:t>وانخفاض درجة المشاركة الاجتماعية </a:t>
            </a:r>
            <a:r>
              <a:rPr lang="ar-SA" dirty="0"/>
              <a:t>، </a:t>
            </a:r>
            <a:r>
              <a:rPr lang="ar-SA" dirty="0">
                <a:solidFill>
                  <a:srgbClr val="0E478A"/>
                </a:solidFill>
              </a:rPr>
              <a:t>والإقامة </a:t>
            </a:r>
            <a:r>
              <a:rPr lang="ar-SA" dirty="0" smtClean="0">
                <a:solidFill>
                  <a:srgbClr val="0E478A"/>
                </a:solidFill>
              </a:rPr>
              <a:t>في </a:t>
            </a:r>
            <a:r>
              <a:rPr lang="ar-SA" dirty="0">
                <a:solidFill>
                  <a:srgbClr val="0E478A"/>
                </a:solidFill>
              </a:rPr>
              <a:t>مجاورات غير متجانسة </a:t>
            </a:r>
            <a:r>
              <a:rPr lang="ar-SA" dirty="0"/>
              <a:t>، </a:t>
            </a:r>
            <a:r>
              <a:rPr lang="ar-SA" dirty="0">
                <a:solidFill>
                  <a:srgbClr val="43A79C"/>
                </a:solidFill>
              </a:rPr>
              <a:t>وضعف درجة الاستقرار </a:t>
            </a:r>
            <a:r>
              <a:rPr lang="ar-SA" dirty="0" smtClean="0">
                <a:solidFill>
                  <a:srgbClr val="43A79C"/>
                </a:solidFill>
              </a:rPr>
              <a:t>في  </a:t>
            </a:r>
            <a:r>
              <a:rPr lang="ar-SA" dirty="0">
                <a:solidFill>
                  <a:srgbClr val="43A79C"/>
                </a:solidFill>
              </a:rPr>
              <a:t>منطقة </a:t>
            </a:r>
            <a:r>
              <a:rPr lang="ar-SA" dirty="0" smtClean="0">
                <a:solidFill>
                  <a:srgbClr val="43A79C"/>
                </a:solidFill>
              </a:rPr>
              <a:t> السكن</a:t>
            </a:r>
            <a:r>
              <a:rPr lang="ar-SA" dirty="0" smtClean="0"/>
              <a:t> </a:t>
            </a:r>
            <a:r>
              <a:rPr lang="ar-SA" dirty="0"/>
              <a:t>0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فقـد لـوحـظ </a:t>
            </a:r>
            <a:r>
              <a:rPr lang="ar-SA" dirty="0">
                <a:solidFill>
                  <a:srgbClr val="FF0000"/>
                </a:solidFill>
              </a:rPr>
              <a:t>أن </a:t>
            </a:r>
            <a:r>
              <a:rPr lang="ar-SA" dirty="0" smtClean="0">
                <a:solidFill>
                  <a:srgbClr val="FF0000"/>
                </a:solidFill>
              </a:rPr>
              <a:t>ثمـة اختلافـاً واضحاً بيـن </a:t>
            </a:r>
            <a:r>
              <a:rPr lang="ar-SA" dirty="0">
                <a:solidFill>
                  <a:srgbClr val="FF0000"/>
                </a:solidFill>
              </a:rPr>
              <a:t>المجتمعات المحلية </a:t>
            </a:r>
            <a:r>
              <a:rPr lang="ar-SA" dirty="0" smtClean="0">
                <a:solidFill>
                  <a:srgbClr val="FF0000"/>
                </a:solidFill>
              </a:rPr>
              <a:t> الريفية </a:t>
            </a:r>
            <a:r>
              <a:rPr lang="ar-SA" dirty="0">
                <a:solidFill>
                  <a:srgbClr val="FF0000"/>
                </a:solidFill>
              </a:rPr>
              <a:t>والحضرية </a:t>
            </a:r>
            <a:r>
              <a:rPr lang="ar-SA" dirty="0" smtClean="0">
                <a:solidFill>
                  <a:srgbClr val="7030A0"/>
                </a:solidFill>
              </a:rPr>
              <a:t>في بنـاء هـذه الجماعـات </a:t>
            </a:r>
            <a:r>
              <a:rPr lang="ar-SA" dirty="0">
                <a:solidFill>
                  <a:srgbClr val="7030A0"/>
                </a:solidFill>
              </a:rPr>
              <a:t>ووظيفتهــا وطبيعة العلاقات السائدة بين </a:t>
            </a:r>
            <a:r>
              <a:rPr lang="ar-SA" dirty="0" smtClean="0">
                <a:solidFill>
                  <a:srgbClr val="7030A0"/>
                </a:solidFill>
              </a:rPr>
              <a:t>أفرادها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3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</a:t>
            </a:r>
            <a:r>
              <a:rPr lang="ar-SA" dirty="0" smtClean="0">
                <a:solidFill>
                  <a:srgbClr val="00B050"/>
                </a:solidFill>
              </a:rPr>
              <a:t>ويرجع </a:t>
            </a:r>
            <a:r>
              <a:rPr lang="ar-SA" dirty="0">
                <a:solidFill>
                  <a:srgbClr val="00B050"/>
                </a:solidFill>
              </a:rPr>
              <a:t>هذا الاختلاف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نظــر </a:t>
            </a:r>
            <a:r>
              <a:rPr lang="ar-SA" dirty="0" smtClean="0"/>
              <a:t>«</a:t>
            </a:r>
            <a:r>
              <a:rPr lang="ar-SA" dirty="0" err="1" smtClean="0">
                <a:solidFill>
                  <a:srgbClr val="00B0F0"/>
                </a:solidFill>
              </a:rPr>
              <a:t>جانز</a:t>
            </a:r>
            <a:r>
              <a:rPr lang="ar-SA" dirty="0" smtClean="0"/>
              <a:t>»  </a:t>
            </a:r>
            <a:r>
              <a:rPr lang="ar-SA" dirty="0"/>
              <a:t>و </a:t>
            </a:r>
            <a:r>
              <a:rPr lang="ar-SA" dirty="0" smtClean="0"/>
              <a:t>«</a:t>
            </a:r>
            <a:r>
              <a:rPr lang="ar-SA" dirty="0" smtClean="0">
                <a:solidFill>
                  <a:srgbClr val="00B0F0"/>
                </a:solidFill>
              </a:rPr>
              <a:t>لويس</a:t>
            </a:r>
            <a:r>
              <a:rPr lang="ar-SA" dirty="0" smtClean="0"/>
              <a:t>» </a:t>
            </a:r>
            <a:r>
              <a:rPr lang="ar-SA" dirty="0"/>
              <a:t>إلى </a:t>
            </a:r>
            <a:r>
              <a:rPr lang="ar-SA" dirty="0">
                <a:solidFill>
                  <a:srgbClr val="FF0000"/>
                </a:solidFill>
              </a:rPr>
              <a:t>أن الحضرية كطريقة </a:t>
            </a:r>
            <a:r>
              <a:rPr lang="ar-SA" dirty="0" smtClean="0">
                <a:solidFill>
                  <a:srgbClr val="FF0000"/>
                </a:solidFill>
              </a:rPr>
              <a:t>في الحياة </a:t>
            </a:r>
            <a:r>
              <a:rPr lang="ar-SA" dirty="0">
                <a:solidFill>
                  <a:srgbClr val="FF0000"/>
                </a:solidFill>
              </a:rPr>
              <a:t>قد وفرت تنوعاً هائلاً من </a:t>
            </a:r>
            <a:r>
              <a:rPr lang="ar-SA" dirty="0" smtClean="0">
                <a:solidFill>
                  <a:srgbClr val="FF0000"/>
                </a:solidFill>
              </a:rPr>
              <a:t>علاقـات الزمالـة والرفقـة </a:t>
            </a:r>
            <a:r>
              <a:rPr lang="ar-SA" dirty="0">
                <a:solidFill>
                  <a:srgbClr val="FF0000"/>
                </a:solidFill>
              </a:rPr>
              <a:t>وتنوعاً </a:t>
            </a:r>
            <a:r>
              <a:rPr lang="ar-SA" dirty="0" smtClean="0">
                <a:solidFill>
                  <a:srgbClr val="FF0000"/>
                </a:solidFill>
              </a:rPr>
              <a:t>مماثـلاً مـن الثقافـات الفرعيـة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بما </a:t>
            </a:r>
            <a:r>
              <a:rPr lang="ar-SA" dirty="0" smtClean="0">
                <a:solidFill>
                  <a:srgbClr val="0070C0"/>
                </a:solidFill>
              </a:rPr>
              <a:t>يمكـن </a:t>
            </a:r>
            <a:r>
              <a:rPr lang="ar-SA" dirty="0">
                <a:solidFill>
                  <a:srgbClr val="0070C0"/>
                </a:solidFill>
              </a:rPr>
              <a:t>الأفراد ســــواء من </a:t>
            </a:r>
            <a:r>
              <a:rPr lang="ar-SA" dirty="0" smtClean="0">
                <a:solidFill>
                  <a:srgbClr val="0070C0"/>
                </a:solidFill>
              </a:rPr>
              <a:t>الاندماج </a:t>
            </a:r>
            <a:r>
              <a:rPr lang="ar-SA" dirty="0">
                <a:solidFill>
                  <a:srgbClr val="0070C0"/>
                </a:solidFill>
              </a:rPr>
              <a:t>الكامل فيها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أو من الحصول على ما يلزمهم </a:t>
            </a:r>
            <a:r>
              <a:rPr lang="ar-SA" dirty="0" smtClean="0">
                <a:solidFill>
                  <a:srgbClr val="7030A0"/>
                </a:solidFill>
              </a:rPr>
              <a:t>مـن خدمـات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 smtClean="0">
                <a:solidFill>
                  <a:srgbClr val="D9791B"/>
                </a:solidFill>
              </a:rPr>
              <a:t>فاعتمـاد الفـرد على أقـاربـه </a:t>
            </a:r>
            <a:r>
              <a:rPr lang="ar-SA" dirty="0" smtClean="0"/>
              <a:t>مثـلاً </a:t>
            </a:r>
            <a:r>
              <a:rPr lang="ar-SA" dirty="0" smtClean="0">
                <a:solidFill>
                  <a:srgbClr val="FF0000"/>
                </a:solidFill>
              </a:rPr>
              <a:t>قـد خفـت </a:t>
            </a:r>
            <a:r>
              <a:rPr lang="ar-SA" dirty="0">
                <a:solidFill>
                  <a:srgbClr val="FF0000"/>
                </a:solidFill>
              </a:rPr>
              <a:t>وطأته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المراكز الحضرية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وذلك نتيجة لأن هناك مصادر أخرى بديلة لهذه </a:t>
            </a:r>
            <a:r>
              <a:rPr lang="ar-SA" dirty="0" smtClean="0">
                <a:solidFill>
                  <a:srgbClr val="00B050"/>
                </a:solidFill>
              </a:rPr>
              <a:t>المساعدات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407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</a:t>
            </a:r>
          </a:p>
          <a:p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SA" dirty="0" smtClean="0">
                <a:solidFill>
                  <a:srgbClr val="0070C0"/>
                </a:solidFill>
              </a:rPr>
              <a:t>وتشير </a:t>
            </a:r>
            <a:r>
              <a:rPr lang="ar-SA" dirty="0">
                <a:solidFill>
                  <a:srgbClr val="0070C0"/>
                </a:solidFill>
              </a:rPr>
              <a:t>النظرية التركيبية </a:t>
            </a:r>
            <a:r>
              <a:rPr lang="ar-SA" dirty="0"/>
              <a:t>إلى أن هناك ارتباطاً بين </a:t>
            </a:r>
            <a:r>
              <a:rPr lang="ar-SA" dirty="0">
                <a:solidFill>
                  <a:srgbClr val="FF0000"/>
                </a:solidFill>
              </a:rPr>
              <a:t>المكانة </a:t>
            </a:r>
            <a:r>
              <a:rPr lang="ar-SA" dirty="0" smtClean="0">
                <a:solidFill>
                  <a:srgbClr val="FF0000"/>
                </a:solidFill>
              </a:rPr>
              <a:t>الطبقيـة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والعـلاقـات </a:t>
            </a:r>
            <a:r>
              <a:rPr lang="ar-SA" dirty="0" err="1" smtClean="0">
                <a:solidFill>
                  <a:srgbClr val="00B050"/>
                </a:solidFill>
              </a:rPr>
              <a:t>القرابيـة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حيـث تميـل المكـانـة الطبقيـة  إلى </a:t>
            </a:r>
            <a:r>
              <a:rPr lang="ar-SA" dirty="0">
                <a:solidFill>
                  <a:srgbClr val="7030A0"/>
                </a:solidFill>
              </a:rPr>
              <a:t>الارتفاع بين سكان الحضر عنها بين سكان الريف </a:t>
            </a:r>
            <a:r>
              <a:rPr lang="ar-SA" dirty="0"/>
              <a:t>، </a:t>
            </a:r>
            <a:r>
              <a:rPr lang="ar-SA" dirty="0">
                <a:solidFill>
                  <a:srgbClr val="D9791B"/>
                </a:solidFill>
              </a:rPr>
              <a:t>وكلما ارتفعت المكانة الاجتماعية أو الطبقية للأفراد </a:t>
            </a:r>
            <a:r>
              <a:rPr lang="ar-SA" dirty="0">
                <a:solidFill>
                  <a:srgbClr val="FF0000"/>
                </a:solidFill>
              </a:rPr>
              <a:t>كانوا أقل ميلاً للاعتماد على جماعاتهم </a:t>
            </a:r>
            <a:r>
              <a:rPr lang="ar-SA" dirty="0" err="1">
                <a:solidFill>
                  <a:srgbClr val="FF0000"/>
                </a:solidFill>
              </a:rPr>
              <a:t>القرابية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مجال تبادل المساعدة أو الدعم</a:t>
            </a:r>
            <a:r>
              <a:rPr lang="ar-SA" dirty="0"/>
              <a:t> ، </a:t>
            </a:r>
            <a:r>
              <a:rPr lang="ar-SA" dirty="0">
                <a:solidFill>
                  <a:srgbClr val="0E478A"/>
                </a:solidFill>
              </a:rPr>
              <a:t>وأكثر ميلاً للعيش بعيداً عن الروابط </a:t>
            </a:r>
            <a:r>
              <a:rPr lang="ar-SA" dirty="0" err="1">
                <a:solidFill>
                  <a:srgbClr val="0E478A"/>
                </a:solidFill>
              </a:rPr>
              <a:t>القرابية</a:t>
            </a:r>
            <a:r>
              <a:rPr lang="ar-SA" dirty="0">
                <a:solidFill>
                  <a:srgbClr val="0E478A"/>
                </a:solidFill>
              </a:rPr>
              <a:t> </a:t>
            </a:r>
            <a:r>
              <a:rPr lang="ar-SA" dirty="0" smtClean="0">
                <a:solidFill>
                  <a:srgbClr val="0E478A"/>
                </a:solidFill>
              </a:rPr>
              <a:t>الوثيقة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93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</a:t>
            </a:r>
            <a:r>
              <a:rPr lang="ar-SA" b="1" dirty="0" smtClean="0"/>
              <a:t> ثالثا : </a:t>
            </a:r>
            <a:r>
              <a:rPr lang="ar-SA" b="1" dirty="0" smtClean="0">
                <a:solidFill>
                  <a:srgbClr val="FF0000"/>
                </a:solidFill>
              </a:rPr>
              <a:t>نظرية الثقافة الفرعية للحضرية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تعد </a:t>
            </a:r>
            <a:r>
              <a:rPr lang="ar-SA" dirty="0">
                <a:solidFill>
                  <a:srgbClr val="0070C0"/>
                </a:solidFill>
              </a:rPr>
              <a:t>نظرية الثقافة الفرعية للحضرية </a:t>
            </a:r>
            <a:r>
              <a:rPr lang="ar-SA" dirty="0" smtClean="0">
                <a:solidFill>
                  <a:srgbClr val="00B050"/>
                </a:solidFill>
              </a:rPr>
              <a:t>إحدى </a:t>
            </a:r>
            <a:r>
              <a:rPr lang="ar-SA" dirty="0">
                <a:solidFill>
                  <a:srgbClr val="00B050"/>
                </a:solidFill>
              </a:rPr>
              <a:t>النظريات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تسهم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تفســير طبيعة العلاقة بين الحضرية والجماعات الاجتماعية </a:t>
            </a:r>
            <a:r>
              <a:rPr lang="ar-SA" dirty="0"/>
              <a:t>0 </a:t>
            </a:r>
            <a:r>
              <a:rPr lang="ar-SA" dirty="0">
                <a:solidFill>
                  <a:srgbClr val="D9791B"/>
                </a:solidFill>
              </a:rPr>
              <a:t>وتـرجع هذه النظريـة إلى الافتراضــات النظريـة </a:t>
            </a:r>
            <a:r>
              <a:rPr lang="ar-SA" dirty="0" smtClean="0">
                <a:solidFill>
                  <a:srgbClr val="D9791B"/>
                </a:solidFill>
              </a:rPr>
              <a:t>التي </a:t>
            </a:r>
            <a:r>
              <a:rPr lang="ar-SA" dirty="0">
                <a:solidFill>
                  <a:srgbClr val="D9791B"/>
                </a:solidFill>
              </a:rPr>
              <a:t>أثارهـا </a:t>
            </a:r>
            <a:r>
              <a:rPr lang="ar-SA" dirty="0">
                <a:solidFill>
                  <a:srgbClr val="FF0000"/>
                </a:solidFill>
              </a:rPr>
              <a:t>عالم الاجتمـاع </a:t>
            </a:r>
            <a:r>
              <a:rPr lang="ar-SA" dirty="0" smtClean="0">
                <a:solidFill>
                  <a:srgbClr val="FF0000"/>
                </a:solidFill>
              </a:rPr>
              <a:t>الأمـريكي</a:t>
            </a:r>
            <a:r>
              <a:rPr lang="ar-SA" dirty="0" smtClean="0"/>
              <a:t> « </a:t>
            </a:r>
            <a:r>
              <a:rPr lang="ar-SA" dirty="0" err="1">
                <a:solidFill>
                  <a:srgbClr val="00B0F0"/>
                </a:solidFill>
              </a:rPr>
              <a:t>كلاود</a:t>
            </a:r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فيشر</a:t>
            </a:r>
            <a:r>
              <a:rPr lang="ar-SA" dirty="0" smtClean="0"/>
              <a:t>» 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35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0070C0"/>
                </a:solidFill>
              </a:rPr>
              <a:t>وتذهب </a:t>
            </a:r>
            <a:r>
              <a:rPr lang="ar-SA" dirty="0">
                <a:solidFill>
                  <a:srgbClr val="0070C0"/>
                </a:solidFill>
              </a:rPr>
              <a:t>هذه النظرية إلى </a:t>
            </a:r>
            <a:r>
              <a:rPr lang="ar-SA" dirty="0">
                <a:solidFill>
                  <a:srgbClr val="FF0000"/>
                </a:solidFill>
              </a:rPr>
              <a:t>أن الحضرية تؤثر بشــكل مباشــر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الحياة الاجتماعية داخل المدينة</a:t>
            </a:r>
            <a:r>
              <a:rPr lang="ar-SA" dirty="0"/>
              <a:t> ، </a:t>
            </a:r>
            <a:r>
              <a:rPr lang="ar-SA" dirty="0">
                <a:solidFill>
                  <a:srgbClr val="00B050"/>
                </a:solidFill>
              </a:rPr>
              <a:t>كما أنها تؤدى إلى ظهــور العديد من الجماعات </a:t>
            </a:r>
            <a:r>
              <a:rPr lang="ar-SA" dirty="0" smtClean="0">
                <a:solidFill>
                  <a:srgbClr val="00B050"/>
                </a:solidFill>
              </a:rPr>
              <a:t>الاجتماعية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74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ويرى « </a:t>
            </a:r>
            <a:r>
              <a:rPr lang="ar-SA" dirty="0" smtClean="0">
                <a:solidFill>
                  <a:srgbClr val="00B0F0"/>
                </a:solidFill>
              </a:rPr>
              <a:t>فيشر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D9791B"/>
                </a:solidFill>
              </a:rPr>
              <a:t>أن </a:t>
            </a:r>
            <a:r>
              <a:rPr lang="ar-SA" dirty="0">
                <a:solidFill>
                  <a:srgbClr val="D9791B"/>
                </a:solidFill>
              </a:rPr>
              <a:t>هناك ارتبطاً بين </a:t>
            </a:r>
            <a:r>
              <a:rPr lang="ar-SA" dirty="0">
                <a:solidFill>
                  <a:srgbClr val="FF0000"/>
                </a:solidFill>
              </a:rPr>
              <a:t>العوامل الإيكولوجية </a:t>
            </a:r>
            <a:r>
              <a:rPr lang="ar-SA" dirty="0">
                <a:solidFill>
                  <a:srgbClr val="0070C0"/>
                </a:solidFill>
              </a:rPr>
              <a:t>وظهور الأشكال المختلفة للثقافة الفرعية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المجتمع </a:t>
            </a:r>
            <a:r>
              <a:rPr lang="ar-SA" dirty="0"/>
              <a:t>، </a:t>
            </a:r>
            <a:r>
              <a:rPr lang="ar-SA" dirty="0">
                <a:solidFill>
                  <a:srgbClr val="D9791B"/>
                </a:solidFill>
              </a:rPr>
              <a:t>حيث يؤكد على أن </a:t>
            </a:r>
            <a:r>
              <a:rPr lang="ar-SA" dirty="0">
                <a:solidFill>
                  <a:srgbClr val="FF0000"/>
                </a:solidFill>
              </a:rPr>
              <a:t>زيادة حجم المدينة </a:t>
            </a:r>
            <a:r>
              <a:rPr lang="ar-SA" dirty="0">
                <a:solidFill>
                  <a:srgbClr val="7030A0"/>
                </a:solidFill>
              </a:rPr>
              <a:t>وكثافتها وعدم تجانسها </a:t>
            </a:r>
            <a:r>
              <a:rPr lang="ar-SA" dirty="0"/>
              <a:t>،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من شـأنه أن يخلق بيئة ملائمة </a:t>
            </a:r>
            <a:r>
              <a:rPr lang="ar-SA" dirty="0">
                <a:solidFill>
                  <a:srgbClr val="00B050"/>
                </a:solidFill>
              </a:rPr>
              <a:t>لظهور العديد من الثقافات الفـرعية </a:t>
            </a:r>
            <a:r>
              <a:rPr lang="ar-SA" dirty="0" smtClean="0">
                <a:solidFill>
                  <a:srgbClr val="00B050"/>
                </a:solidFill>
              </a:rPr>
              <a:t>المختلفة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وقد </a:t>
            </a:r>
            <a:r>
              <a:rPr lang="ar-SA" dirty="0"/>
              <a:t>حاول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فيشر</a:t>
            </a:r>
            <a:r>
              <a:rPr lang="ar-SA" dirty="0" smtClean="0"/>
              <a:t>» تفسير </a:t>
            </a:r>
            <a:r>
              <a:rPr lang="ar-SA" dirty="0"/>
              <a:t>ذلك على أساس </a:t>
            </a:r>
            <a:r>
              <a:rPr lang="ar-SA" dirty="0">
                <a:solidFill>
                  <a:srgbClr val="FF0000"/>
                </a:solidFill>
              </a:rPr>
              <a:t>أن زيادة حجم السكان وتركزهم يساعد على ظهور اختلافات بنائية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المجتمع </a:t>
            </a:r>
            <a:r>
              <a:rPr lang="ar-SA" dirty="0"/>
              <a:t>، </a:t>
            </a:r>
            <a:r>
              <a:rPr lang="ar-SA" dirty="0" smtClean="0"/>
              <a:t>وبالتالي </a:t>
            </a:r>
            <a:r>
              <a:rPr lang="ar-SA" dirty="0">
                <a:solidFill>
                  <a:srgbClr val="00B050"/>
                </a:solidFill>
              </a:rPr>
              <a:t>يزداد تنوع </a:t>
            </a:r>
            <a:r>
              <a:rPr lang="ar-SA" dirty="0" smtClean="0">
                <a:solidFill>
                  <a:srgbClr val="00B050"/>
                </a:solidFill>
              </a:rPr>
              <a:t>الثقافـات الفرعيـة </a:t>
            </a:r>
            <a:r>
              <a:rPr lang="ar-SA" dirty="0"/>
              <a:t>، </a:t>
            </a:r>
            <a:r>
              <a:rPr lang="ar-SA" dirty="0">
                <a:solidFill>
                  <a:srgbClr val="D9791B"/>
                </a:solidFill>
              </a:rPr>
              <a:t>حيث </a:t>
            </a:r>
            <a:r>
              <a:rPr lang="ar-SA" dirty="0" smtClean="0">
                <a:solidFill>
                  <a:srgbClr val="D9791B"/>
                </a:solidFill>
              </a:rPr>
              <a:t>يظهـر </a:t>
            </a:r>
            <a:r>
              <a:rPr lang="ar-SA" dirty="0">
                <a:solidFill>
                  <a:srgbClr val="D9791B"/>
                </a:solidFill>
              </a:rPr>
              <a:t>ذلك </a:t>
            </a:r>
            <a:r>
              <a:rPr lang="ar-SA" dirty="0" smtClean="0">
                <a:solidFill>
                  <a:srgbClr val="D9791B"/>
                </a:solidFill>
              </a:rPr>
              <a:t>بشكـل </a:t>
            </a:r>
            <a:r>
              <a:rPr lang="ar-SA" dirty="0">
                <a:solidFill>
                  <a:srgbClr val="D9791B"/>
                </a:solidFill>
              </a:rPr>
              <a:t>واضح </a:t>
            </a:r>
            <a:r>
              <a:rPr lang="ar-SA" dirty="0" smtClean="0">
                <a:solidFill>
                  <a:srgbClr val="D9791B"/>
                </a:solidFill>
              </a:rPr>
              <a:t>في </a:t>
            </a:r>
            <a:r>
              <a:rPr lang="ar-SA" dirty="0">
                <a:solidFill>
                  <a:srgbClr val="D9791B"/>
                </a:solidFill>
              </a:rPr>
              <a:t>إطار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الطبقة الاجتماعية </a:t>
            </a:r>
            <a:r>
              <a:rPr lang="ar-SA" dirty="0"/>
              <a:t>، </a:t>
            </a:r>
            <a:r>
              <a:rPr lang="ar-SA" dirty="0">
                <a:solidFill>
                  <a:srgbClr val="0E478A"/>
                </a:solidFill>
              </a:rPr>
              <a:t>والمهنة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والاهتمام السائد </a:t>
            </a:r>
            <a:r>
              <a:rPr lang="ar-SA" dirty="0" smtClean="0">
                <a:solidFill>
                  <a:srgbClr val="7030A0"/>
                </a:solidFill>
              </a:rPr>
              <a:t>للجماعة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587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00B050"/>
                </a:solidFill>
              </a:rPr>
              <a:t>وتتفق نظرية الثقافة الفرعية  للحضـرية </a:t>
            </a:r>
            <a:r>
              <a:rPr lang="ar-SA" dirty="0" smtClean="0">
                <a:solidFill>
                  <a:srgbClr val="D9791B"/>
                </a:solidFill>
              </a:rPr>
              <a:t>مـع نظرية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لويس ويرث</a:t>
            </a:r>
            <a:r>
              <a:rPr lang="ar-SA" dirty="0" smtClean="0"/>
              <a:t>»   ، </a:t>
            </a:r>
            <a:r>
              <a:rPr lang="ar-SA" dirty="0" smtClean="0">
                <a:solidFill>
                  <a:srgbClr val="FF0000"/>
                </a:solidFill>
              </a:rPr>
              <a:t>حول </a:t>
            </a:r>
            <a:r>
              <a:rPr lang="ar-SA" dirty="0">
                <a:solidFill>
                  <a:srgbClr val="FF0000"/>
                </a:solidFill>
              </a:rPr>
              <a:t>تأثير حجم السكان على المجتمع </a:t>
            </a:r>
            <a:r>
              <a:rPr lang="ar-SA" dirty="0"/>
              <a:t>، حيث تقرر نظرية الثقافة الفرعية </a:t>
            </a:r>
            <a:r>
              <a:rPr lang="ar-SA" dirty="0">
                <a:solidFill>
                  <a:srgbClr val="0070C0"/>
                </a:solidFill>
              </a:rPr>
              <a:t>، </a:t>
            </a:r>
            <a:r>
              <a:rPr lang="ar-SA" dirty="0" smtClean="0">
                <a:solidFill>
                  <a:srgbClr val="0070C0"/>
                </a:solidFill>
              </a:rPr>
              <a:t> أنه </a:t>
            </a:r>
            <a:r>
              <a:rPr lang="ar-SA" dirty="0">
                <a:solidFill>
                  <a:srgbClr val="0070C0"/>
                </a:solidFill>
              </a:rPr>
              <a:t>كلما زاد حجم السكان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المجتمع بشكل عام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أصبح أقل ترابطاً </a:t>
            </a:r>
            <a:r>
              <a:rPr lang="ar-SA" dirty="0" smtClean="0"/>
              <a:t>،  </a:t>
            </a:r>
            <a:r>
              <a:rPr lang="ar-SA" dirty="0">
                <a:solidFill>
                  <a:srgbClr val="D9791B"/>
                </a:solidFill>
              </a:rPr>
              <a:t>وذلك نتيجة ظهور جماعات مختلفة تتعارض مع بعضها البعض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مما يولد الصراع داخل المجتمع </a:t>
            </a:r>
            <a:r>
              <a:rPr lang="ar-SA" dirty="0"/>
              <a:t>، إلى جانب أن تلك الجماعات </a:t>
            </a:r>
            <a:r>
              <a:rPr lang="ar-SA" dirty="0">
                <a:solidFill>
                  <a:srgbClr val="FF0000"/>
                </a:solidFill>
              </a:rPr>
              <a:t>تنتزع ولاء أفرادها </a:t>
            </a:r>
            <a:r>
              <a:rPr lang="ar-SA" dirty="0"/>
              <a:t>من المجتمع بوجه </a:t>
            </a:r>
            <a:r>
              <a:rPr lang="ar-SA" dirty="0" smtClean="0"/>
              <a:t>عام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00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>
                <a:solidFill>
                  <a:srgbClr val="00B050"/>
                </a:solidFill>
              </a:rPr>
              <a:t>ونجد أن هذا الاتفاق السابق ، حول مقولة زيادة حجم المجتمع كأحد العوامل الإيكولوجية المؤثرة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المجتمع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يتعارض إلى حد كبير مع ما ذهبت اليه </a:t>
            </a:r>
            <a:r>
              <a:rPr lang="ar-SA" dirty="0" smtClean="0">
                <a:solidFill>
                  <a:srgbClr val="FF0000"/>
                </a:solidFill>
              </a:rPr>
              <a:t> النظرية </a:t>
            </a:r>
            <a:r>
              <a:rPr lang="ar-SA" dirty="0">
                <a:solidFill>
                  <a:srgbClr val="FF0000"/>
                </a:solidFill>
              </a:rPr>
              <a:t>التركيبية</a:t>
            </a:r>
            <a:r>
              <a:rPr lang="ar-SA" dirty="0"/>
              <a:t> 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E478A"/>
                </a:solidFill>
              </a:rPr>
              <a:t>حيث </a:t>
            </a:r>
            <a:r>
              <a:rPr lang="ar-SA" dirty="0" smtClean="0">
                <a:solidFill>
                  <a:srgbClr val="0E478A"/>
                </a:solidFill>
              </a:rPr>
              <a:t> تؤكد  على  أن </a:t>
            </a:r>
            <a:r>
              <a:rPr lang="ar-SA" dirty="0">
                <a:solidFill>
                  <a:srgbClr val="0E478A"/>
                </a:solidFill>
              </a:rPr>
              <a:t>عامل الحجم ليس له </a:t>
            </a:r>
            <a:r>
              <a:rPr lang="ar-SA" dirty="0" smtClean="0">
                <a:solidFill>
                  <a:srgbClr val="0E478A"/>
                </a:solidFill>
              </a:rPr>
              <a:t>أي </a:t>
            </a:r>
            <a:r>
              <a:rPr lang="ar-SA" dirty="0">
                <a:solidFill>
                  <a:srgbClr val="0E478A"/>
                </a:solidFill>
              </a:rPr>
              <a:t>تأثير على تضامن </a:t>
            </a:r>
            <a:r>
              <a:rPr lang="ar-SA" dirty="0" smtClean="0">
                <a:solidFill>
                  <a:srgbClr val="0E478A"/>
                </a:solidFill>
              </a:rPr>
              <a:t>المجتمع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64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87</TotalTime>
  <Words>742</Words>
  <Application>Microsoft Office PowerPoint</Application>
  <PresentationFormat>A4 Paper (210x297 mm)</PresentationFormat>
  <Paragraphs>89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الخامسة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</cp:revision>
  <dcterms:created xsi:type="dcterms:W3CDTF">2014-07-17T05:37:39Z</dcterms:created>
  <dcterms:modified xsi:type="dcterms:W3CDTF">2014-09-28T06:48:00Z</dcterms:modified>
</cp:coreProperties>
</file>