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92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1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0E478A"/>
    <a:srgbClr val="313B4A"/>
    <a:srgbClr val="43A79C"/>
    <a:srgbClr val="EDBD1F"/>
    <a:srgbClr val="F04316"/>
    <a:srgbClr val="81AA52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906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الاجتماع الحضري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السادسة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تابع النظريات المفسرة لمشكلات التحضر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     </a:t>
            </a:r>
            <a:r>
              <a:rPr lang="ar-SA" dirty="0">
                <a:solidFill>
                  <a:srgbClr val="00B050"/>
                </a:solidFill>
              </a:rPr>
              <a:t>وفى إطار تناول نظرية الثقافة الفرعية للحضرية لطبيعة </a:t>
            </a:r>
            <a:r>
              <a:rPr lang="ar-SA" dirty="0" smtClean="0">
                <a:solidFill>
                  <a:srgbClr val="00B050"/>
                </a:solidFill>
              </a:rPr>
              <a:t>العلاقـة بيـن الحضـرية والجماعـات الأوليـة </a:t>
            </a:r>
            <a:r>
              <a:rPr lang="ar-SA" dirty="0"/>
              <a:t>0 حاول </a:t>
            </a:r>
            <a:r>
              <a:rPr lang="ar-SA" dirty="0" smtClean="0"/>
              <a:t>« </a:t>
            </a:r>
            <a:r>
              <a:rPr lang="ar-SA" dirty="0" smtClean="0">
                <a:solidFill>
                  <a:srgbClr val="00B0F0"/>
                </a:solidFill>
              </a:rPr>
              <a:t>فيشر</a:t>
            </a:r>
            <a:r>
              <a:rPr lang="ar-SA" dirty="0" smtClean="0">
                <a:solidFill>
                  <a:schemeClr val="tx1"/>
                </a:solidFill>
              </a:rPr>
              <a:t>»</a:t>
            </a:r>
            <a:r>
              <a:rPr lang="ar-SA" dirty="0" smtClean="0">
                <a:solidFill>
                  <a:srgbClr val="D9791B"/>
                </a:solidFill>
              </a:rPr>
              <a:t> أن </a:t>
            </a:r>
            <a:r>
              <a:rPr lang="ar-SA" dirty="0">
                <a:solidFill>
                  <a:srgbClr val="D9791B"/>
                </a:solidFill>
              </a:rPr>
              <a:t>يضع </a:t>
            </a:r>
            <a:r>
              <a:rPr lang="ar-SA" dirty="0" smtClean="0">
                <a:solidFill>
                  <a:srgbClr val="D9791B"/>
                </a:solidFill>
              </a:rPr>
              <a:t>مجمـوعة مـن </a:t>
            </a:r>
            <a:r>
              <a:rPr lang="ar-SA" dirty="0">
                <a:solidFill>
                  <a:srgbClr val="D9791B"/>
                </a:solidFill>
              </a:rPr>
              <a:t>الشروط </a:t>
            </a:r>
            <a:r>
              <a:rPr lang="ar-SA" dirty="0" smtClean="0">
                <a:solidFill>
                  <a:srgbClr val="D9791B"/>
                </a:solidFill>
              </a:rPr>
              <a:t>التي </a:t>
            </a:r>
            <a:r>
              <a:rPr lang="ar-SA" dirty="0">
                <a:solidFill>
                  <a:srgbClr val="0E478A"/>
                </a:solidFill>
              </a:rPr>
              <a:t>تجعل جماعة الجيرة </a:t>
            </a:r>
            <a:r>
              <a:rPr lang="ar-SA" dirty="0" smtClean="0">
                <a:solidFill>
                  <a:srgbClr val="0E478A"/>
                </a:solidFill>
              </a:rPr>
              <a:t>تأخـذ </a:t>
            </a:r>
            <a:r>
              <a:rPr lang="ar-SA" dirty="0">
                <a:solidFill>
                  <a:srgbClr val="FF0000"/>
                </a:solidFill>
              </a:rPr>
              <a:t>شكلاً أولياً وشخصياً للعلاقات السائدة بين أفرادها</a:t>
            </a:r>
            <a:r>
              <a:rPr lang="ar-SA" dirty="0">
                <a:solidFill>
                  <a:srgbClr val="0E478A"/>
                </a:solidFill>
              </a:rPr>
              <a:t> </a:t>
            </a:r>
            <a:r>
              <a:rPr lang="ar-SA" dirty="0" smtClean="0">
                <a:solidFill>
                  <a:srgbClr val="D9791B"/>
                </a:solidFill>
              </a:rPr>
              <a:t>،</a:t>
            </a:r>
            <a:r>
              <a:rPr lang="ar-SA" dirty="0" smtClean="0"/>
              <a:t> </a:t>
            </a:r>
            <a:r>
              <a:rPr lang="ar-SA" i="1" dirty="0" smtClean="0">
                <a:solidFill>
                  <a:srgbClr val="7030A0"/>
                </a:solidFill>
              </a:rPr>
              <a:t>وتتمثل هذه الشروط فيما يلي</a:t>
            </a:r>
            <a:r>
              <a:rPr lang="ar-SA" dirty="0" smtClean="0"/>
              <a:t> 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475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 smtClean="0"/>
              <a:t> </a:t>
            </a:r>
            <a:r>
              <a:rPr lang="ar-SA" dirty="0" smtClean="0">
                <a:solidFill>
                  <a:srgbClr val="0070C0"/>
                </a:solidFill>
              </a:rPr>
              <a:t>الشرط الأول </a:t>
            </a:r>
            <a:r>
              <a:rPr lang="ar-SA" dirty="0" smtClean="0"/>
              <a:t>:  </a:t>
            </a:r>
            <a:r>
              <a:rPr lang="ar-SA" i="1" dirty="0" smtClean="0">
                <a:solidFill>
                  <a:srgbClr val="FF0000"/>
                </a:solidFill>
              </a:rPr>
              <a:t>الضرورة الوظيفية</a:t>
            </a:r>
          </a:p>
          <a:p>
            <a:r>
              <a:rPr lang="ar-SA" dirty="0" smtClean="0"/>
              <a:t>       ويقصد </a:t>
            </a:r>
            <a:r>
              <a:rPr lang="ar-SA" dirty="0"/>
              <a:t>بها الإشارة إلى أن </a:t>
            </a:r>
            <a:r>
              <a:rPr lang="ar-SA" dirty="0">
                <a:solidFill>
                  <a:srgbClr val="00B050"/>
                </a:solidFill>
              </a:rPr>
              <a:t>اشتراك سكان الحى </a:t>
            </a:r>
            <a:r>
              <a:rPr lang="ar-SA" dirty="0" smtClean="0">
                <a:solidFill>
                  <a:srgbClr val="00B050"/>
                </a:solidFill>
              </a:rPr>
              <a:t>في مواجهة </a:t>
            </a:r>
            <a:r>
              <a:rPr lang="ar-SA" dirty="0" smtClean="0">
                <a:solidFill>
                  <a:srgbClr val="00B050"/>
                </a:solidFill>
              </a:rPr>
              <a:t>المشكلات </a:t>
            </a:r>
            <a:r>
              <a:rPr lang="ar-SA" dirty="0">
                <a:solidFill>
                  <a:srgbClr val="00B050"/>
                </a:solidFill>
              </a:rPr>
              <a:t>والحاجات المحلية المشـتركة بينهم </a:t>
            </a:r>
            <a:r>
              <a:rPr lang="ar-SA" dirty="0"/>
              <a:t>، </a:t>
            </a:r>
            <a:r>
              <a:rPr lang="ar-SA" dirty="0">
                <a:solidFill>
                  <a:srgbClr val="FF0000"/>
                </a:solidFill>
              </a:rPr>
              <a:t>يؤدى إلى تدعيم روابط الجيرة والاعتماد </a:t>
            </a:r>
            <a:r>
              <a:rPr lang="ar-SA" dirty="0" smtClean="0">
                <a:solidFill>
                  <a:srgbClr val="FF0000"/>
                </a:solidFill>
              </a:rPr>
              <a:t>الوظيفي المتبادل</a:t>
            </a:r>
            <a:r>
              <a:rPr lang="ar-SA" dirty="0" smtClean="0"/>
              <a:t> </a:t>
            </a:r>
            <a:r>
              <a:rPr lang="ar-SA" dirty="0"/>
              <a:t>، </a:t>
            </a:r>
            <a:r>
              <a:rPr lang="ar-SA" dirty="0">
                <a:solidFill>
                  <a:srgbClr val="0070C0"/>
                </a:solidFill>
              </a:rPr>
              <a:t>كما يؤدى تباعاً إلى ظهور العلاقات الشخصية بينهم </a:t>
            </a:r>
            <a:r>
              <a:rPr lang="ar-SA" b="1" dirty="0"/>
              <a:t>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740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  <a:r>
              <a:rPr lang="ar-SA" dirty="0" smtClean="0">
                <a:solidFill>
                  <a:srgbClr val="0070C0"/>
                </a:solidFill>
              </a:rPr>
              <a:t>الشرط الثاني </a:t>
            </a:r>
            <a:r>
              <a:rPr lang="ar-SA" dirty="0" smtClean="0"/>
              <a:t>: </a:t>
            </a:r>
            <a:r>
              <a:rPr lang="ar-SA" dirty="0" smtClean="0">
                <a:solidFill>
                  <a:srgbClr val="FF0000"/>
                </a:solidFill>
              </a:rPr>
              <a:t>العلاقات السابقة</a:t>
            </a:r>
          </a:p>
          <a:p>
            <a:r>
              <a:rPr lang="ar-SA" dirty="0" smtClean="0"/>
              <a:t>      </a:t>
            </a:r>
            <a:r>
              <a:rPr lang="ar-SA" dirty="0" smtClean="0"/>
              <a:t>   ويعنى</a:t>
            </a:r>
            <a:r>
              <a:rPr lang="ar-EG" dirty="0" smtClean="0"/>
              <a:t> </a:t>
            </a:r>
            <a:r>
              <a:rPr lang="ar-SA" dirty="0" smtClean="0"/>
              <a:t>« </a:t>
            </a:r>
            <a:r>
              <a:rPr lang="ar-SA" dirty="0" smtClean="0">
                <a:solidFill>
                  <a:srgbClr val="00B0F0"/>
                </a:solidFill>
              </a:rPr>
              <a:t>فيشر</a:t>
            </a:r>
            <a:r>
              <a:rPr lang="ar-SA" dirty="0" smtClean="0"/>
              <a:t>» بهذا </a:t>
            </a:r>
            <a:r>
              <a:rPr lang="ar-SA" dirty="0"/>
              <a:t>الشرط ، </a:t>
            </a:r>
            <a:r>
              <a:rPr lang="ar-SA" dirty="0">
                <a:solidFill>
                  <a:srgbClr val="7030A0"/>
                </a:solidFill>
              </a:rPr>
              <a:t>أن علاقات الجيرة قد تتأثر </a:t>
            </a:r>
            <a:r>
              <a:rPr lang="ar-SA" dirty="0">
                <a:solidFill>
                  <a:srgbClr val="D9791B"/>
                </a:solidFill>
              </a:rPr>
              <a:t>بوجود أو </a:t>
            </a:r>
            <a:r>
              <a:rPr lang="ar-SA" dirty="0" smtClean="0">
                <a:solidFill>
                  <a:srgbClr val="D9791B"/>
                </a:solidFill>
              </a:rPr>
              <a:t>عـدم وجـود علاقـات </a:t>
            </a:r>
            <a:r>
              <a:rPr lang="ar-SA" dirty="0">
                <a:solidFill>
                  <a:srgbClr val="D9791B"/>
                </a:solidFill>
              </a:rPr>
              <a:t>أخرى </a:t>
            </a:r>
            <a:r>
              <a:rPr lang="ar-SA" dirty="0">
                <a:solidFill>
                  <a:srgbClr val="7030A0"/>
                </a:solidFill>
              </a:rPr>
              <a:t>بين </a:t>
            </a:r>
            <a:r>
              <a:rPr lang="ar-SA" dirty="0" smtClean="0">
                <a:solidFill>
                  <a:srgbClr val="7030A0"/>
                </a:solidFill>
              </a:rPr>
              <a:t>الأفــراد غيــر </a:t>
            </a:r>
            <a:r>
              <a:rPr lang="ar-SA" dirty="0">
                <a:solidFill>
                  <a:srgbClr val="7030A0"/>
                </a:solidFill>
              </a:rPr>
              <a:t>علاقات </a:t>
            </a:r>
            <a:r>
              <a:rPr lang="ar-SA" dirty="0" smtClean="0">
                <a:solidFill>
                  <a:srgbClr val="7030A0"/>
                </a:solidFill>
              </a:rPr>
              <a:t>الجـوار</a:t>
            </a:r>
            <a:r>
              <a:rPr lang="ar-SA" dirty="0" smtClean="0"/>
              <a:t> </a:t>
            </a:r>
            <a:r>
              <a:rPr lang="ar-SA" dirty="0"/>
              <a:t>، مثل </a:t>
            </a:r>
            <a:r>
              <a:rPr lang="ar-SA" dirty="0">
                <a:solidFill>
                  <a:srgbClr val="FF0000"/>
                </a:solidFill>
              </a:rPr>
              <a:t>القرابة أو </a:t>
            </a:r>
            <a:r>
              <a:rPr lang="ar-SA" dirty="0" smtClean="0">
                <a:solidFill>
                  <a:srgbClr val="FF0000"/>
                </a:solidFill>
              </a:rPr>
              <a:t>الـزمالة </a:t>
            </a:r>
            <a:r>
              <a:rPr lang="ar-SA" dirty="0" smtClean="0">
                <a:solidFill>
                  <a:srgbClr val="FF0000"/>
                </a:solidFill>
              </a:rPr>
              <a:t>في </a:t>
            </a:r>
            <a:r>
              <a:rPr lang="ar-SA" dirty="0">
                <a:solidFill>
                  <a:srgbClr val="FF0000"/>
                </a:solidFill>
              </a:rPr>
              <a:t>العمل </a:t>
            </a:r>
            <a:r>
              <a:rPr lang="ar-SA" dirty="0"/>
              <a:t>أو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العضــوية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في </a:t>
            </a:r>
            <a:r>
              <a:rPr lang="ar-SA" dirty="0">
                <a:solidFill>
                  <a:schemeClr val="accent6">
                    <a:lumMod val="50000"/>
                  </a:schemeClr>
                </a:solidFill>
              </a:rPr>
              <a:t>نفس الجماعة الدينية</a:t>
            </a:r>
            <a:r>
              <a:rPr lang="ar-SA" dirty="0"/>
              <a:t> </a:t>
            </a:r>
            <a:r>
              <a:rPr lang="ar-SA" dirty="0" smtClean="0"/>
              <a:t>0 </a:t>
            </a:r>
            <a:r>
              <a:rPr lang="ar-SA" dirty="0" smtClean="0">
                <a:solidFill>
                  <a:srgbClr val="00B0F0"/>
                </a:solidFill>
              </a:rPr>
              <a:t>فوجـود </a:t>
            </a:r>
            <a:r>
              <a:rPr lang="ar-SA" dirty="0">
                <a:solidFill>
                  <a:srgbClr val="00B0F0"/>
                </a:solidFill>
              </a:rPr>
              <a:t>مثل </a:t>
            </a:r>
            <a:r>
              <a:rPr lang="ar-SA" dirty="0" smtClean="0">
                <a:solidFill>
                  <a:srgbClr val="00B0F0"/>
                </a:solidFill>
              </a:rPr>
              <a:t>هـذه </a:t>
            </a:r>
            <a:r>
              <a:rPr lang="ar-SA" dirty="0" smtClean="0">
                <a:solidFill>
                  <a:srgbClr val="00B0F0"/>
                </a:solidFill>
              </a:rPr>
              <a:t>الع</a:t>
            </a:r>
            <a:r>
              <a:rPr lang="ar-SA" dirty="0" smtClean="0">
                <a:solidFill>
                  <a:srgbClr val="00B0F0"/>
                </a:solidFill>
              </a:rPr>
              <a:t>ــ</a:t>
            </a:r>
            <a:r>
              <a:rPr lang="ar-SA" dirty="0" smtClean="0">
                <a:solidFill>
                  <a:srgbClr val="00B0F0"/>
                </a:solidFill>
              </a:rPr>
              <a:t>لاقات قــد يدعــم </a:t>
            </a:r>
            <a:r>
              <a:rPr lang="ar-SA" dirty="0">
                <a:solidFill>
                  <a:srgbClr val="00B0F0"/>
                </a:solidFill>
              </a:rPr>
              <a:t>علاقات الجيرة</a:t>
            </a:r>
            <a:r>
              <a:rPr lang="ar-SA" dirty="0"/>
              <a:t> ، </a:t>
            </a:r>
            <a:r>
              <a:rPr lang="ar-SA" dirty="0" smtClean="0"/>
              <a:t>في </a:t>
            </a:r>
            <a:r>
              <a:rPr lang="ar-SA" dirty="0"/>
              <a:t>حين أن </a:t>
            </a:r>
            <a:r>
              <a:rPr lang="ar-SA" dirty="0">
                <a:solidFill>
                  <a:srgbClr val="FF0000"/>
                </a:solidFill>
              </a:rPr>
              <a:t>اختفاء مثل هذه العلاقات قد يؤدى إلى ضعف علاقات الجوار </a:t>
            </a:r>
            <a:r>
              <a:rPr lang="ar-SA" b="1" dirty="0"/>
              <a:t>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894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  <a:r>
              <a:rPr lang="ar-SA" dirty="0" smtClean="0">
                <a:solidFill>
                  <a:srgbClr val="0070C0"/>
                </a:solidFill>
              </a:rPr>
              <a:t>الشرط الثالث </a:t>
            </a:r>
            <a:r>
              <a:rPr lang="ar-SA" dirty="0" smtClean="0"/>
              <a:t>: </a:t>
            </a:r>
            <a:r>
              <a:rPr lang="ar-SA" dirty="0" smtClean="0">
                <a:solidFill>
                  <a:srgbClr val="FF0000"/>
                </a:solidFill>
              </a:rPr>
              <a:t>الافتقار الى جماعات بديلة </a:t>
            </a:r>
          </a:p>
          <a:p>
            <a:r>
              <a:rPr lang="ar-SA" dirty="0" smtClean="0"/>
              <a:t>           بمعنى </a:t>
            </a:r>
            <a:r>
              <a:rPr lang="ar-SA" dirty="0"/>
              <a:t>أنه </a:t>
            </a:r>
            <a:r>
              <a:rPr lang="ar-SA" dirty="0" smtClean="0">
                <a:solidFill>
                  <a:srgbClr val="00B050"/>
                </a:solidFill>
              </a:rPr>
              <a:t>في </a:t>
            </a:r>
            <a:r>
              <a:rPr lang="ar-SA" dirty="0">
                <a:solidFill>
                  <a:srgbClr val="00B050"/>
                </a:solidFill>
              </a:rPr>
              <a:t>الحالات </a:t>
            </a:r>
            <a:r>
              <a:rPr lang="ar-SA" dirty="0" smtClean="0">
                <a:solidFill>
                  <a:srgbClr val="00B050"/>
                </a:solidFill>
              </a:rPr>
              <a:t>التي </a:t>
            </a:r>
            <a:r>
              <a:rPr lang="ar-SA" dirty="0">
                <a:solidFill>
                  <a:srgbClr val="00B050"/>
                </a:solidFill>
              </a:rPr>
              <a:t>يصعب فيها على الفرد إقامة علاقات اجتماعية بعيداً عن جماعات الجيرة </a:t>
            </a:r>
            <a:r>
              <a:rPr lang="ar-SA" dirty="0"/>
              <a:t>، </a:t>
            </a:r>
            <a:r>
              <a:rPr lang="ar-SA" dirty="0">
                <a:solidFill>
                  <a:srgbClr val="FF0000"/>
                </a:solidFill>
              </a:rPr>
              <a:t>فإنه تزداد احتمالات قيام </a:t>
            </a:r>
            <a:r>
              <a:rPr lang="ar-SA" dirty="0" smtClean="0">
                <a:solidFill>
                  <a:srgbClr val="FF0000"/>
                </a:solidFill>
              </a:rPr>
              <a:t>الأفـراد بتكويـن علاقـات </a:t>
            </a:r>
            <a:r>
              <a:rPr lang="ar-SA" dirty="0">
                <a:solidFill>
                  <a:srgbClr val="FF0000"/>
                </a:solidFill>
              </a:rPr>
              <a:t>شخصية </a:t>
            </a:r>
            <a:r>
              <a:rPr lang="ar-SA" dirty="0" smtClean="0">
                <a:solidFill>
                  <a:srgbClr val="FF0000"/>
                </a:solidFill>
              </a:rPr>
              <a:t>مـع الجيـران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E478A"/>
                </a:solidFill>
              </a:rPr>
              <a:t>وبالتالي يتـم </a:t>
            </a:r>
            <a:r>
              <a:rPr lang="ar-SA" dirty="0">
                <a:solidFill>
                  <a:srgbClr val="0E478A"/>
                </a:solidFill>
              </a:rPr>
              <a:t>تدعيم علاقات </a:t>
            </a:r>
            <a:r>
              <a:rPr lang="ar-SA" dirty="0" smtClean="0">
                <a:solidFill>
                  <a:srgbClr val="0E478A"/>
                </a:solidFill>
              </a:rPr>
              <a:t>الجيرة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868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ويؤكد «</a:t>
            </a:r>
            <a:r>
              <a:rPr lang="ar-SA" dirty="0" smtClean="0">
                <a:solidFill>
                  <a:srgbClr val="00B0F0"/>
                </a:solidFill>
              </a:rPr>
              <a:t> فيشر</a:t>
            </a:r>
            <a:r>
              <a:rPr lang="ar-SA" dirty="0" smtClean="0"/>
              <a:t>» على </a:t>
            </a:r>
            <a:r>
              <a:rPr lang="ar-SA" dirty="0"/>
              <a:t>أن </a:t>
            </a:r>
            <a:r>
              <a:rPr lang="ar-SA" dirty="0">
                <a:solidFill>
                  <a:srgbClr val="00B050"/>
                </a:solidFill>
              </a:rPr>
              <a:t>هذه الشروط الثلاثة السابقة </a:t>
            </a:r>
            <a:r>
              <a:rPr lang="ar-SA" dirty="0">
                <a:solidFill>
                  <a:srgbClr val="FF0000"/>
                </a:solidFill>
              </a:rPr>
              <a:t>، تزيد من احتمالية إقامة الأشخاص لعلاقات شخصية مع </a:t>
            </a:r>
            <a:r>
              <a:rPr lang="ar-SA" dirty="0" smtClean="0">
                <a:solidFill>
                  <a:srgbClr val="FF0000"/>
                </a:solidFill>
              </a:rPr>
              <a:t>الآخـرين الذيـن </a:t>
            </a:r>
            <a:r>
              <a:rPr lang="ar-SA" dirty="0">
                <a:solidFill>
                  <a:srgbClr val="FF0000"/>
                </a:solidFill>
              </a:rPr>
              <a:t>يقيمون على مقربة منهم</a:t>
            </a:r>
            <a:r>
              <a:rPr lang="ar-SA" dirty="0"/>
              <a:t> ، كما يؤكد </a:t>
            </a:r>
            <a:r>
              <a:rPr lang="ar-SA" dirty="0" smtClean="0"/>
              <a:t>« </a:t>
            </a:r>
            <a:r>
              <a:rPr lang="ar-SA" dirty="0" smtClean="0">
                <a:solidFill>
                  <a:srgbClr val="00B0F0"/>
                </a:solidFill>
              </a:rPr>
              <a:t>فيشر</a:t>
            </a:r>
            <a:r>
              <a:rPr lang="ar-SA" dirty="0" smtClean="0"/>
              <a:t>»  </a:t>
            </a:r>
            <a:r>
              <a:rPr lang="ar-SA" dirty="0" smtClean="0">
                <a:solidFill>
                  <a:srgbClr val="0070C0"/>
                </a:solidFill>
              </a:rPr>
              <a:t>أنه </a:t>
            </a:r>
            <a:r>
              <a:rPr lang="ar-SA" dirty="0">
                <a:solidFill>
                  <a:srgbClr val="0070C0"/>
                </a:solidFill>
              </a:rPr>
              <a:t>كلما زاد حجم </a:t>
            </a:r>
            <a:r>
              <a:rPr lang="ar-SA" dirty="0" smtClean="0">
                <a:solidFill>
                  <a:srgbClr val="0070C0"/>
                </a:solidFill>
              </a:rPr>
              <a:t>المجتمـع</a:t>
            </a:r>
            <a:r>
              <a:rPr lang="ar-SA" dirty="0" smtClean="0"/>
              <a:t> </a:t>
            </a:r>
            <a:r>
              <a:rPr lang="ar-SA" dirty="0"/>
              <a:t>،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D9791B"/>
                </a:solidFill>
              </a:rPr>
              <a:t>زادت احتمـالات عـدم وجـود هـذه الشـروط الثلاثـة </a:t>
            </a:r>
            <a:r>
              <a:rPr lang="ar-SA" dirty="0"/>
              <a:t>، ونتيجة لذلك </a:t>
            </a:r>
            <a:r>
              <a:rPr lang="ar-SA" dirty="0">
                <a:solidFill>
                  <a:srgbClr val="FF0000"/>
                </a:solidFill>
              </a:rPr>
              <a:t>فإن </a:t>
            </a:r>
            <a:r>
              <a:rPr lang="ar-SA" dirty="0" smtClean="0">
                <a:solidFill>
                  <a:srgbClr val="FF0000"/>
                </a:solidFill>
              </a:rPr>
              <a:t>علاقـات الجيـرة سـوف </a:t>
            </a:r>
            <a:r>
              <a:rPr lang="ar-SA" dirty="0">
                <a:solidFill>
                  <a:srgbClr val="FF0000"/>
                </a:solidFill>
              </a:rPr>
              <a:t>تضعف بزيادة معدلات </a:t>
            </a:r>
            <a:r>
              <a:rPr lang="ar-SA" dirty="0" smtClean="0">
                <a:solidFill>
                  <a:srgbClr val="FF0000"/>
                </a:solidFill>
              </a:rPr>
              <a:t>التحضر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043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/>
              <a:t>	</a:t>
            </a:r>
            <a:r>
              <a:rPr lang="ar-SA" dirty="0" smtClean="0"/>
              <a:t>   وقد </a:t>
            </a:r>
            <a:r>
              <a:rPr lang="ar-SA" dirty="0"/>
              <a:t>حاول </a:t>
            </a:r>
            <a:r>
              <a:rPr lang="ar-SA" dirty="0" smtClean="0"/>
              <a:t>« </a:t>
            </a:r>
            <a:r>
              <a:rPr lang="ar-SA" dirty="0" smtClean="0">
                <a:solidFill>
                  <a:srgbClr val="00B0F0"/>
                </a:solidFill>
              </a:rPr>
              <a:t>فيشر </a:t>
            </a:r>
            <a:r>
              <a:rPr lang="ar-SA" dirty="0" smtClean="0"/>
              <a:t>» </a:t>
            </a:r>
            <a:r>
              <a:rPr lang="ar-SA" i="1" dirty="0" smtClean="0">
                <a:solidFill>
                  <a:srgbClr val="7030A0"/>
                </a:solidFill>
              </a:rPr>
              <a:t>تفسير </a:t>
            </a:r>
            <a:r>
              <a:rPr lang="ar-SA" i="1" dirty="0">
                <a:solidFill>
                  <a:srgbClr val="7030A0"/>
                </a:solidFill>
              </a:rPr>
              <a:t>العلاقة بين زيادة حجم المجتمع وعدم توافر الشروط المدعمة لعلاقات الجوار وذلك من خلال الاعتبارات التالية</a:t>
            </a:r>
            <a:r>
              <a:rPr lang="ar-SA" dirty="0"/>
              <a:t> : -</a:t>
            </a:r>
            <a:endParaRPr lang="en-US" dirty="0"/>
          </a:p>
          <a:p>
            <a:pPr rtl="1"/>
            <a:r>
              <a:rPr lang="ar-SA" dirty="0"/>
              <a:t> </a:t>
            </a:r>
            <a:r>
              <a:rPr lang="ar-SA" dirty="0" smtClean="0"/>
              <a:t>1 -  </a:t>
            </a:r>
            <a:r>
              <a:rPr lang="ar-SA" dirty="0">
                <a:solidFill>
                  <a:srgbClr val="FF0000"/>
                </a:solidFill>
              </a:rPr>
              <a:t>أن مسئوليات مواجهة الحاجات والمشكلات المحلية للمجاورة تلقى </a:t>
            </a:r>
            <a:r>
              <a:rPr lang="ar-SA" dirty="0" smtClean="0">
                <a:solidFill>
                  <a:srgbClr val="FF0000"/>
                </a:solidFill>
              </a:rPr>
              <a:t>في المـدن </a:t>
            </a:r>
            <a:r>
              <a:rPr lang="ar-SA" dirty="0">
                <a:solidFill>
                  <a:srgbClr val="0E478A"/>
                </a:solidFill>
              </a:rPr>
              <a:t>على </a:t>
            </a:r>
            <a:r>
              <a:rPr lang="ar-SA" dirty="0" smtClean="0">
                <a:solidFill>
                  <a:srgbClr val="0E478A"/>
                </a:solidFill>
              </a:rPr>
              <a:t>عاتـق </a:t>
            </a:r>
            <a:r>
              <a:rPr lang="ar-SA" dirty="0">
                <a:solidFill>
                  <a:srgbClr val="0E478A"/>
                </a:solidFill>
              </a:rPr>
              <a:t>تنظيمات </a:t>
            </a:r>
            <a:r>
              <a:rPr lang="ar-SA" dirty="0" smtClean="0">
                <a:solidFill>
                  <a:srgbClr val="0E478A"/>
                </a:solidFill>
              </a:rPr>
              <a:t>أخـرى </a:t>
            </a:r>
            <a:r>
              <a:rPr lang="ar-SA" dirty="0">
                <a:solidFill>
                  <a:srgbClr val="0E478A"/>
                </a:solidFill>
              </a:rPr>
              <a:t>تعلو </a:t>
            </a:r>
            <a:r>
              <a:rPr lang="ar-SA" dirty="0" smtClean="0">
                <a:solidFill>
                  <a:srgbClr val="0E478A"/>
                </a:solidFill>
              </a:rPr>
              <a:t>فـوق مستـوى </a:t>
            </a:r>
            <a:r>
              <a:rPr lang="ar-SA" dirty="0">
                <a:solidFill>
                  <a:srgbClr val="0E478A"/>
                </a:solidFill>
              </a:rPr>
              <a:t>الجيرة</a:t>
            </a:r>
            <a:r>
              <a:rPr lang="ar-SA" dirty="0"/>
              <a:t> </a:t>
            </a:r>
            <a:r>
              <a:rPr lang="ar-SA" dirty="0" smtClean="0"/>
              <a:t>.</a:t>
            </a:r>
            <a:endParaRPr lang="en-US" dirty="0"/>
          </a:p>
          <a:p>
            <a:pPr lvl="0" rtl="1"/>
            <a:r>
              <a:rPr lang="ar-SA" b="1" dirty="0" smtClean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056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ar-SA" dirty="0" smtClean="0"/>
          </a:p>
          <a:p>
            <a:pPr lvl="0"/>
            <a:r>
              <a:rPr lang="ar-SA" dirty="0"/>
              <a:t> </a:t>
            </a:r>
            <a:r>
              <a:rPr lang="ar-SA" dirty="0" smtClean="0"/>
              <a:t> 2 - </a:t>
            </a:r>
            <a:r>
              <a:rPr lang="ar-SA" dirty="0" smtClean="0">
                <a:solidFill>
                  <a:srgbClr val="FF0000"/>
                </a:solidFill>
              </a:rPr>
              <a:t>أن الجـوار المكاني للأقـارب </a:t>
            </a:r>
            <a:r>
              <a:rPr lang="ar-SA" dirty="0">
                <a:solidFill>
                  <a:srgbClr val="FF0000"/>
                </a:solidFill>
              </a:rPr>
              <a:t>وزملاء </a:t>
            </a:r>
            <a:r>
              <a:rPr lang="ar-SA" dirty="0" smtClean="0">
                <a:solidFill>
                  <a:srgbClr val="FF0000"/>
                </a:solidFill>
              </a:rPr>
              <a:t>العمـل </a:t>
            </a:r>
            <a:r>
              <a:rPr lang="ar-SA" dirty="0" smtClean="0">
                <a:solidFill>
                  <a:srgbClr val="0070C0"/>
                </a:solidFill>
              </a:rPr>
              <a:t>أمـر </a:t>
            </a:r>
            <a:r>
              <a:rPr lang="ar-SA" dirty="0">
                <a:solidFill>
                  <a:srgbClr val="0070C0"/>
                </a:solidFill>
              </a:rPr>
              <a:t>غير متاح </a:t>
            </a:r>
            <a:r>
              <a:rPr lang="ar-SA" dirty="0" smtClean="0">
                <a:solidFill>
                  <a:srgbClr val="0070C0"/>
                </a:solidFill>
              </a:rPr>
              <a:t>    في </a:t>
            </a:r>
            <a:r>
              <a:rPr lang="ar-SA" dirty="0">
                <a:solidFill>
                  <a:srgbClr val="0070C0"/>
                </a:solidFill>
              </a:rPr>
              <a:t>المدن</a:t>
            </a:r>
            <a:r>
              <a:rPr lang="ar-SA" dirty="0"/>
              <a:t> ، </a:t>
            </a:r>
            <a:r>
              <a:rPr lang="ar-SA" dirty="0">
                <a:solidFill>
                  <a:srgbClr val="00B050"/>
                </a:solidFill>
              </a:rPr>
              <a:t>حيث تؤدى قوى السوق </a:t>
            </a:r>
            <a:r>
              <a:rPr lang="ar-SA" dirty="0" smtClean="0">
                <a:solidFill>
                  <a:srgbClr val="00B050"/>
                </a:solidFill>
              </a:rPr>
              <a:t>في </a:t>
            </a:r>
            <a:r>
              <a:rPr lang="ar-SA" dirty="0">
                <a:solidFill>
                  <a:srgbClr val="00B050"/>
                </a:solidFill>
              </a:rPr>
              <a:t>مجال الإسكان إلى تشتت أفراد الجماعة فيزيقياً </a:t>
            </a:r>
            <a:r>
              <a:rPr lang="ar-SA" dirty="0"/>
              <a:t>0</a:t>
            </a:r>
            <a:r>
              <a:rPr lang="ar-SA" b="1" dirty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038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3 - </a:t>
            </a:r>
            <a:r>
              <a:rPr lang="ar-SA" dirty="0" smtClean="0">
                <a:solidFill>
                  <a:srgbClr val="FF0000"/>
                </a:solidFill>
              </a:rPr>
              <a:t>كلما </a:t>
            </a:r>
            <a:r>
              <a:rPr lang="ar-SA" dirty="0">
                <a:solidFill>
                  <a:srgbClr val="FF0000"/>
                </a:solidFill>
              </a:rPr>
              <a:t>كبر حجم المجتمع </a:t>
            </a:r>
            <a:r>
              <a:rPr lang="ar-SA" dirty="0"/>
              <a:t>، </a:t>
            </a:r>
            <a:r>
              <a:rPr lang="ar-SA" dirty="0">
                <a:solidFill>
                  <a:srgbClr val="00B050"/>
                </a:solidFill>
              </a:rPr>
              <a:t>زادت احتمالات حرية الأفراد وعدم ارتباطهم بالضرورة بجماعات </a:t>
            </a:r>
            <a:r>
              <a:rPr lang="ar-SA" dirty="0" smtClean="0">
                <a:solidFill>
                  <a:srgbClr val="00B050"/>
                </a:solidFill>
              </a:rPr>
              <a:t>الجيرة </a:t>
            </a:r>
            <a:r>
              <a:rPr lang="ar-SA" dirty="0"/>
              <a:t>، </a:t>
            </a:r>
            <a:r>
              <a:rPr lang="ar-SA" dirty="0">
                <a:solidFill>
                  <a:srgbClr val="0070C0"/>
                </a:solidFill>
              </a:rPr>
              <a:t>حيث يتيح تعدد الجماعات </a:t>
            </a:r>
            <a:r>
              <a:rPr lang="ar-SA" dirty="0" smtClean="0">
                <a:solidFill>
                  <a:srgbClr val="0070C0"/>
                </a:solidFill>
              </a:rPr>
              <a:t>الأخـرى البديـلة وتنوعهـا في </a:t>
            </a:r>
            <a:r>
              <a:rPr lang="ar-SA" dirty="0">
                <a:solidFill>
                  <a:srgbClr val="0070C0"/>
                </a:solidFill>
              </a:rPr>
              <a:t>البيئة الحضرية </a:t>
            </a:r>
            <a:r>
              <a:rPr lang="ar-SA" dirty="0">
                <a:solidFill>
                  <a:srgbClr val="7030A0"/>
                </a:solidFill>
              </a:rPr>
              <a:t>فرصاً أكبر للتفاعل وتدعيم الروابط الوثيقة بالآخرين خارج الحدود المحلية للجيرة </a:t>
            </a:r>
            <a:r>
              <a:rPr lang="ar-SA" dirty="0"/>
              <a:t>، </a:t>
            </a:r>
            <a:r>
              <a:rPr lang="ar-SA" dirty="0">
                <a:solidFill>
                  <a:srgbClr val="D9791B"/>
                </a:solidFill>
              </a:rPr>
              <a:t>مما قد يؤدى إلى ضعف علاقات </a:t>
            </a:r>
            <a:r>
              <a:rPr lang="ar-SA" dirty="0" smtClean="0">
                <a:solidFill>
                  <a:srgbClr val="D9791B"/>
                </a:solidFill>
              </a:rPr>
              <a:t>الجوار .</a:t>
            </a:r>
            <a:endParaRPr lang="en-US" dirty="0">
              <a:solidFill>
                <a:srgbClr val="D9791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886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  وتشير نتائج </a:t>
            </a:r>
            <a:r>
              <a:rPr lang="ar-SA" dirty="0"/>
              <a:t>بعض الدراسات إلى أنه </a:t>
            </a:r>
            <a:r>
              <a:rPr lang="ar-SA" dirty="0">
                <a:solidFill>
                  <a:srgbClr val="0070C0"/>
                </a:solidFill>
              </a:rPr>
              <a:t>كلما كبر حجم المجتمع </a:t>
            </a:r>
            <a:r>
              <a:rPr lang="ar-SA" dirty="0"/>
              <a:t>، </a:t>
            </a:r>
            <a:r>
              <a:rPr lang="ar-SA" dirty="0">
                <a:solidFill>
                  <a:srgbClr val="FF0000"/>
                </a:solidFill>
              </a:rPr>
              <a:t>قل الارتباط بجماعات الجيرة </a:t>
            </a:r>
            <a:r>
              <a:rPr lang="ar-SA" dirty="0"/>
              <a:t>0 </a:t>
            </a:r>
            <a:r>
              <a:rPr lang="ar-SA" dirty="0">
                <a:solidFill>
                  <a:srgbClr val="00B050"/>
                </a:solidFill>
              </a:rPr>
              <a:t>وعلى الرغم من أن هذه النتائج لا تشير </a:t>
            </a:r>
            <a:r>
              <a:rPr lang="ar-SA" dirty="0" smtClean="0">
                <a:solidFill>
                  <a:srgbClr val="00B050"/>
                </a:solidFill>
              </a:rPr>
              <a:t>بشكـل </a:t>
            </a:r>
            <a:r>
              <a:rPr lang="ar-SA" dirty="0">
                <a:solidFill>
                  <a:srgbClr val="00B050"/>
                </a:solidFill>
              </a:rPr>
              <a:t>واضح إلى غياب أو نشاط </a:t>
            </a:r>
            <a:r>
              <a:rPr lang="ar-SA" dirty="0" smtClean="0">
                <a:solidFill>
                  <a:srgbClr val="00B050"/>
                </a:solidFill>
              </a:rPr>
              <a:t>الجيرة </a:t>
            </a:r>
            <a:r>
              <a:rPr lang="ar-SA" dirty="0">
                <a:solidFill>
                  <a:srgbClr val="00B050"/>
                </a:solidFill>
              </a:rPr>
              <a:t>تماماً </a:t>
            </a:r>
            <a:r>
              <a:rPr lang="ar-SA" dirty="0" smtClean="0">
                <a:solidFill>
                  <a:srgbClr val="00B050"/>
                </a:solidFill>
              </a:rPr>
              <a:t>في </a:t>
            </a:r>
            <a:r>
              <a:rPr lang="ar-SA" dirty="0">
                <a:solidFill>
                  <a:srgbClr val="00B050"/>
                </a:solidFill>
              </a:rPr>
              <a:t>المجتمع </a:t>
            </a:r>
            <a:r>
              <a:rPr lang="ar-SA" dirty="0"/>
              <a:t>، إلا أن </a:t>
            </a:r>
            <a:r>
              <a:rPr lang="ar-SA" dirty="0" smtClean="0">
                <a:solidFill>
                  <a:srgbClr val="7030A0"/>
                </a:solidFill>
              </a:rPr>
              <a:t>الاتجـاه السـائد في هـذا الأمـر يشيـر </a:t>
            </a:r>
            <a:r>
              <a:rPr lang="ar-SA" dirty="0">
                <a:solidFill>
                  <a:srgbClr val="7030A0"/>
                </a:solidFill>
              </a:rPr>
              <a:t>إلى </a:t>
            </a:r>
            <a:r>
              <a:rPr lang="ar-SA" dirty="0">
                <a:solidFill>
                  <a:srgbClr val="FF0000"/>
                </a:solidFill>
              </a:rPr>
              <a:t>أن </a:t>
            </a:r>
            <a:r>
              <a:rPr lang="ar-SA" dirty="0" smtClean="0">
                <a:solidFill>
                  <a:srgbClr val="FF0000"/>
                </a:solidFill>
              </a:rPr>
              <a:t>الأفـراد الذيـن </a:t>
            </a:r>
            <a:r>
              <a:rPr lang="ar-SA" dirty="0">
                <a:solidFill>
                  <a:srgbClr val="FF0000"/>
                </a:solidFill>
              </a:rPr>
              <a:t>يعيشون </a:t>
            </a:r>
            <a:r>
              <a:rPr lang="ar-SA" dirty="0" smtClean="0">
                <a:solidFill>
                  <a:srgbClr val="FF0000"/>
                </a:solidFill>
              </a:rPr>
              <a:t>في </a:t>
            </a:r>
            <a:r>
              <a:rPr lang="ar-SA" dirty="0">
                <a:solidFill>
                  <a:srgbClr val="FF0000"/>
                </a:solidFill>
              </a:rPr>
              <a:t>الأماكن الكبيرة أقل ارتباطاً بجماعات الجيرة </a:t>
            </a:r>
            <a:r>
              <a:rPr lang="ar-SA" dirty="0">
                <a:solidFill>
                  <a:srgbClr val="0070C0"/>
                </a:solidFill>
              </a:rPr>
              <a:t>من الذين يقيمون </a:t>
            </a:r>
            <a:r>
              <a:rPr lang="ar-SA" dirty="0" smtClean="0">
                <a:solidFill>
                  <a:srgbClr val="0070C0"/>
                </a:solidFill>
              </a:rPr>
              <a:t>في </a:t>
            </a:r>
            <a:r>
              <a:rPr lang="ar-SA" dirty="0">
                <a:solidFill>
                  <a:srgbClr val="0070C0"/>
                </a:solidFill>
              </a:rPr>
              <a:t>أماكن صغيرة الحجم داخل </a:t>
            </a:r>
            <a:r>
              <a:rPr lang="ar-SA" dirty="0" smtClean="0">
                <a:solidFill>
                  <a:srgbClr val="0070C0"/>
                </a:solidFill>
              </a:rPr>
              <a:t>المجتمع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246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 smtClean="0"/>
              <a:t>        وكما </a:t>
            </a:r>
            <a:r>
              <a:rPr lang="ar-SA" dirty="0" smtClean="0"/>
              <a:t>اهتم « </a:t>
            </a:r>
            <a:r>
              <a:rPr lang="ar-SA" dirty="0" err="1" smtClean="0">
                <a:solidFill>
                  <a:srgbClr val="00B0F0"/>
                </a:solidFill>
              </a:rPr>
              <a:t>فيشر</a:t>
            </a:r>
            <a:r>
              <a:rPr lang="ar-SA" dirty="0" err="1" smtClean="0"/>
              <a:t>»بدراسة</a:t>
            </a:r>
            <a:r>
              <a:rPr lang="ar-SA" dirty="0" smtClean="0"/>
              <a:t> </a:t>
            </a:r>
            <a:r>
              <a:rPr lang="ar-SA" dirty="0">
                <a:solidFill>
                  <a:srgbClr val="0070C0"/>
                </a:solidFill>
              </a:rPr>
              <a:t>أثر زيادة حجم المجتمع على العلاقات بين الجيران </a:t>
            </a:r>
            <a:r>
              <a:rPr lang="ar-SA" dirty="0"/>
              <a:t>، نجد أنه </a:t>
            </a:r>
            <a:r>
              <a:rPr lang="ar-SA" dirty="0">
                <a:solidFill>
                  <a:srgbClr val="FF0000"/>
                </a:solidFill>
              </a:rPr>
              <a:t>اهتم بدراسة أثر الحضرية على العلاقات الأسرية </a:t>
            </a:r>
            <a:r>
              <a:rPr lang="ar-SA" dirty="0" err="1">
                <a:solidFill>
                  <a:srgbClr val="FF0000"/>
                </a:solidFill>
              </a:rPr>
              <a:t>والقرابية</a:t>
            </a:r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/>
              <a:t>، </a:t>
            </a:r>
            <a:r>
              <a:rPr lang="ar-SA" i="1" dirty="0">
                <a:solidFill>
                  <a:srgbClr val="7030A0"/>
                </a:solidFill>
              </a:rPr>
              <a:t>وقد توصل مـن خلال هذه الدراسة إلى عدد من القضايا العامة ، وهي </a:t>
            </a:r>
            <a:r>
              <a:rPr lang="ar-SA" i="1" dirty="0" smtClean="0">
                <a:solidFill>
                  <a:srgbClr val="7030A0"/>
                </a:solidFill>
              </a:rPr>
              <a:t>كالتالي </a:t>
            </a:r>
            <a:r>
              <a:rPr lang="ar-SA" dirty="0"/>
              <a:t>: 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935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dirty="0" smtClean="0"/>
              <a:t> </a:t>
            </a:r>
          </a:p>
          <a:p>
            <a:pPr lvl="0"/>
            <a:r>
              <a:rPr lang="ar-SA" b="1" dirty="0"/>
              <a:t>  </a:t>
            </a:r>
            <a:r>
              <a:rPr lang="ar-SA" b="1" dirty="0" smtClean="0"/>
              <a:t> </a:t>
            </a:r>
            <a:r>
              <a:rPr lang="ar-SA" dirty="0" smtClean="0"/>
              <a:t>1 - </a:t>
            </a:r>
            <a:r>
              <a:rPr lang="ar-SA" dirty="0" smtClean="0">
                <a:solidFill>
                  <a:srgbClr val="FF0000"/>
                </a:solidFill>
              </a:rPr>
              <a:t>كلما </a:t>
            </a:r>
            <a:r>
              <a:rPr lang="ar-SA" dirty="0">
                <a:solidFill>
                  <a:srgbClr val="FF0000"/>
                </a:solidFill>
              </a:rPr>
              <a:t>كبر حجم المجتمع المحلى </a:t>
            </a:r>
            <a:r>
              <a:rPr lang="ar-SA" dirty="0"/>
              <a:t>، </a:t>
            </a:r>
            <a:r>
              <a:rPr lang="ar-SA" dirty="0">
                <a:solidFill>
                  <a:srgbClr val="0070C0"/>
                </a:solidFill>
              </a:rPr>
              <a:t>زادت معدلات الأسر غير المكتملة </a:t>
            </a:r>
            <a:r>
              <a:rPr lang="ar-SA" dirty="0"/>
              <a:t>، </a:t>
            </a:r>
            <a:r>
              <a:rPr lang="ar-SA" dirty="0">
                <a:solidFill>
                  <a:srgbClr val="7030A0"/>
                </a:solidFill>
              </a:rPr>
              <a:t>حيث تزداد بين سكان المدينة</a:t>
            </a:r>
            <a:r>
              <a:rPr lang="ar-SA" dirty="0"/>
              <a:t> </a:t>
            </a:r>
            <a:r>
              <a:rPr lang="ar-SA" dirty="0">
                <a:solidFill>
                  <a:schemeClr val="accent6">
                    <a:lumMod val="50000"/>
                  </a:schemeClr>
                </a:solidFill>
              </a:rPr>
              <a:t>نسب غير المتزوجين </a:t>
            </a:r>
            <a:r>
              <a:rPr lang="ar-SA" dirty="0"/>
              <a:t>، </a:t>
            </a:r>
            <a:r>
              <a:rPr lang="ar-SA" dirty="0">
                <a:solidFill>
                  <a:srgbClr val="D9791B"/>
                </a:solidFill>
              </a:rPr>
              <a:t>أو المتزوجين بدون أطفال والمطلقين والأرامل </a:t>
            </a:r>
            <a:r>
              <a:rPr lang="ar-SA" dirty="0">
                <a:solidFill>
                  <a:srgbClr val="0E478A"/>
                </a:solidFill>
              </a:rPr>
              <a:t>أكثر من سكان </a:t>
            </a:r>
            <a:r>
              <a:rPr lang="ar-SA" dirty="0" smtClean="0">
                <a:solidFill>
                  <a:srgbClr val="0E478A"/>
                </a:solidFill>
              </a:rPr>
              <a:t>الريف</a:t>
            </a:r>
            <a:endParaRPr lang="en-US" dirty="0">
              <a:solidFill>
                <a:srgbClr val="0E478A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619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ar-SA" dirty="0" smtClean="0"/>
          </a:p>
          <a:p>
            <a:pPr lvl="0"/>
            <a:r>
              <a:rPr lang="ar-SA" dirty="0" smtClean="0"/>
              <a:t> 2 -  </a:t>
            </a:r>
            <a:r>
              <a:rPr lang="ar-SA" dirty="0">
                <a:solidFill>
                  <a:srgbClr val="FF0000"/>
                </a:solidFill>
              </a:rPr>
              <a:t>كلما كبر حجم المجتمع المحلى </a:t>
            </a:r>
            <a:r>
              <a:rPr lang="ar-SA" dirty="0"/>
              <a:t>، </a:t>
            </a:r>
            <a:r>
              <a:rPr lang="ar-SA" dirty="0">
                <a:solidFill>
                  <a:srgbClr val="00B050"/>
                </a:solidFill>
              </a:rPr>
              <a:t>زاد التشتت </a:t>
            </a:r>
            <a:r>
              <a:rPr lang="ar-SA" dirty="0" smtClean="0">
                <a:solidFill>
                  <a:srgbClr val="00B050"/>
                </a:solidFill>
              </a:rPr>
              <a:t>المكاني </a:t>
            </a:r>
            <a:r>
              <a:rPr lang="ar-SA" dirty="0">
                <a:solidFill>
                  <a:srgbClr val="00B050"/>
                </a:solidFill>
              </a:rPr>
              <a:t>لأعضاء العائلة </a:t>
            </a:r>
            <a:r>
              <a:rPr lang="ar-SA" dirty="0" smtClean="0">
                <a:solidFill>
                  <a:srgbClr val="00B050"/>
                </a:solidFill>
              </a:rPr>
              <a:t>الممتدة</a:t>
            </a:r>
            <a:r>
              <a:rPr lang="ar-SA" dirty="0" smtClean="0"/>
              <a:t> </a:t>
            </a:r>
            <a:r>
              <a:rPr lang="ar-SA" dirty="0"/>
              <a:t>0 وقد </a:t>
            </a:r>
            <a:r>
              <a:rPr lang="ar-SA" dirty="0" smtClean="0"/>
              <a:t>أكدت </a:t>
            </a:r>
            <a:r>
              <a:rPr lang="ar-SA" dirty="0"/>
              <a:t>بعض الدراسات </a:t>
            </a:r>
            <a:r>
              <a:rPr lang="ar-SA" dirty="0" smtClean="0"/>
              <a:t>في </a:t>
            </a:r>
            <a:r>
              <a:rPr lang="ar-SA" dirty="0"/>
              <a:t>هذا الشأن على أن </a:t>
            </a:r>
            <a:r>
              <a:rPr lang="ar-SA" dirty="0">
                <a:solidFill>
                  <a:srgbClr val="0E478A"/>
                </a:solidFill>
              </a:rPr>
              <a:t>عامل المسافة أو </a:t>
            </a:r>
            <a:r>
              <a:rPr lang="ar-SA" dirty="0" smtClean="0">
                <a:solidFill>
                  <a:srgbClr val="0E478A"/>
                </a:solidFill>
              </a:rPr>
              <a:t>البعـد المكـاني </a:t>
            </a:r>
            <a:r>
              <a:rPr lang="ar-SA" dirty="0">
                <a:solidFill>
                  <a:srgbClr val="0E478A"/>
                </a:solidFill>
              </a:rPr>
              <a:t>بين </a:t>
            </a:r>
            <a:r>
              <a:rPr lang="ar-SA" dirty="0" smtClean="0">
                <a:solidFill>
                  <a:srgbClr val="0E478A"/>
                </a:solidFill>
              </a:rPr>
              <a:t>الأقـارب في </a:t>
            </a:r>
            <a:r>
              <a:rPr lang="ar-SA" dirty="0">
                <a:solidFill>
                  <a:srgbClr val="0E478A"/>
                </a:solidFill>
              </a:rPr>
              <a:t>المدينة </a:t>
            </a:r>
            <a:r>
              <a:rPr lang="ar-SA" dirty="0"/>
              <a:t>، </a:t>
            </a:r>
            <a:r>
              <a:rPr lang="ar-SA" dirty="0" smtClean="0">
                <a:solidFill>
                  <a:srgbClr val="FF0000"/>
                </a:solidFill>
              </a:rPr>
              <a:t>يعـد </a:t>
            </a:r>
            <a:r>
              <a:rPr lang="ar-SA" dirty="0">
                <a:solidFill>
                  <a:srgbClr val="FF0000"/>
                </a:solidFill>
              </a:rPr>
              <a:t>من </a:t>
            </a:r>
            <a:r>
              <a:rPr lang="ar-SA" dirty="0" smtClean="0">
                <a:solidFill>
                  <a:srgbClr val="FF0000"/>
                </a:solidFill>
              </a:rPr>
              <a:t>أهـم العوامـل التـي </a:t>
            </a:r>
            <a:r>
              <a:rPr lang="ar-SA" dirty="0">
                <a:solidFill>
                  <a:srgbClr val="FF0000"/>
                </a:solidFill>
              </a:rPr>
              <a:t>أدت إلى </a:t>
            </a:r>
            <a:r>
              <a:rPr lang="ar-SA" dirty="0" smtClean="0">
                <a:solidFill>
                  <a:srgbClr val="FF0000"/>
                </a:solidFill>
              </a:rPr>
              <a:t>ضعـف الروابـط </a:t>
            </a:r>
            <a:r>
              <a:rPr lang="ar-SA" dirty="0" err="1" smtClean="0">
                <a:solidFill>
                  <a:srgbClr val="FF0000"/>
                </a:solidFill>
              </a:rPr>
              <a:t>القرابيـة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>
                <a:solidFill>
                  <a:srgbClr val="FF0000"/>
                </a:solidFill>
              </a:rPr>
              <a:t>بين </a:t>
            </a:r>
            <a:r>
              <a:rPr lang="ar-SA" dirty="0" smtClean="0">
                <a:solidFill>
                  <a:srgbClr val="FF0000"/>
                </a:solidFill>
              </a:rPr>
              <a:t>سكــان </a:t>
            </a:r>
            <a:r>
              <a:rPr lang="ar-SA" dirty="0">
                <a:solidFill>
                  <a:srgbClr val="FF0000"/>
                </a:solidFill>
              </a:rPr>
              <a:t>المدن أكثر </a:t>
            </a:r>
            <a:r>
              <a:rPr lang="ar-SA" dirty="0" smtClean="0">
                <a:solidFill>
                  <a:srgbClr val="FF0000"/>
                </a:solidFill>
              </a:rPr>
              <a:t>مـن سكـان الريـف </a:t>
            </a:r>
            <a:r>
              <a:rPr lang="ar-SA" dirty="0"/>
              <a:t>، </a:t>
            </a:r>
            <a:r>
              <a:rPr lang="ar-SA" dirty="0" smtClean="0">
                <a:solidFill>
                  <a:srgbClr val="0070C0"/>
                </a:solidFill>
              </a:rPr>
              <a:t>وقـد قيـس </a:t>
            </a:r>
            <a:r>
              <a:rPr lang="ar-SA" dirty="0">
                <a:solidFill>
                  <a:srgbClr val="0070C0"/>
                </a:solidFill>
              </a:rPr>
              <a:t>هذا </a:t>
            </a:r>
            <a:r>
              <a:rPr lang="ar-SA" dirty="0" smtClean="0">
                <a:solidFill>
                  <a:srgbClr val="0070C0"/>
                </a:solidFill>
              </a:rPr>
              <a:t>الضعـف </a:t>
            </a:r>
            <a:r>
              <a:rPr lang="ar-SA" dirty="0" smtClean="0">
                <a:solidFill>
                  <a:srgbClr val="D9791B"/>
                </a:solidFill>
              </a:rPr>
              <a:t>بمعـدلات </a:t>
            </a:r>
            <a:r>
              <a:rPr lang="ar-SA" dirty="0">
                <a:solidFill>
                  <a:srgbClr val="D9791B"/>
                </a:solidFill>
              </a:rPr>
              <a:t>التزاور وتبادل المساعدات بين الجماعات </a:t>
            </a:r>
            <a:r>
              <a:rPr lang="ar-SA" dirty="0" err="1" smtClean="0">
                <a:solidFill>
                  <a:srgbClr val="D9791B"/>
                </a:solidFill>
              </a:rPr>
              <a:t>القرابيـة</a:t>
            </a:r>
            <a:r>
              <a:rPr lang="ar-SA" dirty="0" smtClean="0"/>
              <a:t> </a:t>
            </a:r>
            <a:r>
              <a:rPr lang="ar-SA" dirty="0"/>
              <a:t>0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04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</a:p>
          <a:p>
            <a:r>
              <a:rPr lang="ar-SA" b="1" dirty="0"/>
              <a:t> </a:t>
            </a:r>
            <a:r>
              <a:rPr lang="ar-SA" b="1" dirty="0" smtClean="0"/>
              <a:t> </a:t>
            </a:r>
            <a:r>
              <a:rPr lang="ar-SA" dirty="0" smtClean="0"/>
              <a:t>3 - </a:t>
            </a:r>
            <a:r>
              <a:rPr lang="ar-SA" dirty="0" smtClean="0">
                <a:solidFill>
                  <a:srgbClr val="FF0000"/>
                </a:solidFill>
              </a:rPr>
              <a:t>كلما </a:t>
            </a:r>
            <a:r>
              <a:rPr lang="ar-SA" dirty="0">
                <a:solidFill>
                  <a:srgbClr val="FF0000"/>
                </a:solidFill>
              </a:rPr>
              <a:t>كبر حجم المجتمع المحلى </a:t>
            </a:r>
            <a:r>
              <a:rPr lang="ar-SA" dirty="0"/>
              <a:t>، </a:t>
            </a:r>
            <a:r>
              <a:rPr lang="ar-SA" dirty="0">
                <a:solidFill>
                  <a:srgbClr val="0070C0"/>
                </a:solidFill>
              </a:rPr>
              <a:t>زادت احتمالية تقلص وظائف الأســرة</a:t>
            </a:r>
            <a:r>
              <a:rPr lang="ar-SA" dirty="0"/>
              <a:t> </a:t>
            </a:r>
            <a:r>
              <a:rPr lang="ar-SA" dirty="0" smtClean="0">
                <a:solidFill>
                  <a:srgbClr val="00B050"/>
                </a:solidFill>
              </a:rPr>
              <a:t>بحيـث تقتصـر علـى رعايـة الأطفـال </a:t>
            </a:r>
            <a:r>
              <a:rPr lang="ar-SA" dirty="0">
                <a:solidFill>
                  <a:srgbClr val="00B050"/>
                </a:solidFill>
              </a:rPr>
              <a:t>، </a:t>
            </a:r>
            <a:r>
              <a:rPr lang="ar-SA" dirty="0" smtClean="0">
                <a:solidFill>
                  <a:srgbClr val="00B050"/>
                </a:solidFill>
              </a:rPr>
              <a:t>وتـوفيـر الإشبـاع العاطفي</a:t>
            </a:r>
            <a:r>
              <a:rPr lang="ar-SA" dirty="0" smtClean="0"/>
              <a:t> </a:t>
            </a:r>
            <a:r>
              <a:rPr lang="ar-SA" dirty="0"/>
              <a:t>، </a:t>
            </a:r>
            <a:r>
              <a:rPr lang="ar-SA" dirty="0" smtClean="0">
                <a:solidFill>
                  <a:srgbClr val="D9791B"/>
                </a:solidFill>
              </a:rPr>
              <a:t>بينمـا </a:t>
            </a:r>
            <a:r>
              <a:rPr lang="ar-SA" dirty="0">
                <a:solidFill>
                  <a:srgbClr val="D9791B"/>
                </a:solidFill>
              </a:rPr>
              <a:t>تزداد </a:t>
            </a:r>
            <a:r>
              <a:rPr lang="ar-SA" dirty="0" smtClean="0">
                <a:solidFill>
                  <a:srgbClr val="D9791B"/>
                </a:solidFill>
              </a:rPr>
              <a:t>قـدرة </a:t>
            </a:r>
            <a:r>
              <a:rPr lang="ar-SA" dirty="0">
                <a:solidFill>
                  <a:srgbClr val="D9791B"/>
                </a:solidFill>
              </a:rPr>
              <a:t>الجماعات والتنظيمات </a:t>
            </a:r>
            <a:r>
              <a:rPr lang="ar-SA" dirty="0" smtClean="0">
                <a:solidFill>
                  <a:srgbClr val="D9791B"/>
                </a:solidFill>
              </a:rPr>
              <a:t>الأخـرى </a:t>
            </a:r>
            <a:r>
              <a:rPr lang="ar-SA" dirty="0">
                <a:solidFill>
                  <a:srgbClr val="D9791B"/>
                </a:solidFill>
              </a:rPr>
              <a:t>على إشباع معظم احتياجات </a:t>
            </a:r>
            <a:r>
              <a:rPr lang="ar-SA" dirty="0" smtClean="0">
                <a:solidFill>
                  <a:srgbClr val="D9791B"/>
                </a:solidFill>
              </a:rPr>
              <a:t>الأفراد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155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36" y="1417638"/>
            <a:ext cx="8915400" cy="4525963"/>
          </a:xfrm>
        </p:spPr>
        <p:txBody>
          <a:bodyPr/>
          <a:lstStyle/>
          <a:p>
            <a:r>
              <a:rPr lang="ar-SA" b="1" dirty="0"/>
              <a:t>	</a:t>
            </a:r>
            <a:r>
              <a:rPr lang="ar-SA" b="1" dirty="0" smtClean="0"/>
              <a:t>             </a:t>
            </a:r>
            <a:r>
              <a:rPr lang="ar-SA" dirty="0" smtClean="0"/>
              <a:t>ويشير « </a:t>
            </a:r>
            <a:r>
              <a:rPr lang="ar-SA" dirty="0" smtClean="0">
                <a:solidFill>
                  <a:srgbClr val="00B0F0"/>
                </a:solidFill>
              </a:rPr>
              <a:t>فيشر</a:t>
            </a:r>
            <a:r>
              <a:rPr lang="ar-SA" dirty="0" smtClean="0"/>
              <a:t>» إلى </a:t>
            </a:r>
            <a:r>
              <a:rPr lang="ar-SA" dirty="0"/>
              <a:t>أن </a:t>
            </a:r>
            <a:r>
              <a:rPr lang="ar-SA" dirty="0">
                <a:solidFill>
                  <a:srgbClr val="00B050"/>
                </a:solidFill>
              </a:rPr>
              <a:t>الوظائف الاقتصادية والأمنية والترفيهية وغيرها من الخدمات التقليدية </a:t>
            </a:r>
            <a:r>
              <a:rPr lang="ar-SA" dirty="0" smtClean="0">
                <a:solidFill>
                  <a:srgbClr val="00B050"/>
                </a:solidFill>
              </a:rPr>
              <a:t>التي </a:t>
            </a:r>
            <a:r>
              <a:rPr lang="ar-SA" dirty="0">
                <a:solidFill>
                  <a:srgbClr val="00B050"/>
                </a:solidFill>
              </a:rPr>
              <a:t>تقوم بها الأسرة </a:t>
            </a:r>
            <a:r>
              <a:rPr lang="ar-SA" dirty="0">
                <a:solidFill>
                  <a:srgbClr val="FF0000"/>
                </a:solidFill>
              </a:rPr>
              <a:t>، لا تمثل أساساً ترتكز عليه </a:t>
            </a:r>
            <a:r>
              <a:rPr lang="ar-SA" dirty="0" smtClean="0">
                <a:solidFill>
                  <a:srgbClr val="FF0000"/>
                </a:solidFill>
              </a:rPr>
              <a:t>الـروابط الأسـرية</a:t>
            </a:r>
            <a:r>
              <a:rPr lang="ar-SA" dirty="0" smtClean="0"/>
              <a:t> </a:t>
            </a:r>
            <a:r>
              <a:rPr lang="ar-SA" dirty="0"/>
              <a:t>، </a:t>
            </a:r>
            <a:r>
              <a:rPr lang="ar-SA" dirty="0" smtClean="0">
                <a:solidFill>
                  <a:srgbClr val="0070C0"/>
                </a:solidFill>
              </a:rPr>
              <a:t>بـل </a:t>
            </a:r>
            <a:r>
              <a:rPr lang="ar-SA" dirty="0">
                <a:solidFill>
                  <a:srgbClr val="0070C0"/>
                </a:solidFill>
              </a:rPr>
              <a:t>إن </a:t>
            </a:r>
            <a:r>
              <a:rPr lang="ar-SA" dirty="0" smtClean="0">
                <a:solidFill>
                  <a:srgbClr val="0070C0"/>
                </a:solidFill>
              </a:rPr>
              <a:t>هـذا الأسـاس </a:t>
            </a:r>
            <a:r>
              <a:rPr lang="ar-SA" dirty="0">
                <a:solidFill>
                  <a:srgbClr val="0070C0"/>
                </a:solidFill>
              </a:rPr>
              <a:t>يتمثل بشــكل كبير </a:t>
            </a:r>
            <a:r>
              <a:rPr lang="ar-SA" dirty="0" smtClean="0">
                <a:solidFill>
                  <a:srgbClr val="0070C0"/>
                </a:solidFill>
              </a:rPr>
              <a:t>في </a:t>
            </a:r>
            <a:r>
              <a:rPr lang="ar-SA" dirty="0">
                <a:solidFill>
                  <a:srgbClr val="0070C0"/>
                </a:solidFill>
              </a:rPr>
              <a:t>الجوانب الشـخصية </a:t>
            </a:r>
            <a:r>
              <a:rPr lang="ar-SA" dirty="0" smtClean="0">
                <a:solidFill>
                  <a:srgbClr val="0070C0"/>
                </a:solidFill>
              </a:rPr>
              <a:t>والعاطفية والنفســية</a:t>
            </a:r>
          </a:p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  </a:t>
            </a:r>
            <a:r>
              <a:rPr lang="ar-SA" dirty="0" smtClean="0">
                <a:solidFill>
                  <a:srgbClr val="7030A0"/>
                </a:solidFill>
              </a:rPr>
              <a:t>وعلى </a:t>
            </a:r>
            <a:r>
              <a:rPr lang="ar-SA" dirty="0">
                <a:solidFill>
                  <a:srgbClr val="7030A0"/>
                </a:solidFill>
              </a:rPr>
              <a:t>هذا الأساس يؤكد </a:t>
            </a:r>
            <a:r>
              <a:rPr lang="ar-SA" dirty="0" smtClean="0"/>
              <a:t>« </a:t>
            </a:r>
            <a:r>
              <a:rPr lang="ar-SA" dirty="0" smtClean="0">
                <a:solidFill>
                  <a:srgbClr val="00B0F0"/>
                </a:solidFill>
              </a:rPr>
              <a:t>فيشـر</a:t>
            </a:r>
            <a:r>
              <a:rPr lang="ar-SA" dirty="0" smtClean="0"/>
              <a:t>» على </a:t>
            </a:r>
            <a:r>
              <a:rPr lang="ar-SA" dirty="0">
                <a:solidFill>
                  <a:srgbClr val="FF0000"/>
                </a:solidFill>
              </a:rPr>
              <a:t>أن </a:t>
            </a:r>
            <a:r>
              <a:rPr lang="ar-SA" dirty="0" smtClean="0">
                <a:solidFill>
                  <a:srgbClr val="FF0000"/>
                </a:solidFill>
              </a:rPr>
              <a:t>الحضـرية </a:t>
            </a:r>
            <a:r>
              <a:rPr lang="ar-SA" dirty="0">
                <a:solidFill>
                  <a:srgbClr val="FF0000"/>
                </a:solidFill>
              </a:rPr>
              <a:t>لم </a:t>
            </a:r>
            <a:r>
              <a:rPr lang="ar-SA" dirty="0" smtClean="0">
                <a:solidFill>
                  <a:srgbClr val="FF0000"/>
                </a:solidFill>
              </a:rPr>
              <a:t>تـؤدى </a:t>
            </a:r>
            <a:r>
              <a:rPr lang="ar-SA" dirty="0">
                <a:solidFill>
                  <a:srgbClr val="FF0000"/>
                </a:solidFill>
              </a:rPr>
              <a:t>حتما إلى تحول الوظائف </a:t>
            </a:r>
            <a:r>
              <a:rPr lang="ar-SA" dirty="0" smtClean="0">
                <a:solidFill>
                  <a:srgbClr val="FF0000"/>
                </a:solidFill>
              </a:rPr>
              <a:t>التقليـدية </a:t>
            </a:r>
            <a:r>
              <a:rPr lang="ar-SA" dirty="0">
                <a:solidFill>
                  <a:srgbClr val="FF0000"/>
                </a:solidFill>
              </a:rPr>
              <a:t>للأسـرة أو تقلصها </a:t>
            </a:r>
            <a:r>
              <a:rPr lang="ar-SA" dirty="0"/>
              <a:t>، </a:t>
            </a:r>
            <a:r>
              <a:rPr lang="ar-SA" dirty="0">
                <a:solidFill>
                  <a:srgbClr val="00B050"/>
                </a:solidFill>
              </a:rPr>
              <a:t>بل </a:t>
            </a:r>
            <a:r>
              <a:rPr lang="ar-SA" dirty="0" smtClean="0">
                <a:solidFill>
                  <a:srgbClr val="00B050"/>
                </a:solidFill>
              </a:rPr>
              <a:t>إنهـــا سـمحـت للأفـــراد بإشـبــاع الاحتيـاجـات الخــاصـة بهـــذه الوظـائف خارج </a:t>
            </a:r>
            <a:r>
              <a:rPr lang="ar-SA" dirty="0">
                <a:solidFill>
                  <a:srgbClr val="00B050"/>
                </a:solidFill>
              </a:rPr>
              <a:t>حدود </a:t>
            </a:r>
            <a:r>
              <a:rPr lang="ar-SA" dirty="0" smtClean="0">
                <a:solidFill>
                  <a:srgbClr val="00B050"/>
                </a:solidFill>
              </a:rPr>
              <a:t>الأسرة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270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	</a:t>
            </a:r>
            <a:r>
              <a:rPr lang="ar-SA" b="1" dirty="0" smtClean="0"/>
              <a:t>      </a:t>
            </a:r>
            <a:r>
              <a:rPr lang="ar-SA" dirty="0" smtClean="0"/>
              <a:t>وفى </a:t>
            </a:r>
            <a:r>
              <a:rPr lang="ar-SA" dirty="0"/>
              <a:t>إطار تناول </a:t>
            </a:r>
            <a:r>
              <a:rPr lang="ar-SA" dirty="0" smtClean="0"/>
              <a:t>« </a:t>
            </a:r>
            <a:r>
              <a:rPr lang="ar-SA" dirty="0" smtClean="0">
                <a:solidFill>
                  <a:srgbClr val="00B0F0"/>
                </a:solidFill>
              </a:rPr>
              <a:t>فيشـر</a:t>
            </a:r>
            <a:r>
              <a:rPr lang="ar-SA" dirty="0" smtClean="0"/>
              <a:t>»  للعلاقات </a:t>
            </a:r>
            <a:r>
              <a:rPr lang="ar-SA" dirty="0" err="1"/>
              <a:t>القرابية</a:t>
            </a:r>
            <a:r>
              <a:rPr lang="ar-SA" dirty="0"/>
              <a:t> داخل المجتمع </a:t>
            </a:r>
            <a:r>
              <a:rPr lang="ar-SA" dirty="0" smtClean="0"/>
              <a:t>الحضري، </a:t>
            </a:r>
            <a:r>
              <a:rPr lang="ar-SA" dirty="0"/>
              <a:t>نجد أنه يشير إلى </a:t>
            </a:r>
            <a:r>
              <a:rPr lang="ar-SA" dirty="0">
                <a:solidFill>
                  <a:srgbClr val="FF0000"/>
                </a:solidFill>
              </a:rPr>
              <a:t>أن الحياة الحضرية قد ساعدت الناس على </a:t>
            </a:r>
            <a:r>
              <a:rPr lang="ar-SA" dirty="0" smtClean="0">
                <a:solidFill>
                  <a:srgbClr val="FF0000"/>
                </a:solidFill>
              </a:rPr>
              <a:t>تجاهـل العلاقـات </a:t>
            </a:r>
            <a:r>
              <a:rPr lang="ar-SA" dirty="0" err="1" smtClean="0">
                <a:solidFill>
                  <a:srgbClr val="FF0000"/>
                </a:solidFill>
              </a:rPr>
              <a:t>القرابيـة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/>
              <a:t>، </a:t>
            </a:r>
            <a:r>
              <a:rPr lang="ar-SA" dirty="0" smtClean="0">
                <a:solidFill>
                  <a:srgbClr val="7030A0"/>
                </a:solidFill>
              </a:rPr>
              <a:t>فالغالبيـة </a:t>
            </a:r>
            <a:r>
              <a:rPr lang="ar-SA" dirty="0">
                <a:solidFill>
                  <a:srgbClr val="7030A0"/>
                </a:solidFill>
              </a:rPr>
              <a:t>العظمى من </a:t>
            </a:r>
            <a:r>
              <a:rPr lang="ar-SA" dirty="0" smtClean="0">
                <a:solidFill>
                  <a:srgbClr val="7030A0"/>
                </a:solidFill>
              </a:rPr>
              <a:t>النـاس في المدينـة يبقـون </a:t>
            </a:r>
            <a:r>
              <a:rPr lang="ar-SA" dirty="0">
                <a:solidFill>
                  <a:srgbClr val="7030A0"/>
                </a:solidFill>
              </a:rPr>
              <a:t>على </a:t>
            </a:r>
            <a:r>
              <a:rPr lang="ar-SA" dirty="0" smtClean="0">
                <a:solidFill>
                  <a:srgbClr val="7030A0"/>
                </a:solidFill>
              </a:rPr>
              <a:t>الـروابـط </a:t>
            </a:r>
            <a:r>
              <a:rPr lang="ar-SA" dirty="0" err="1">
                <a:solidFill>
                  <a:srgbClr val="7030A0"/>
                </a:solidFill>
              </a:rPr>
              <a:t>القرابية</a:t>
            </a:r>
            <a:r>
              <a:rPr lang="ar-SA" dirty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خـارج نطـاق اهتمـامـاتهـم والتـزاماتهـم </a:t>
            </a:r>
            <a:r>
              <a:rPr lang="ar-SA" dirty="0"/>
              <a:t>، </a:t>
            </a:r>
            <a:r>
              <a:rPr lang="ar-SA" dirty="0" smtClean="0">
                <a:solidFill>
                  <a:srgbClr val="D9791B"/>
                </a:solidFill>
              </a:rPr>
              <a:t>في حيـن </a:t>
            </a:r>
            <a:r>
              <a:rPr lang="ar-SA" dirty="0">
                <a:solidFill>
                  <a:srgbClr val="D9791B"/>
                </a:solidFill>
              </a:rPr>
              <a:t>يبقون </a:t>
            </a:r>
            <a:r>
              <a:rPr lang="ar-SA" dirty="0" smtClean="0">
                <a:solidFill>
                  <a:srgbClr val="D9791B"/>
                </a:solidFill>
              </a:rPr>
              <a:t>بشكـل أساسي </a:t>
            </a:r>
            <a:r>
              <a:rPr lang="ar-SA" dirty="0">
                <a:solidFill>
                  <a:srgbClr val="D9791B"/>
                </a:solidFill>
              </a:rPr>
              <a:t>على </a:t>
            </a:r>
            <a:r>
              <a:rPr lang="ar-SA" dirty="0" smtClean="0">
                <a:solidFill>
                  <a:srgbClr val="FF0000"/>
                </a:solidFill>
              </a:rPr>
              <a:t>الروابـط غيـر </a:t>
            </a:r>
            <a:r>
              <a:rPr lang="ar-SA" dirty="0" err="1" smtClean="0">
                <a:solidFill>
                  <a:srgbClr val="FF0000"/>
                </a:solidFill>
              </a:rPr>
              <a:t>القرابيـة</a:t>
            </a:r>
            <a:r>
              <a:rPr lang="ar-SA" dirty="0" smtClean="0"/>
              <a:t> </a:t>
            </a:r>
            <a:r>
              <a:rPr lang="ar-SA" dirty="0"/>
              <a:t>، </a:t>
            </a:r>
            <a:r>
              <a:rPr lang="ar-SA" dirty="0">
                <a:solidFill>
                  <a:schemeClr val="accent6">
                    <a:lumMod val="50000"/>
                  </a:schemeClr>
                </a:solidFill>
              </a:rPr>
              <a:t>نظراً لما تتسم به هذه الروابط من اتساق وتوافق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428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      </a:t>
            </a:r>
            <a:r>
              <a:rPr lang="ar-SA" dirty="0" smtClean="0">
                <a:solidFill>
                  <a:srgbClr val="0070C0"/>
                </a:solidFill>
              </a:rPr>
              <a:t>وغالبا </a:t>
            </a:r>
            <a:r>
              <a:rPr lang="ar-SA" dirty="0">
                <a:solidFill>
                  <a:srgbClr val="0070C0"/>
                </a:solidFill>
              </a:rPr>
              <a:t>ما يتجه الناس </a:t>
            </a:r>
            <a:r>
              <a:rPr lang="ar-SA" dirty="0" smtClean="0">
                <a:solidFill>
                  <a:srgbClr val="0070C0"/>
                </a:solidFill>
              </a:rPr>
              <a:t>في </a:t>
            </a:r>
            <a:r>
              <a:rPr lang="ar-SA" dirty="0">
                <a:solidFill>
                  <a:srgbClr val="0070C0"/>
                </a:solidFill>
              </a:rPr>
              <a:t>المدينة نحو تدعيم الروابط غير </a:t>
            </a:r>
            <a:r>
              <a:rPr lang="ar-SA" dirty="0" err="1" smtClean="0">
                <a:solidFill>
                  <a:srgbClr val="0070C0"/>
                </a:solidFill>
              </a:rPr>
              <a:t>القرابية</a:t>
            </a:r>
            <a:r>
              <a:rPr lang="ar-SA" dirty="0" smtClean="0"/>
              <a:t> </a:t>
            </a:r>
            <a:r>
              <a:rPr lang="ar-SA" dirty="0"/>
              <a:t>وذلك من أجل </a:t>
            </a:r>
            <a:r>
              <a:rPr lang="ar-SA" dirty="0">
                <a:solidFill>
                  <a:srgbClr val="FF0000"/>
                </a:solidFill>
              </a:rPr>
              <a:t>الرغبة </a:t>
            </a:r>
            <a:r>
              <a:rPr lang="ar-SA" dirty="0" smtClean="0">
                <a:solidFill>
                  <a:srgbClr val="FF0000"/>
                </a:solidFill>
              </a:rPr>
              <a:t>في المخالطـة الاجتماعية </a:t>
            </a:r>
            <a:r>
              <a:rPr lang="ar-SA" dirty="0">
                <a:solidFill>
                  <a:srgbClr val="00B050"/>
                </a:solidFill>
              </a:rPr>
              <a:t>والحصول على الدعم والمساعدة </a:t>
            </a:r>
            <a:r>
              <a:rPr lang="ar-SA" dirty="0" smtClean="0">
                <a:solidFill>
                  <a:srgbClr val="00B050"/>
                </a:solidFill>
              </a:rPr>
              <a:t>في </a:t>
            </a:r>
            <a:r>
              <a:rPr lang="ar-SA" dirty="0">
                <a:solidFill>
                  <a:srgbClr val="00B050"/>
                </a:solidFill>
              </a:rPr>
              <a:t>بعض الحالات الطارئة </a:t>
            </a:r>
            <a:r>
              <a:rPr lang="ar-SA" dirty="0"/>
              <a:t>، </a:t>
            </a:r>
            <a:r>
              <a:rPr lang="ar-SA" dirty="0">
                <a:solidFill>
                  <a:srgbClr val="0E478A"/>
                </a:solidFill>
              </a:rPr>
              <a:t>ولكنهم عادة ما يتجهون إلى الأقارب</a:t>
            </a:r>
            <a:r>
              <a:rPr lang="ar-SA" dirty="0"/>
              <a:t> </a:t>
            </a:r>
            <a:r>
              <a:rPr lang="ar-SA" dirty="0">
                <a:solidFill>
                  <a:srgbClr val="D9791B"/>
                </a:solidFill>
              </a:rPr>
              <a:t>من أجل الحصول على </a:t>
            </a:r>
            <a:r>
              <a:rPr lang="ar-SA" dirty="0">
                <a:solidFill>
                  <a:srgbClr val="FF0000"/>
                </a:solidFill>
              </a:rPr>
              <a:t>المساعدات الكبيرة </a:t>
            </a:r>
            <a:r>
              <a:rPr lang="ar-SA" dirty="0" smtClean="0">
                <a:solidFill>
                  <a:srgbClr val="FF0000"/>
                </a:solidFill>
              </a:rPr>
              <a:t>في </a:t>
            </a:r>
            <a:r>
              <a:rPr lang="ar-SA" dirty="0">
                <a:solidFill>
                  <a:srgbClr val="FF0000"/>
                </a:solidFill>
              </a:rPr>
              <a:t>الحالات الصعبة </a:t>
            </a:r>
            <a:r>
              <a:rPr lang="ar-SA" dirty="0" smtClean="0">
                <a:solidFill>
                  <a:srgbClr val="FF0000"/>
                </a:solidFill>
              </a:rPr>
              <a:t>والأزما</a:t>
            </a:r>
            <a:r>
              <a:rPr lang="ar-SA" dirty="0" smtClean="0"/>
              <a:t>ت 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1200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SA" dirty="0" smtClean="0">
                <a:solidFill>
                  <a:srgbClr val="00B050"/>
                </a:solidFill>
              </a:rPr>
              <a:t>وعلى </a:t>
            </a:r>
            <a:r>
              <a:rPr lang="ar-SA" dirty="0">
                <a:solidFill>
                  <a:srgbClr val="00B050"/>
                </a:solidFill>
              </a:rPr>
              <a:t>هذا الأساس يؤكد أنصار نظرية الثقافة الفرعية على </a:t>
            </a:r>
            <a:r>
              <a:rPr lang="ar-SA" dirty="0">
                <a:solidFill>
                  <a:srgbClr val="FF0000"/>
                </a:solidFill>
              </a:rPr>
              <a:t>أن </a:t>
            </a:r>
            <a:r>
              <a:rPr lang="ar-SA" dirty="0" smtClean="0">
                <a:solidFill>
                  <a:srgbClr val="FF0000"/>
                </a:solidFill>
              </a:rPr>
              <a:t>الأقـارب </a:t>
            </a:r>
            <a:r>
              <a:rPr lang="ar-SA" dirty="0">
                <a:solidFill>
                  <a:srgbClr val="FF0000"/>
                </a:solidFill>
              </a:rPr>
              <a:t>غالبا ما </a:t>
            </a:r>
            <a:r>
              <a:rPr lang="ar-SA" dirty="0" smtClean="0">
                <a:solidFill>
                  <a:srgbClr val="FF0000"/>
                </a:solidFill>
              </a:rPr>
              <a:t>يكـونـون </a:t>
            </a:r>
            <a:r>
              <a:rPr lang="ar-SA" dirty="0">
                <a:solidFill>
                  <a:srgbClr val="FF0000"/>
                </a:solidFill>
              </a:rPr>
              <a:t>أقل </a:t>
            </a:r>
            <a:r>
              <a:rPr lang="ar-SA" dirty="0" smtClean="0">
                <a:solidFill>
                  <a:srgbClr val="FF0000"/>
                </a:solidFill>
              </a:rPr>
              <a:t>اعتمـاداً </a:t>
            </a:r>
            <a:r>
              <a:rPr lang="ar-SA" dirty="0">
                <a:solidFill>
                  <a:srgbClr val="FF0000"/>
                </a:solidFill>
              </a:rPr>
              <a:t>على </a:t>
            </a:r>
            <a:r>
              <a:rPr lang="ar-SA" dirty="0" smtClean="0">
                <a:solidFill>
                  <a:srgbClr val="FF0000"/>
                </a:solidFill>
              </a:rPr>
              <a:t>بعضهـم </a:t>
            </a:r>
            <a:r>
              <a:rPr lang="ar-SA" dirty="0">
                <a:solidFill>
                  <a:srgbClr val="FF0000"/>
                </a:solidFill>
              </a:rPr>
              <a:t>البعض </a:t>
            </a:r>
            <a:r>
              <a:rPr lang="ar-SA" dirty="0" smtClean="0">
                <a:solidFill>
                  <a:srgbClr val="FF0000"/>
                </a:solidFill>
              </a:rPr>
              <a:t>في المدينة </a:t>
            </a:r>
            <a:r>
              <a:rPr lang="ar-SA" dirty="0"/>
              <a:t>، </a:t>
            </a:r>
            <a:r>
              <a:rPr lang="ar-SA" dirty="0">
                <a:solidFill>
                  <a:srgbClr val="0070C0"/>
                </a:solidFill>
              </a:rPr>
              <a:t>نتيجة وجود العديد من المصادر البديلة </a:t>
            </a:r>
            <a:r>
              <a:rPr lang="ar-SA" dirty="0" smtClean="0">
                <a:solidFill>
                  <a:srgbClr val="0070C0"/>
                </a:solidFill>
              </a:rPr>
              <a:t>التي تقدم </a:t>
            </a:r>
            <a:r>
              <a:rPr lang="ar-SA" dirty="0">
                <a:solidFill>
                  <a:srgbClr val="0070C0"/>
                </a:solidFill>
              </a:rPr>
              <a:t>العون والمساعدة داخل المجتمع </a:t>
            </a:r>
            <a:r>
              <a:rPr lang="ar-SA" dirty="0" smtClean="0">
                <a:solidFill>
                  <a:srgbClr val="0070C0"/>
                </a:solidFill>
              </a:rPr>
              <a:t>الحضري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670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/>
              <a:t> </a:t>
            </a:r>
            <a:r>
              <a:rPr lang="ar-SA" dirty="0" smtClean="0"/>
              <a:t>         ويمكن </a:t>
            </a:r>
            <a:r>
              <a:rPr lang="ar-SA" dirty="0"/>
              <a:t>القول إن </a:t>
            </a:r>
            <a:r>
              <a:rPr lang="ar-SA" dirty="0">
                <a:solidFill>
                  <a:srgbClr val="0070C0"/>
                </a:solidFill>
              </a:rPr>
              <a:t>نظرية الثقافة الفرعية للحضرية </a:t>
            </a:r>
            <a:r>
              <a:rPr lang="ar-SA" dirty="0"/>
              <a:t>، </a:t>
            </a:r>
            <a:r>
              <a:rPr lang="ar-SA" dirty="0">
                <a:solidFill>
                  <a:srgbClr val="00B050"/>
                </a:solidFill>
              </a:rPr>
              <a:t>تتفق مع </a:t>
            </a:r>
            <a:r>
              <a:rPr lang="ar-SA" dirty="0" smtClean="0">
                <a:solidFill>
                  <a:srgbClr val="00B050"/>
                </a:solidFill>
              </a:rPr>
              <a:t>نظـرية </a:t>
            </a:r>
            <a:r>
              <a:rPr lang="ar-SA" dirty="0" smtClean="0"/>
              <a:t>« </a:t>
            </a:r>
            <a:r>
              <a:rPr lang="ar-SA" dirty="0" smtClean="0">
                <a:solidFill>
                  <a:srgbClr val="00B0F0"/>
                </a:solidFill>
              </a:rPr>
              <a:t>لــويس ويــرث </a:t>
            </a:r>
            <a:r>
              <a:rPr lang="ar-SA" dirty="0" smtClean="0"/>
              <a:t>» </a:t>
            </a:r>
            <a:r>
              <a:rPr lang="ar-SA" dirty="0" smtClean="0">
                <a:solidFill>
                  <a:srgbClr val="FF0000"/>
                </a:solidFill>
              </a:rPr>
              <a:t>حـول التأكيـد علـى تأثيـر العوامــل الإيكـولوجيـة في </a:t>
            </a:r>
            <a:r>
              <a:rPr lang="ar-SA" dirty="0">
                <a:solidFill>
                  <a:srgbClr val="FF0000"/>
                </a:solidFill>
              </a:rPr>
              <a:t>المجتمع </a:t>
            </a:r>
            <a:r>
              <a:rPr lang="ar-SA" dirty="0"/>
              <a:t>، </a:t>
            </a:r>
            <a:r>
              <a:rPr lang="ar-SA" dirty="0">
                <a:solidFill>
                  <a:srgbClr val="0E478A"/>
                </a:solidFill>
              </a:rPr>
              <a:t>وهذا ما تعارضه النظرية التركيبية </a:t>
            </a:r>
            <a:r>
              <a:rPr lang="ar-SA" dirty="0" smtClean="0"/>
              <a:t>. </a:t>
            </a:r>
          </a:p>
          <a:p>
            <a:pPr rtl="1"/>
            <a:r>
              <a:rPr lang="ar-SA" dirty="0"/>
              <a:t> </a:t>
            </a:r>
            <a:r>
              <a:rPr lang="ar-SA" dirty="0" smtClean="0"/>
              <a:t>      ومن </a:t>
            </a:r>
            <a:r>
              <a:rPr lang="ar-SA" dirty="0"/>
              <a:t>ناحية أخرى نجد أنها </a:t>
            </a:r>
            <a:r>
              <a:rPr lang="ar-SA" dirty="0">
                <a:solidFill>
                  <a:srgbClr val="00B050"/>
                </a:solidFill>
              </a:rPr>
              <a:t>تتفق مع النظرية التركيبية</a:t>
            </a:r>
            <a:r>
              <a:rPr lang="ar-SA" dirty="0"/>
              <a:t> </a:t>
            </a:r>
            <a:r>
              <a:rPr lang="ar-SA" dirty="0" smtClean="0">
                <a:solidFill>
                  <a:srgbClr val="FF0000"/>
                </a:solidFill>
              </a:rPr>
              <a:t>حـول التأكيـد </a:t>
            </a:r>
            <a:r>
              <a:rPr lang="ar-SA" dirty="0">
                <a:solidFill>
                  <a:srgbClr val="FF0000"/>
                </a:solidFill>
              </a:rPr>
              <a:t>على </a:t>
            </a:r>
            <a:r>
              <a:rPr lang="ar-SA" dirty="0" smtClean="0">
                <a:solidFill>
                  <a:srgbClr val="FF0000"/>
                </a:solidFill>
              </a:rPr>
              <a:t>أهميـة </a:t>
            </a:r>
            <a:r>
              <a:rPr lang="ar-SA" dirty="0">
                <a:solidFill>
                  <a:srgbClr val="FF0000"/>
                </a:solidFill>
              </a:rPr>
              <a:t>السمات المميزة </a:t>
            </a:r>
            <a:r>
              <a:rPr lang="ar-SA" dirty="0" smtClean="0">
                <a:solidFill>
                  <a:srgbClr val="FF0000"/>
                </a:solidFill>
              </a:rPr>
              <a:t>للأفـراد في </a:t>
            </a:r>
            <a:r>
              <a:rPr lang="ar-SA" dirty="0">
                <a:solidFill>
                  <a:srgbClr val="FF0000"/>
                </a:solidFill>
              </a:rPr>
              <a:t>تدعيم </a:t>
            </a:r>
            <a:r>
              <a:rPr lang="ar-SA" dirty="0" smtClean="0">
                <a:solidFill>
                  <a:srgbClr val="FF0000"/>
                </a:solidFill>
              </a:rPr>
              <a:t>علاقـات </a:t>
            </a:r>
            <a:r>
              <a:rPr lang="ar-SA" dirty="0">
                <a:solidFill>
                  <a:srgbClr val="FF0000"/>
                </a:solidFill>
              </a:rPr>
              <a:t>الجوار</a:t>
            </a:r>
            <a:r>
              <a:rPr lang="ar-SA" dirty="0"/>
              <a:t> ، وذلك يعنى </a:t>
            </a:r>
            <a:r>
              <a:rPr lang="ar-SA" dirty="0">
                <a:solidFill>
                  <a:srgbClr val="0070C0"/>
                </a:solidFill>
              </a:rPr>
              <a:t>أن نظرية </a:t>
            </a:r>
            <a:r>
              <a:rPr lang="ar-SA" dirty="0" smtClean="0">
                <a:solidFill>
                  <a:srgbClr val="0070C0"/>
                </a:solidFill>
              </a:rPr>
              <a:t>الثقافية </a:t>
            </a:r>
            <a:r>
              <a:rPr lang="ar-SA" dirty="0">
                <a:solidFill>
                  <a:srgbClr val="0070C0"/>
                </a:solidFill>
              </a:rPr>
              <a:t>الفرعية للحضرية </a:t>
            </a:r>
            <a:r>
              <a:rPr lang="ar-SA" i="1" dirty="0" smtClean="0">
                <a:solidFill>
                  <a:schemeClr val="accent6">
                    <a:lumMod val="50000"/>
                  </a:schemeClr>
                </a:solidFill>
              </a:rPr>
              <a:t>تقـف موقفـا وسطـا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SA" dirty="0">
                <a:solidFill>
                  <a:srgbClr val="7030A0"/>
                </a:solidFill>
              </a:rPr>
              <a:t>بين كل من نظرية </a:t>
            </a:r>
            <a:r>
              <a:rPr lang="ar-SA" dirty="0" smtClean="0">
                <a:solidFill>
                  <a:srgbClr val="7030A0"/>
                </a:solidFill>
              </a:rPr>
              <a:t>« </a:t>
            </a:r>
            <a:r>
              <a:rPr lang="ar-SA" dirty="0" smtClean="0">
                <a:solidFill>
                  <a:srgbClr val="00B0F0"/>
                </a:solidFill>
              </a:rPr>
              <a:t>لـويس ويـرث </a:t>
            </a:r>
            <a:r>
              <a:rPr lang="ar-SA" dirty="0" smtClean="0">
                <a:solidFill>
                  <a:srgbClr val="7030A0"/>
                </a:solidFill>
              </a:rPr>
              <a:t>»</a:t>
            </a:r>
            <a:r>
              <a:rPr lang="ar-SA" dirty="0" smtClean="0"/>
              <a:t> 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والنظرية </a:t>
            </a:r>
            <a:r>
              <a:rPr lang="ar-SA" dirty="0">
                <a:solidFill>
                  <a:schemeClr val="accent1">
                    <a:lumMod val="50000"/>
                  </a:schemeClr>
                </a:solidFill>
              </a:rPr>
              <a:t>التركيبية</a:t>
            </a:r>
            <a:r>
              <a:rPr lang="ar-SA" dirty="0">
                <a:solidFill>
                  <a:srgbClr val="D9791B"/>
                </a:solidFill>
              </a:rPr>
              <a:t> </a:t>
            </a:r>
            <a:r>
              <a:rPr lang="ar-SA" dirty="0"/>
              <a:t>0 </a:t>
            </a:r>
            <a:endParaRPr lang="en-US" dirty="0"/>
          </a:p>
          <a:p>
            <a:pPr rtl="1"/>
            <a:endParaRPr lang="en-US" dirty="0"/>
          </a:p>
          <a:p>
            <a:pPr rtl="1"/>
            <a:r>
              <a:rPr lang="ar-SA" b="1" dirty="0"/>
              <a:t>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225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108</TotalTime>
  <Words>708</Words>
  <Application>Microsoft Office PowerPoint</Application>
  <PresentationFormat>A4 Paper (210x297 mm)</PresentationFormat>
  <Paragraphs>91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السادسة</vt:lpstr>
      <vt:lpstr>    </vt:lpstr>
      <vt:lpstr>    </vt:lpstr>
      <vt:lpstr>    </vt:lpstr>
      <vt:lpstr> 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14</cp:revision>
  <dcterms:created xsi:type="dcterms:W3CDTF">2014-07-18T12:46:29Z</dcterms:created>
  <dcterms:modified xsi:type="dcterms:W3CDTF">2014-09-28T07:18:42Z</dcterms:modified>
</cp:coreProperties>
</file>