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92" r:id="rId3"/>
    <p:sldId id="308" r:id="rId4"/>
    <p:sldId id="309" r:id="rId5"/>
    <p:sldId id="310" r:id="rId6"/>
    <p:sldId id="311" r:id="rId7"/>
    <p:sldId id="312" r:id="rId8"/>
    <p:sldId id="313" r:id="rId9"/>
    <p:sldId id="314" r:id="rId10"/>
    <p:sldId id="315" r:id="rId11"/>
    <p:sldId id="316" r:id="rId12"/>
    <p:sldId id="317" r:id="rId13"/>
    <p:sldId id="318" r:id="rId14"/>
    <p:sldId id="319" r:id="rId15"/>
    <p:sldId id="320" r:id="rId16"/>
    <p:sldId id="321" r:id="rId17"/>
    <p:sldId id="322" r:id="rId18"/>
    <p:sldId id="323" r:id="rId19"/>
    <p:sldId id="324" r:id="rId20"/>
    <p:sldId id="325" r:id="rId21"/>
    <p:sldId id="326" r:id="rId22"/>
    <p:sldId id="327" r:id="rId23"/>
    <p:sldId id="266" r:id="rId2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478A"/>
    <a:srgbClr val="D9791B"/>
    <a:srgbClr val="43A79C"/>
    <a:srgbClr val="D52D26"/>
    <a:srgbClr val="313B4A"/>
    <a:srgbClr val="EDBD1F"/>
    <a:srgbClr val="F04316"/>
    <a:srgbClr val="81AA52"/>
    <a:srgbClr val="ECA02F"/>
    <a:srgbClr val="013E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4" autoAdjust="0"/>
  </p:normalViewPr>
  <p:slideViewPr>
    <p:cSldViewPr>
      <p:cViewPr varScale="1">
        <p:scale>
          <a:sx n="74" d="100"/>
          <a:sy n="74" d="100"/>
        </p:scale>
        <p:origin x="1110" y="5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10/18/2014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276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43A79C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علم الاجتماع الحضري</a:t>
            </a:r>
          </a:p>
          <a:p>
            <a:pPr algn="ctr"/>
            <a:r>
              <a:rPr lang="ar-SA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د/ حسام صالح</a:t>
            </a:r>
            <a:endParaRPr lang="en-US" sz="2800" b="1" dirty="0">
              <a:solidFill>
                <a:srgbClr val="313B4A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السابعة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8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الفروق الريفية الحضرية</a:t>
            </a:r>
            <a:endParaRPr lang="en-US" sz="4800" b="1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00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r>
              <a:rPr lang="ar-SA" dirty="0" smtClean="0"/>
              <a:t> </a:t>
            </a:r>
          </a:p>
          <a:p>
            <a:r>
              <a:rPr lang="ar-SA" dirty="0"/>
              <a:t> </a:t>
            </a:r>
            <a:r>
              <a:rPr lang="ar-SA" dirty="0" smtClean="0"/>
              <a:t>- مقدمة </a:t>
            </a:r>
          </a:p>
          <a:p>
            <a:r>
              <a:rPr lang="ar-SA" dirty="0" smtClean="0"/>
              <a:t> أولا  : اتجاه الثنائيات في التمييز بين الريف والحضر</a:t>
            </a:r>
          </a:p>
          <a:p>
            <a:r>
              <a:rPr lang="ar-SA" dirty="0"/>
              <a:t> </a:t>
            </a:r>
            <a:r>
              <a:rPr lang="ar-SA" dirty="0" smtClean="0"/>
              <a:t>ثانيا  : استخدام المحك الواحد في التمييز بين الريف والحضر</a:t>
            </a:r>
          </a:p>
          <a:p>
            <a:r>
              <a:rPr lang="ar-SA" dirty="0" smtClean="0"/>
              <a:t>ثالثا   : استخدام </a:t>
            </a:r>
            <a:r>
              <a:rPr lang="ar-SA" dirty="0" err="1" smtClean="0"/>
              <a:t>المحكات</a:t>
            </a:r>
            <a:r>
              <a:rPr lang="ar-SA" dirty="0" smtClean="0"/>
              <a:t> المتعددة في التمييز بين الريف والحضر</a:t>
            </a:r>
          </a:p>
          <a:p>
            <a:r>
              <a:rPr lang="ar-SA" dirty="0" smtClean="0"/>
              <a:t>رابعا : المتصل الريفي الحضري </a:t>
            </a:r>
            <a:endParaRPr lang="ar-S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</a:rPr>
              <a:t>العناصر الأساسية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373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</a:t>
            </a:r>
            <a:r>
              <a:rPr lang="ar-SA" b="1" dirty="0" smtClean="0">
                <a:solidFill>
                  <a:srgbClr val="FF0000"/>
                </a:solidFill>
              </a:rPr>
              <a:t>مقدمة</a:t>
            </a:r>
            <a:r>
              <a:rPr lang="ar-SA" dirty="0" smtClean="0"/>
              <a:t> : 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         </a:t>
            </a:r>
            <a:r>
              <a:rPr lang="ar-EG" dirty="0" smtClean="0">
                <a:solidFill>
                  <a:srgbClr val="0070C0"/>
                </a:solidFill>
              </a:rPr>
              <a:t>يعد </a:t>
            </a:r>
            <a:r>
              <a:rPr lang="ar-EG" dirty="0">
                <a:solidFill>
                  <a:srgbClr val="0070C0"/>
                </a:solidFill>
              </a:rPr>
              <a:t>موضوع الفروق الريفية الحضرية أحد الموضوعات الهامة في </a:t>
            </a:r>
            <a:r>
              <a:rPr lang="ar-EG" dirty="0" smtClean="0">
                <a:solidFill>
                  <a:srgbClr val="0070C0"/>
                </a:solidFill>
              </a:rPr>
              <a:t>عل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smtClean="0">
                <a:solidFill>
                  <a:srgbClr val="0070C0"/>
                </a:solidFill>
              </a:rPr>
              <a:t>م الاجتماع بوج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smtClean="0">
                <a:solidFill>
                  <a:srgbClr val="0070C0"/>
                </a:solidFill>
              </a:rPr>
              <a:t>ه ع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smtClean="0">
                <a:solidFill>
                  <a:srgbClr val="0070C0"/>
                </a:solidFill>
              </a:rPr>
              <a:t>ام </a:t>
            </a:r>
            <a:r>
              <a:rPr lang="ar-EG" dirty="0">
                <a:solidFill>
                  <a:srgbClr val="D52D26"/>
                </a:solidFill>
              </a:rPr>
              <a:t>حيث </a:t>
            </a:r>
            <a:r>
              <a:rPr lang="ar-EG" dirty="0" smtClean="0">
                <a:solidFill>
                  <a:srgbClr val="D52D26"/>
                </a:solidFill>
              </a:rPr>
              <a:t>أهت</a:t>
            </a:r>
            <a:r>
              <a:rPr lang="ar-SA" dirty="0" smtClean="0">
                <a:solidFill>
                  <a:srgbClr val="D52D26"/>
                </a:solidFill>
              </a:rPr>
              <a:t>ـ</a:t>
            </a:r>
            <a:r>
              <a:rPr lang="ar-EG" dirty="0" smtClean="0">
                <a:solidFill>
                  <a:srgbClr val="D52D26"/>
                </a:solidFill>
              </a:rPr>
              <a:t>م </a:t>
            </a:r>
            <a:r>
              <a:rPr lang="ar-EG" dirty="0">
                <a:solidFill>
                  <a:srgbClr val="D52D26"/>
                </a:solidFill>
              </a:rPr>
              <a:t>العديد من علماء الاجتماع </a:t>
            </a:r>
            <a:r>
              <a:rPr lang="ar-EG" dirty="0" smtClean="0">
                <a:solidFill>
                  <a:srgbClr val="00B050"/>
                </a:solidFill>
              </a:rPr>
              <a:t>بتحدي</a:t>
            </a:r>
            <a:r>
              <a:rPr lang="ar-SA" dirty="0" smtClean="0">
                <a:solidFill>
                  <a:srgbClr val="00B050"/>
                </a:solidFill>
              </a:rPr>
              <a:t>ـ</a:t>
            </a:r>
            <a:r>
              <a:rPr lang="ar-EG" dirty="0" smtClean="0">
                <a:solidFill>
                  <a:srgbClr val="00B050"/>
                </a:solidFill>
              </a:rPr>
              <a:t>د </a:t>
            </a:r>
            <a:r>
              <a:rPr lang="ar-EG" dirty="0">
                <a:solidFill>
                  <a:srgbClr val="00B050"/>
                </a:solidFill>
              </a:rPr>
              <a:t>خصائص المجتمع </a:t>
            </a:r>
            <a:r>
              <a:rPr lang="ar-EG" dirty="0" smtClean="0">
                <a:solidFill>
                  <a:srgbClr val="00B050"/>
                </a:solidFill>
              </a:rPr>
              <a:t>ال</a:t>
            </a:r>
            <a:r>
              <a:rPr lang="ar-SA" dirty="0" smtClean="0">
                <a:solidFill>
                  <a:srgbClr val="00B050"/>
                </a:solidFill>
              </a:rPr>
              <a:t>ـ</a:t>
            </a:r>
            <a:r>
              <a:rPr lang="ar-EG" dirty="0" smtClean="0">
                <a:solidFill>
                  <a:srgbClr val="00B050"/>
                </a:solidFill>
              </a:rPr>
              <a:t>ريفي </a:t>
            </a:r>
            <a:r>
              <a:rPr lang="ar-EG" dirty="0">
                <a:solidFill>
                  <a:srgbClr val="00B050"/>
                </a:solidFill>
              </a:rPr>
              <a:t>والحضري محاولين في هذا الصدد وضع نظرية حول الفروق بين الريف والحضر </a:t>
            </a:r>
            <a:r>
              <a:rPr lang="ar-EG" dirty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74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  </a:t>
            </a:r>
            <a:r>
              <a:rPr lang="ar-EG" dirty="0" smtClean="0">
                <a:solidFill>
                  <a:srgbClr val="FF0000"/>
                </a:solidFill>
              </a:rPr>
              <a:t>وترجع </a:t>
            </a:r>
            <a:r>
              <a:rPr lang="ar-EG" dirty="0">
                <a:solidFill>
                  <a:srgbClr val="FF0000"/>
                </a:solidFill>
              </a:rPr>
              <a:t>الجذور الحقيقية لدراسة الفروق الريفية الحضرية الى عصر المفكر العربي </a:t>
            </a:r>
            <a:r>
              <a:rPr lang="ar-EG" dirty="0">
                <a:solidFill>
                  <a:srgbClr val="0070C0"/>
                </a:solidFill>
              </a:rPr>
              <a:t>ابن خلدون </a:t>
            </a:r>
            <a:r>
              <a:rPr lang="ar-SA" dirty="0" smtClean="0"/>
              <a:t>(</a:t>
            </a:r>
            <a:r>
              <a:rPr lang="ar-EG" dirty="0" smtClean="0">
                <a:solidFill>
                  <a:schemeClr val="accent6">
                    <a:lumMod val="50000"/>
                  </a:schemeClr>
                </a:solidFill>
              </a:rPr>
              <a:t>332</a:t>
            </a:r>
            <a:r>
              <a:rPr lang="ar-SA" dirty="0" smtClean="0"/>
              <a:t> </a:t>
            </a:r>
            <a:r>
              <a:rPr lang="ar-EG" dirty="0" smtClean="0"/>
              <a:t> </a:t>
            </a:r>
            <a:r>
              <a:rPr lang="ar-EG" dirty="0"/>
              <a:t>– </a:t>
            </a:r>
            <a:r>
              <a:rPr lang="ar-EG" dirty="0">
                <a:solidFill>
                  <a:schemeClr val="accent6">
                    <a:lumMod val="50000"/>
                  </a:schemeClr>
                </a:solidFill>
              </a:rPr>
              <a:t>1406 م </a:t>
            </a:r>
            <a:r>
              <a:rPr lang="ar-EG" dirty="0"/>
              <a:t>)  في </a:t>
            </a:r>
            <a:r>
              <a:rPr lang="ar-EG" dirty="0" smtClean="0">
                <a:solidFill>
                  <a:srgbClr val="00B050"/>
                </a:solidFill>
              </a:rPr>
              <a:t>الق</a:t>
            </a:r>
            <a:r>
              <a:rPr lang="ar-SA" dirty="0" smtClean="0">
                <a:solidFill>
                  <a:srgbClr val="00B050"/>
                </a:solidFill>
              </a:rPr>
              <a:t>ـ</a:t>
            </a:r>
            <a:r>
              <a:rPr lang="ar-EG" dirty="0" smtClean="0">
                <a:solidFill>
                  <a:srgbClr val="00B050"/>
                </a:solidFill>
              </a:rPr>
              <a:t>رن </a:t>
            </a:r>
            <a:r>
              <a:rPr lang="ar-EG" dirty="0">
                <a:solidFill>
                  <a:srgbClr val="00B050"/>
                </a:solidFill>
              </a:rPr>
              <a:t>الرابع </a:t>
            </a:r>
            <a:r>
              <a:rPr lang="ar-EG" dirty="0" smtClean="0">
                <a:solidFill>
                  <a:srgbClr val="00B050"/>
                </a:solidFill>
              </a:rPr>
              <a:t>عش</a:t>
            </a:r>
            <a:r>
              <a:rPr lang="ar-SA" dirty="0" smtClean="0">
                <a:solidFill>
                  <a:srgbClr val="00B050"/>
                </a:solidFill>
              </a:rPr>
              <a:t>ـ</a:t>
            </a:r>
            <a:r>
              <a:rPr lang="ar-EG" dirty="0" smtClean="0">
                <a:solidFill>
                  <a:srgbClr val="00B050"/>
                </a:solidFill>
              </a:rPr>
              <a:t>ر </a:t>
            </a:r>
            <a:r>
              <a:rPr lang="ar-EG" dirty="0" smtClean="0"/>
              <a:t>فق</a:t>
            </a:r>
            <a:r>
              <a:rPr lang="ar-SA" dirty="0" smtClean="0"/>
              <a:t>ـ</a:t>
            </a:r>
            <a:r>
              <a:rPr lang="ar-EG" dirty="0" smtClean="0"/>
              <a:t>د </a:t>
            </a:r>
            <a:r>
              <a:rPr lang="ar-EG" dirty="0"/>
              <a:t>كتب </a:t>
            </a:r>
            <a:r>
              <a:rPr lang="ar-EG" dirty="0" smtClean="0">
                <a:solidFill>
                  <a:srgbClr val="00B0F0"/>
                </a:solidFill>
              </a:rPr>
              <a:t>ب</a:t>
            </a:r>
            <a:r>
              <a:rPr lang="ar-SA" dirty="0" smtClean="0">
                <a:solidFill>
                  <a:srgbClr val="00B0F0"/>
                </a:solidFill>
              </a:rPr>
              <a:t>ـ</a:t>
            </a:r>
            <a:r>
              <a:rPr lang="ar-EG" dirty="0" smtClean="0">
                <a:solidFill>
                  <a:srgbClr val="00B0F0"/>
                </a:solidFill>
              </a:rPr>
              <a:t>ن خل</a:t>
            </a:r>
            <a:r>
              <a:rPr lang="ar-SA" dirty="0" smtClean="0">
                <a:solidFill>
                  <a:srgbClr val="00B0F0"/>
                </a:solidFill>
              </a:rPr>
              <a:t>ـ</a:t>
            </a:r>
            <a:r>
              <a:rPr lang="ar-EG" dirty="0" smtClean="0">
                <a:solidFill>
                  <a:srgbClr val="00B0F0"/>
                </a:solidFill>
              </a:rPr>
              <a:t>دون </a:t>
            </a:r>
            <a:r>
              <a:rPr lang="ar-EG" dirty="0" smtClean="0">
                <a:solidFill>
                  <a:srgbClr val="7030A0"/>
                </a:solidFill>
              </a:rPr>
              <a:t>فص</a:t>
            </a:r>
            <a:r>
              <a:rPr lang="ar-SA" dirty="0" smtClean="0">
                <a:solidFill>
                  <a:srgbClr val="7030A0"/>
                </a:solidFill>
              </a:rPr>
              <a:t>ـ</a:t>
            </a:r>
            <a:r>
              <a:rPr lang="ar-EG" dirty="0" smtClean="0">
                <a:solidFill>
                  <a:srgbClr val="7030A0"/>
                </a:solidFill>
              </a:rPr>
              <a:t>ولا منظم</a:t>
            </a:r>
            <a:r>
              <a:rPr lang="ar-SA" dirty="0" smtClean="0">
                <a:solidFill>
                  <a:srgbClr val="7030A0"/>
                </a:solidFill>
              </a:rPr>
              <a:t>ـ</a:t>
            </a:r>
            <a:r>
              <a:rPr lang="ar-EG" dirty="0" smtClean="0">
                <a:solidFill>
                  <a:srgbClr val="7030A0"/>
                </a:solidFill>
              </a:rPr>
              <a:t>ة </a:t>
            </a:r>
            <a:r>
              <a:rPr lang="ar-EG" dirty="0">
                <a:solidFill>
                  <a:srgbClr val="7030A0"/>
                </a:solidFill>
              </a:rPr>
              <a:t>في التمييز بين البدو والحضر</a:t>
            </a:r>
            <a:r>
              <a:rPr lang="ar-EG" dirty="0"/>
              <a:t> </a:t>
            </a:r>
            <a:r>
              <a:rPr lang="ar-EG" dirty="0">
                <a:solidFill>
                  <a:srgbClr val="D9791B"/>
                </a:solidFill>
              </a:rPr>
              <a:t>في الفصل الثاني من المقدمة بعنوان </a:t>
            </a:r>
            <a:r>
              <a:rPr lang="ar-EG" dirty="0"/>
              <a:t>( </a:t>
            </a:r>
            <a:r>
              <a:rPr lang="ar-EG" i="1" dirty="0">
                <a:solidFill>
                  <a:srgbClr val="7030A0"/>
                </a:solidFill>
              </a:rPr>
              <a:t>في العمران البدوي والأمم الوحشية والقبائل  وما يعرض في ذلك من أحوال </a:t>
            </a:r>
            <a:r>
              <a:rPr lang="ar-EG" dirty="0"/>
              <a:t>) حيث نجده </a:t>
            </a:r>
            <a:r>
              <a:rPr lang="ar-EG" dirty="0">
                <a:solidFill>
                  <a:srgbClr val="00B050"/>
                </a:solidFill>
              </a:rPr>
              <a:t>يميز بين نمطين أساسيين من المجتمعات هما </a:t>
            </a:r>
            <a:r>
              <a:rPr lang="ar-EG" dirty="0"/>
              <a:t>: </a:t>
            </a:r>
            <a:r>
              <a:rPr lang="ar-EG" dirty="0">
                <a:solidFill>
                  <a:srgbClr val="FF0000"/>
                </a:solidFill>
              </a:rPr>
              <a:t>المجتمع البدوي</a:t>
            </a:r>
            <a:r>
              <a:rPr lang="ar-EG" dirty="0"/>
              <a:t> </a:t>
            </a:r>
            <a:r>
              <a:rPr lang="ar-EG" dirty="0">
                <a:solidFill>
                  <a:srgbClr val="0E478A"/>
                </a:solidFill>
              </a:rPr>
              <a:t>والمجتمع </a:t>
            </a:r>
            <a:r>
              <a:rPr lang="ar-EG" dirty="0" smtClean="0">
                <a:solidFill>
                  <a:srgbClr val="0E478A"/>
                </a:solidFill>
              </a:rPr>
              <a:t>الحضري</a:t>
            </a:r>
            <a:r>
              <a:rPr lang="ar-SA" dirty="0" smtClean="0">
                <a:solidFill>
                  <a:srgbClr val="0E478A"/>
                </a:solidFill>
              </a:rPr>
              <a:t> </a:t>
            </a:r>
            <a:r>
              <a:rPr lang="ar-SA" dirty="0" smtClean="0"/>
              <a:t>. </a:t>
            </a:r>
            <a:r>
              <a:rPr lang="ar-EG" dirty="0" smtClean="0"/>
              <a:t> 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8369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b="1" dirty="0" smtClean="0"/>
          </a:p>
          <a:p>
            <a:r>
              <a:rPr lang="ar-SA" dirty="0" smtClean="0"/>
              <a:t>        </a:t>
            </a:r>
            <a:r>
              <a:rPr lang="ar-EG" dirty="0" smtClean="0"/>
              <a:t>كما </a:t>
            </a:r>
            <a:r>
              <a:rPr lang="ar-EG" dirty="0"/>
              <a:t>أشار </a:t>
            </a:r>
            <a:r>
              <a:rPr lang="ar-SA" dirty="0" smtClean="0">
                <a:solidFill>
                  <a:srgbClr val="00B0F0"/>
                </a:solidFill>
              </a:rPr>
              <a:t>ابن خلدون </a:t>
            </a:r>
            <a:r>
              <a:rPr lang="ar-EG" dirty="0" smtClean="0"/>
              <a:t>الى </a:t>
            </a:r>
            <a:r>
              <a:rPr lang="ar-EG" dirty="0">
                <a:solidFill>
                  <a:srgbClr val="FF0000"/>
                </a:solidFill>
              </a:rPr>
              <a:t>أن البدو أقدم من الحضر وسابق عليه</a:t>
            </a:r>
            <a:r>
              <a:rPr lang="ar-EG" dirty="0"/>
              <a:t> </a:t>
            </a:r>
            <a:r>
              <a:rPr lang="ar-EG" dirty="0" smtClean="0"/>
              <a:t>وه</a:t>
            </a:r>
            <a:r>
              <a:rPr lang="ar-SA" dirty="0" smtClean="0"/>
              <a:t>ـ</a:t>
            </a:r>
            <a:r>
              <a:rPr lang="ar-EG" dirty="0" smtClean="0"/>
              <a:t>و </a:t>
            </a:r>
            <a:r>
              <a:rPr lang="ar-EG" dirty="0"/>
              <a:t>بذلك </a:t>
            </a:r>
            <a:r>
              <a:rPr lang="ar-SA" dirty="0" smtClean="0"/>
              <a:t>يؤكد </a:t>
            </a:r>
            <a:r>
              <a:rPr lang="ar-EG" dirty="0" smtClean="0">
                <a:solidFill>
                  <a:srgbClr val="00B050"/>
                </a:solidFill>
              </a:rPr>
              <a:t>أن </a:t>
            </a:r>
            <a:r>
              <a:rPr lang="ar-EG" dirty="0">
                <a:solidFill>
                  <a:srgbClr val="00B050"/>
                </a:solidFill>
              </a:rPr>
              <a:t>البادية </a:t>
            </a:r>
            <a:r>
              <a:rPr lang="ar-EG" dirty="0" smtClean="0">
                <a:solidFill>
                  <a:srgbClr val="00B050"/>
                </a:solidFill>
              </a:rPr>
              <a:t>أص</a:t>
            </a:r>
            <a:r>
              <a:rPr lang="ar-SA" dirty="0" smtClean="0">
                <a:solidFill>
                  <a:srgbClr val="00B050"/>
                </a:solidFill>
              </a:rPr>
              <a:t>ـ</a:t>
            </a:r>
            <a:r>
              <a:rPr lang="ar-EG" dirty="0" smtClean="0">
                <a:solidFill>
                  <a:srgbClr val="00B050"/>
                </a:solidFill>
              </a:rPr>
              <a:t>ل العم</a:t>
            </a:r>
            <a:r>
              <a:rPr lang="ar-SA" dirty="0" smtClean="0">
                <a:solidFill>
                  <a:srgbClr val="00B050"/>
                </a:solidFill>
              </a:rPr>
              <a:t>ـ</a:t>
            </a:r>
            <a:r>
              <a:rPr lang="ar-EG" dirty="0" smtClean="0">
                <a:solidFill>
                  <a:srgbClr val="00B050"/>
                </a:solidFill>
              </a:rPr>
              <a:t>ران </a:t>
            </a:r>
            <a:r>
              <a:rPr lang="ar-EG" dirty="0"/>
              <a:t>كما </a:t>
            </a:r>
            <a:r>
              <a:rPr lang="ar-EG" dirty="0" smtClean="0"/>
              <a:t>تع</a:t>
            </a:r>
            <a:r>
              <a:rPr lang="ar-SA" dirty="0" smtClean="0"/>
              <a:t>ـ</a:t>
            </a:r>
            <a:r>
              <a:rPr lang="ar-EG" dirty="0" smtClean="0"/>
              <a:t>رض </a:t>
            </a:r>
            <a:r>
              <a:rPr lang="ar-EG" dirty="0"/>
              <a:t>بن خلدون أيضا </a:t>
            </a:r>
            <a:r>
              <a:rPr lang="ar-EG" dirty="0">
                <a:solidFill>
                  <a:srgbClr val="7030A0"/>
                </a:solidFill>
              </a:rPr>
              <a:t>الى صفات وأخلاق أهل البدو والحضر </a:t>
            </a:r>
            <a:r>
              <a:rPr lang="ar-EG" dirty="0"/>
              <a:t>حيث ذهب الى أن </a:t>
            </a:r>
            <a:r>
              <a:rPr lang="ar-EG" dirty="0">
                <a:solidFill>
                  <a:srgbClr val="0070C0"/>
                </a:solidFill>
              </a:rPr>
              <a:t>أهل البدو أقرب الى الخير من أهل الحضر </a:t>
            </a:r>
            <a:r>
              <a:rPr lang="ar-EG" dirty="0"/>
              <a:t>كما وصفهم بأنهم </a:t>
            </a:r>
            <a:r>
              <a:rPr lang="ar-EG" dirty="0">
                <a:solidFill>
                  <a:srgbClr val="FF0000"/>
                </a:solidFill>
              </a:rPr>
              <a:t>أقرب الى الشجاعة من أهل الحضر </a:t>
            </a:r>
            <a:r>
              <a:rPr lang="ar-EG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34404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   </a:t>
            </a:r>
            <a:r>
              <a:rPr lang="ar-EG" dirty="0" smtClean="0"/>
              <a:t>ولقد </a:t>
            </a:r>
            <a:r>
              <a:rPr lang="ar-EG" dirty="0"/>
              <a:t>تبع </a:t>
            </a:r>
            <a:r>
              <a:rPr lang="ar-EG" dirty="0">
                <a:solidFill>
                  <a:srgbClr val="00B0F0"/>
                </a:solidFill>
              </a:rPr>
              <a:t>ابن خلدون </a:t>
            </a:r>
            <a:r>
              <a:rPr lang="ar-EG" dirty="0">
                <a:solidFill>
                  <a:srgbClr val="00B050"/>
                </a:solidFill>
              </a:rPr>
              <a:t>العديد من العلماء الذين كانت لهم إسهامات فكرية رائدة في هذا المجال </a:t>
            </a:r>
            <a:r>
              <a:rPr lang="ar-EG" dirty="0"/>
              <a:t>0 </a:t>
            </a:r>
            <a:r>
              <a:rPr lang="ar-EG" dirty="0">
                <a:solidFill>
                  <a:srgbClr val="7030A0"/>
                </a:solidFill>
              </a:rPr>
              <a:t>حيث ظهرت تلك الإسهامات بشكل واضح خلال</a:t>
            </a:r>
            <a:r>
              <a:rPr lang="ar-EG" dirty="0"/>
              <a:t> </a:t>
            </a:r>
            <a:r>
              <a:rPr lang="ar-EG" dirty="0">
                <a:solidFill>
                  <a:srgbClr val="FF0000"/>
                </a:solidFill>
              </a:rPr>
              <a:t>النصف الثاني من </a:t>
            </a:r>
            <a:r>
              <a:rPr lang="ar-EG" dirty="0" smtClean="0">
                <a:solidFill>
                  <a:srgbClr val="FF0000"/>
                </a:solidFill>
              </a:rPr>
              <a:t>الق</a:t>
            </a:r>
            <a:r>
              <a:rPr lang="ar-SA" dirty="0" smtClean="0">
                <a:solidFill>
                  <a:srgbClr val="FF0000"/>
                </a:solidFill>
              </a:rPr>
              <a:t>ـ</a:t>
            </a:r>
            <a:r>
              <a:rPr lang="ar-EG" dirty="0" smtClean="0">
                <a:solidFill>
                  <a:srgbClr val="FF0000"/>
                </a:solidFill>
              </a:rPr>
              <a:t>رن التاسع </a:t>
            </a:r>
            <a:r>
              <a:rPr lang="ar-EG" dirty="0">
                <a:solidFill>
                  <a:srgbClr val="FF0000"/>
                </a:solidFill>
              </a:rPr>
              <a:t>عشر </a:t>
            </a:r>
            <a:r>
              <a:rPr lang="ar-EG" dirty="0">
                <a:solidFill>
                  <a:srgbClr val="D9791B"/>
                </a:solidFill>
              </a:rPr>
              <a:t>وقد كان </a:t>
            </a:r>
            <a:r>
              <a:rPr lang="ar-EG" dirty="0" smtClean="0">
                <a:solidFill>
                  <a:srgbClr val="D9791B"/>
                </a:solidFill>
              </a:rPr>
              <a:t>له</a:t>
            </a:r>
            <a:r>
              <a:rPr lang="ar-SA" dirty="0" smtClean="0">
                <a:solidFill>
                  <a:srgbClr val="D9791B"/>
                </a:solidFill>
              </a:rPr>
              <a:t>ـ</a:t>
            </a:r>
            <a:r>
              <a:rPr lang="ar-EG" dirty="0" smtClean="0">
                <a:solidFill>
                  <a:srgbClr val="D9791B"/>
                </a:solidFill>
              </a:rPr>
              <a:t>ذه الإسهام</a:t>
            </a:r>
            <a:r>
              <a:rPr lang="ar-SA" dirty="0" smtClean="0">
                <a:solidFill>
                  <a:srgbClr val="D9791B"/>
                </a:solidFill>
              </a:rPr>
              <a:t>ـ</a:t>
            </a:r>
            <a:r>
              <a:rPr lang="ar-EG" dirty="0" smtClean="0">
                <a:solidFill>
                  <a:srgbClr val="D9791B"/>
                </a:solidFill>
              </a:rPr>
              <a:t>ات </a:t>
            </a:r>
            <a:r>
              <a:rPr lang="ar-EG" dirty="0">
                <a:solidFill>
                  <a:srgbClr val="D9791B"/>
                </a:solidFill>
              </a:rPr>
              <a:t>دور </a:t>
            </a:r>
            <a:r>
              <a:rPr lang="ar-EG" dirty="0" smtClean="0">
                <a:solidFill>
                  <a:srgbClr val="D9791B"/>
                </a:solidFill>
              </a:rPr>
              <a:t>واض</a:t>
            </a:r>
            <a:r>
              <a:rPr lang="ar-SA" dirty="0" smtClean="0">
                <a:solidFill>
                  <a:srgbClr val="D9791B"/>
                </a:solidFill>
              </a:rPr>
              <a:t>ـ</a:t>
            </a:r>
            <a:r>
              <a:rPr lang="ar-EG" dirty="0" smtClean="0">
                <a:solidFill>
                  <a:srgbClr val="D9791B"/>
                </a:solidFill>
              </a:rPr>
              <a:t>ح </a:t>
            </a:r>
            <a:r>
              <a:rPr lang="ar-SA" dirty="0" smtClean="0">
                <a:solidFill>
                  <a:srgbClr val="D9791B"/>
                </a:solidFill>
              </a:rPr>
              <a:t> </a:t>
            </a:r>
            <a:r>
              <a:rPr lang="ar-EG" dirty="0" smtClean="0">
                <a:solidFill>
                  <a:srgbClr val="D9791B"/>
                </a:solidFill>
              </a:rPr>
              <a:t>ف</a:t>
            </a:r>
            <a:r>
              <a:rPr lang="ar-SA" dirty="0" smtClean="0">
                <a:solidFill>
                  <a:srgbClr val="D9791B"/>
                </a:solidFill>
              </a:rPr>
              <a:t>ـ</a:t>
            </a:r>
            <a:r>
              <a:rPr lang="ar-EG" dirty="0" smtClean="0">
                <a:solidFill>
                  <a:srgbClr val="D9791B"/>
                </a:solidFill>
              </a:rPr>
              <a:t>ي ظهور </a:t>
            </a:r>
            <a:r>
              <a:rPr lang="ar-EG" dirty="0">
                <a:solidFill>
                  <a:srgbClr val="D9791B"/>
                </a:solidFill>
              </a:rPr>
              <a:t>بعض </a:t>
            </a:r>
            <a:r>
              <a:rPr lang="ar-EG" dirty="0" smtClean="0">
                <a:solidFill>
                  <a:srgbClr val="D9791B"/>
                </a:solidFill>
              </a:rPr>
              <a:t>الاتجاه</a:t>
            </a:r>
            <a:r>
              <a:rPr lang="ar-SA" dirty="0" smtClean="0">
                <a:solidFill>
                  <a:srgbClr val="D9791B"/>
                </a:solidFill>
              </a:rPr>
              <a:t>ـ</a:t>
            </a:r>
            <a:r>
              <a:rPr lang="ar-EG" dirty="0" smtClean="0">
                <a:solidFill>
                  <a:srgbClr val="D9791B"/>
                </a:solidFill>
              </a:rPr>
              <a:t>ات الأساسي</a:t>
            </a:r>
            <a:r>
              <a:rPr lang="ar-SA" dirty="0" smtClean="0">
                <a:solidFill>
                  <a:srgbClr val="D9791B"/>
                </a:solidFill>
              </a:rPr>
              <a:t>ـ</a:t>
            </a:r>
            <a:r>
              <a:rPr lang="ar-EG" dirty="0" smtClean="0">
                <a:solidFill>
                  <a:srgbClr val="D9791B"/>
                </a:solidFill>
              </a:rPr>
              <a:t>ة ل</a:t>
            </a:r>
            <a:r>
              <a:rPr lang="ar-SA" dirty="0" smtClean="0">
                <a:solidFill>
                  <a:srgbClr val="D9791B"/>
                </a:solidFill>
              </a:rPr>
              <a:t>ــ</a:t>
            </a:r>
            <a:r>
              <a:rPr lang="ar-EG" dirty="0" smtClean="0">
                <a:solidFill>
                  <a:srgbClr val="D9791B"/>
                </a:solidFill>
              </a:rPr>
              <a:t>دراسة الف</a:t>
            </a:r>
            <a:r>
              <a:rPr lang="ar-SA" dirty="0" smtClean="0">
                <a:solidFill>
                  <a:srgbClr val="D9791B"/>
                </a:solidFill>
              </a:rPr>
              <a:t>ــ</a:t>
            </a:r>
            <a:r>
              <a:rPr lang="ar-EG" dirty="0" smtClean="0">
                <a:solidFill>
                  <a:srgbClr val="D9791B"/>
                </a:solidFill>
              </a:rPr>
              <a:t>روق الريفي</a:t>
            </a:r>
            <a:r>
              <a:rPr lang="ar-SA" dirty="0" smtClean="0">
                <a:solidFill>
                  <a:srgbClr val="D9791B"/>
                </a:solidFill>
              </a:rPr>
              <a:t>ــ</a:t>
            </a:r>
            <a:r>
              <a:rPr lang="ar-EG" dirty="0" smtClean="0">
                <a:solidFill>
                  <a:srgbClr val="D9791B"/>
                </a:solidFill>
              </a:rPr>
              <a:t>ة الحضري</a:t>
            </a:r>
            <a:r>
              <a:rPr lang="ar-SA" dirty="0" smtClean="0">
                <a:solidFill>
                  <a:srgbClr val="D9791B"/>
                </a:solidFill>
              </a:rPr>
              <a:t>ـ</a:t>
            </a:r>
            <a:r>
              <a:rPr lang="ar-EG" dirty="0" smtClean="0">
                <a:solidFill>
                  <a:srgbClr val="D9791B"/>
                </a:solidFill>
              </a:rPr>
              <a:t>ة </a:t>
            </a:r>
            <a:r>
              <a:rPr lang="ar-EG" i="1" dirty="0">
                <a:solidFill>
                  <a:srgbClr val="7030A0"/>
                </a:solidFill>
              </a:rPr>
              <a:t>وتتمثل هذه الاتجاهات فيما </a:t>
            </a:r>
            <a:r>
              <a:rPr lang="ar-SA" i="1" dirty="0" smtClean="0">
                <a:solidFill>
                  <a:srgbClr val="7030A0"/>
                </a:solidFill>
              </a:rPr>
              <a:t>   </a:t>
            </a:r>
            <a:r>
              <a:rPr lang="ar-EG" i="1" dirty="0" smtClean="0">
                <a:solidFill>
                  <a:srgbClr val="7030A0"/>
                </a:solidFill>
              </a:rPr>
              <a:t>يلي</a:t>
            </a:r>
            <a:r>
              <a:rPr lang="ar-EG" dirty="0" smtClean="0">
                <a:solidFill>
                  <a:srgbClr val="D9791B"/>
                </a:solidFill>
              </a:rPr>
              <a:t> </a:t>
            </a:r>
            <a:r>
              <a:rPr lang="ar-EG" dirty="0"/>
              <a:t>: - 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5661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  أولا  : </a:t>
            </a:r>
            <a:r>
              <a:rPr lang="ar-SA" b="1" dirty="0" smtClean="0">
                <a:solidFill>
                  <a:srgbClr val="FF0000"/>
                </a:solidFill>
              </a:rPr>
              <a:t>اتجاه الثنائيات في التمييز بين الريف والحضر</a:t>
            </a:r>
          </a:p>
          <a:p>
            <a:pPr rtl="1"/>
            <a:r>
              <a:rPr lang="ar-SA" dirty="0" smtClean="0"/>
              <a:t>           </a:t>
            </a:r>
            <a:r>
              <a:rPr lang="ar-EG" dirty="0" smtClean="0">
                <a:solidFill>
                  <a:srgbClr val="D9791B"/>
                </a:solidFill>
              </a:rPr>
              <a:t>ظهر </a:t>
            </a:r>
            <a:r>
              <a:rPr lang="ar-EG" dirty="0">
                <a:solidFill>
                  <a:srgbClr val="D9791B"/>
                </a:solidFill>
              </a:rPr>
              <a:t>هذا الاتجاه </a:t>
            </a:r>
            <a:r>
              <a:rPr lang="ar-EG" dirty="0">
                <a:solidFill>
                  <a:srgbClr val="0070C0"/>
                </a:solidFill>
              </a:rPr>
              <a:t>نتيجة اسهامات كثير من علماء الاجتماع الذين اهتموا بدراسة </a:t>
            </a:r>
            <a:r>
              <a:rPr lang="ar-SA" dirty="0" smtClean="0">
                <a:solidFill>
                  <a:srgbClr val="0070C0"/>
                </a:solidFill>
              </a:rPr>
              <a:t> ظواهر</a:t>
            </a:r>
            <a:r>
              <a:rPr lang="ar-EG" dirty="0" smtClean="0">
                <a:solidFill>
                  <a:srgbClr val="0070C0"/>
                </a:solidFill>
              </a:rPr>
              <a:t>التباين </a:t>
            </a:r>
            <a:r>
              <a:rPr lang="ar-EG" dirty="0">
                <a:solidFill>
                  <a:srgbClr val="0070C0"/>
                </a:solidFill>
              </a:rPr>
              <a:t>الريفي – 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EG" dirty="0" smtClean="0">
                <a:solidFill>
                  <a:srgbClr val="0070C0"/>
                </a:solidFill>
              </a:rPr>
              <a:t>الحضري</a:t>
            </a:r>
            <a:r>
              <a:rPr lang="ar-EG" dirty="0" smtClean="0"/>
              <a:t> </a:t>
            </a:r>
            <a:r>
              <a:rPr lang="ar-EG" dirty="0"/>
              <a:t>0 حيث نجد أنهم </a:t>
            </a:r>
            <a:r>
              <a:rPr lang="ar-EG" dirty="0">
                <a:solidFill>
                  <a:srgbClr val="FF0000"/>
                </a:solidFill>
              </a:rPr>
              <a:t>قدموا ثنائيات تقابل بين نوعين متباينين </a:t>
            </a:r>
            <a:r>
              <a:rPr lang="ar-EG" dirty="0" smtClean="0">
                <a:solidFill>
                  <a:srgbClr val="FF0000"/>
                </a:solidFill>
              </a:rPr>
              <a:t>م</a:t>
            </a:r>
            <a:r>
              <a:rPr lang="ar-SA" dirty="0" smtClean="0">
                <a:solidFill>
                  <a:srgbClr val="FF0000"/>
                </a:solidFill>
              </a:rPr>
              <a:t>ـ</a:t>
            </a:r>
            <a:r>
              <a:rPr lang="ar-EG" dirty="0" smtClean="0">
                <a:solidFill>
                  <a:srgbClr val="FF0000"/>
                </a:solidFill>
              </a:rPr>
              <a:t>ن </a:t>
            </a:r>
            <a:r>
              <a:rPr lang="ar-EG" dirty="0">
                <a:solidFill>
                  <a:srgbClr val="FF0000"/>
                </a:solidFill>
              </a:rPr>
              <a:t>المجتمعات يختلفان عادة اختلافا أساسيا في الخصائص والسمات المميزة لكل منهما </a:t>
            </a:r>
            <a:r>
              <a:rPr lang="ar-EG" dirty="0"/>
              <a:t>.</a:t>
            </a:r>
            <a:endParaRPr lang="en-US" dirty="0"/>
          </a:p>
          <a:p>
            <a:pPr rtl="1"/>
            <a:r>
              <a:rPr lang="ar-SA" dirty="0" smtClean="0"/>
              <a:t>         </a:t>
            </a:r>
            <a:r>
              <a:rPr lang="ar-EG" i="1" dirty="0" smtClean="0">
                <a:solidFill>
                  <a:srgbClr val="7030A0"/>
                </a:solidFill>
              </a:rPr>
              <a:t>ويمكن </a:t>
            </a:r>
            <a:r>
              <a:rPr lang="ar-EG" i="1" dirty="0">
                <a:solidFill>
                  <a:srgbClr val="7030A0"/>
                </a:solidFill>
              </a:rPr>
              <a:t>عرض بعض نماذج من تلك الاسهامات على النحو التالي : </a:t>
            </a:r>
            <a:endParaRPr lang="en-US" i="1" dirty="0">
              <a:solidFill>
                <a:srgbClr val="7030A0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61323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31576" y="1268760"/>
            <a:ext cx="8915400" cy="4525963"/>
          </a:xfrm>
        </p:spPr>
        <p:txBody>
          <a:bodyPr/>
          <a:lstStyle/>
          <a:p>
            <a:pPr rtl="1"/>
            <a:r>
              <a:rPr lang="ar-SA" dirty="0" smtClean="0"/>
              <a:t> </a:t>
            </a:r>
            <a:r>
              <a:rPr lang="ar-EG" b="1" dirty="0"/>
              <a:t>أ- </a:t>
            </a:r>
            <a:r>
              <a:rPr lang="ar-EG" b="1" dirty="0">
                <a:solidFill>
                  <a:srgbClr val="0070C0"/>
                </a:solidFill>
              </a:rPr>
              <a:t>السير هنري مين </a:t>
            </a:r>
            <a:r>
              <a:rPr lang="ar-EG" b="1" dirty="0"/>
              <a:t>: </a:t>
            </a:r>
            <a:endParaRPr lang="en-US" dirty="0"/>
          </a:p>
          <a:p>
            <a:pPr rtl="1"/>
            <a:r>
              <a:rPr lang="ar-EG" b="1" dirty="0"/>
              <a:t>	</a:t>
            </a:r>
            <a:r>
              <a:rPr lang="ar-SA" b="1" dirty="0" smtClean="0"/>
              <a:t>   </a:t>
            </a:r>
            <a:r>
              <a:rPr lang="ar-EG" dirty="0" smtClean="0"/>
              <a:t>قدم </a:t>
            </a:r>
            <a:r>
              <a:rPr lang="ar-EG" dirty="0"/>
              <a:t>هنري مين عام </a:t>
            </a:r>
            <a:r>
              <a:rPr lang="ar-EG" dirty="0">
                <a:solidFill>
                  <a:srgbClr val="FF0000"/>
                </a:solidFill>
              </a:rPr>
              <a:t>1861</a:t>
            </a:r>
            <a:r>
              <a:rPr lang="ar-EG" dirty="0"/>
              <a:t> في كتابه ( </a:t>
            </a:r>
            <a:r>
              <a:rPr lang="ar-EG" dirty="0">
                <a:solidFill>
                  <a:srgbClr val="FF0000"/>
                </a:solidFill>
              </a:rPr>
              <a:t>القانون القديم </a:t>
            </a:r>
            <a:r>
              <a:rPr lang="ar-EG" dirty="0"/>
              <a:t>) محاولة جادة للتميز بين المجتمع الريفي والمجتمع الحضري </a:t>
            </a:r>
            <a:r>
              <a:rPr lang="ar-EG" dirty="0">
                <a:solidFill>
                  <a:srgbClr val="FF0000"/>
                </a:solidFill>
              </a:rPr>
              <a:t>على أساس المكانة الاجتماعية والتعاقد</a:t>
            </a:r>
            <a:r>
              <a:rPr lang="ar-EG" dirty="0"/>
              <a:t> حيث ذهب الى </a:t>
            </a:r>
            <a:r>
              <a:rPr lang="ar-EG" dirty="0">
                <a:solidFill>
                  <a:srgbClr val="0070C0"/>
                </a:solidFill>
              </a:rPr>
              <a:t>أن تحول المجتمع من </a:t>
            </a:r>
            <a:r>
              <a:rPr lang="ar-EG" dirty="0">
                <a:solidFill>
                  <a:srgbClr val="00B050"/>
                </a:solidFill>
              </a:rPr>
              <a:t>التنظيم </a:t>
            </a:r>
            <a:r>
              <a:rPr lang="ar-EG" dirty="0" smtClean="0">
                <a:solidFill>
                  <a:srgbClr val="00B050"/>
                </a:solidFill>
              </a:rPr>
              <a:t>القراب</a:t>
            </a:r>
            <a:r>
              <a:rPr lang="ar-SA" dirty="0" smtClean="0">
                <a:solidFill>
                  <a:srgbClr val="00B050"/>
                </a:solidFill>
              </a:rPr>
              <a:t>ي</a:t>
            </a:r>
            <a:r>
              <a:rPr lang="ar-EG" dirty="0" smtClean="0">
                <a:solidFill>
                  <a:srgbClr val="00B050"/>
                </a:solidFill>
              </a:rPr>
              <a:t> </a:t>
            </a:r>
            <a:r>
              <a:rPr lang="ar-EG" dirty="0">
                <a:solidFill>
                  <a:srgbClr val="00B050"/>
                </a:solidFill>
              </a:rPr>
              <a:t>القائم على </a:t>
            </a:r>
            <a:r>
              <a:rPr lang="ar-EG" dirty="0" smtClean="0">
                <a:solidFill>
                  <a:srgbClr val="00B050"/>
                </a:solidFill>
              </a:rPr>
              <a:t>المك</a:t>
            </a:r>
            <a:r>
              <a:rPr lang="ar-SA" dirty="0" smtClean="0">
                <a:solidFill>
                  <a:srgbClr val="00B050"/>
                </a:solidFill>
              </a:rPr>
              <a:t>ا</a:t>
            </a:r>
            <a:r>
              <a:rPr lang="ar-EG" dirty="0" err="1" smtClean="0">
                <a:solidFill>
                  <a:srgbClr val="00B050"/>
                </a:solidFill>
              </a:rPr>
              <a:t>نة</a:t>
            </a:r>
            <a:r>
              <a:rPr lang="ar-EG" dirty="0" smtClean="0">
                <a:solidFill>
                  <a:srgbClr val="00B050"/>
                </a:solidFill>
              </a:rPr>
              <a:t> </a:t>
            </a:r>
            <a:r>
              <a:rPr lang="ar-EG" dirty="0" smtClean="0">
                <a:solidFill>
                  <a:srgbClr val="0070C0"/>
                </a:solidFill>
              </a:rPr>
              <a:t>الى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EG" dirty="0" smtClean="0">
                <a:solidFill>
                  <a:srgbClr val="D9791B"/>
                </a:solidFill>
              </a:rPr>
              <a:t>التنظيم </a:t>
            </a:r>
            <a:r>
              <a:rPr lang="ar-EG" dirty="0">
                <a:solidFill>
                  <a:srgbClr val="D9791B"/>
                </a:solidFill>
              </a:rPr>
              <a:t>التعاقدي </a:t>
            </a:r>
            <a:r>
              <a:rPr lang="ar-EG" dirty="0">
                <a:solidFill>
                  <a:srgbClr val="7030A0"/>
                </a:solidFill>
              </a:rPr>
              <a:t>يقوم على أساس إدراك الجماعة </a:t>
            </a:r>
            <a:r>
              <a:rPr lang="ar-EG" dirty="0">
                <a:solidFill>
                  <a:srgbClr val="FF0000"/>
                </a:solidFill>
              </a:rPr>
              <a:t>للحقوق والواجبات والارتباطات التعاقدية المسيطرة </a:t>
            </a:r>
            <a:r>
              <a:rPr lang="ar-EG" dirty="0"/>
              <a:t>0 وقد استمد ( </a:t>
            </a:r>
            <a:r>
              <a:rPr lang="ar-EG" dirty="0">
                <a:solidFill>
                  <a:srgbClr val="00B0F0"/>
                </a:solidFill>
              </a:rPr>
              <a:t>مين</a:t>
            </a:r>
            <a:r>
              <a:rPr lang="ar-EG" dirty="0"/>
              <a:t> ) هذه الفكرة من </a:t>
            </a:r>
            <a:r>
              <a:rPr lang="ar-EG" dirty="0">
                <a:solidFill>
                  <a:srgbClr val="D9791B"/>
                </a:solidFill>
              </a:rPr>
              <a:t>تاريخ القانون الروماني </a:t>
            </a:r>
            <a:r>
              <a:rPr lang="ar-EG" dirty="0">
                <a:solidFill>
                  <a:srgbClr val="0070C0"/>
                </a:solidFill>
              </a:rPr>
              <a:t>حيث كان التحول الاجتماعي في ذلك العهد يتمثل في تحويل المجتمع من </a:t>
            </a:r>
            <a:r>
              <a:rPr lang="ar-EG" dirty="0">
                <a:solidFill>
                  <a:schemeClr val="accent6">
                    <a:lumMod val="50000"/>
                  </a:schemeClr>
                </a:solidFill>
              </a:rPr>
              <a:t>نمط العلاقات الأسرية </a:t>
            </a:r>
            <a:r>
              <a:rPr lang="ar-EG" dirty="0">
                <a:solidFill>
                  <a:srgbClr val="0070C0"/>
                </a:solidFill>
              </a:rPr>
              <a:t>الى </a:t>
            </a:r>
            <a:r>
              <a:rPr lang="ar-EG" dirty="0">
                <a:solidFill>
                  <a:srgbClr val="7030A0"/>
                </a:solidFill>
              </a:rPr>
              <a:t>نمط العلاقات الاجتماعية </a:t>
            </a:r>
            <a:r>
              <a:rPr lang="ar-EG" dirty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11029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EG" dirty="0"/>
              <a:t>ب- </a:t>
            </a:r>
            <a:r>
              <a:rPr lang="ar-EG" b="1" dirty="0" err="1">
                <a:solidFill>
                  <a:srgbClr val="0070C0"/>
                </a:solidFill>
              </a:rPr>
              <a:t>فرديناند</a:t>
            </a:r>
            <a:r>
              <a:rPr lang="ar-EG" b="1" dirty="0">
                <a:solidFill>
                  <a:srgbClr val="0070C0"/>
                </a:solidFill>
              </a:rPr>
              <a:t> </a:t>
            </a:r>
            <a:r>
              <a:rPr lang="ar-EG" b="1" dirty="0" err="1">
                <a:solidFill>
                  <a:srgbClr val="0070C0"/>
                </a:solidFill>
              </a:rPr>
              <a:t>تونيز</a:t>
            </a:r>
            <a:r>
              <a:rPr lang="ar-EG" b="1" dirty="0">
                <a:solidFill>
                  <a:srgbClr val="0070C0"/>
                </a:solidFill>
              </a:rPr>
              <a:t> </a:t>
            </a:r>
            <a:r>
              <a:rPr lang="ar-EG" dirty="0"/>
              <a:t>: </a:t>
            </a:r>
            <a:endParaRPr lang="en-US" dirty="0"/>
          </a:p>
          <a:p>
            <a:pPr rtl="1"/>
            <a:r>
              <a:rPr lang="ar-EG" dirty="0"/>
              <a:t>	يميز ( </a:t>
            </a:r>
            <a:r>
              <a:rPr lang="ar-EG" dirty="0" err="1">
                <a:solidFill>
                  <a:srgbClr val="00B0F0"/>
                </a:solidFill>
              </a:rPr>
              <a:t>توينز</a:t>
            </a:r>
            <a:r>
              <a:rPr lang="ar-EG" dirty="0"/>
              <a:t> ) بين نمطين من المجتمعات : </a:t>
            </a:r>
            <a:endParaRPr lang="en-US" dirty="0"/>
          </a:p>
          <a:p>
            <a:pPr rtl="1"/>
            <a:r>
              <a:rPr lang="ar-EG" dirty="0">
                <a:solidFill>
                  <a:srgbClr val="0070C0"/>
                </a:solidFill>
              </a:rPr>
              <a:t>الأول</a:t>
            </a:r>
            <a:r>
              <a:rPr lang="ar-EG" dirty="0"/>
              <a:t> : هو </a:t>
            </a:r>
            <a:r>
              <a:rPr lang="ar-EG" dirty="0" smtClean="0">
                <a:solidFill>
                  <a:srgbClr val="FF0000"/>
                </a:solidFill>
              </a:rPr>
              <a:t>المجتمع </a:t>
            </a:r>
            <a:r>
              <a:rPr lang="ar-EG" dirty="0">
                <a:solidFill>
                  <a:srgbClr val="FF0000"/>
                </a:solidFill>
              </a:rPr>
              <a:t>المحلي </a:t>
            </a:r>
            <a:r>
              <a:rPr lang="ar-EG" dirty="0"/>
              <a:t>ويتميز </a:t>
            </a:r>
            <a:r>
              <a:rPr lang="ar-EG" dirty="0">
                <a:solidFill>
                  <a:srgbClr val="00B050"/>
                </a:solidFill>
              </a:rPr>
              <a:t>بالوحدة المطلقة </a:t>
            </a:r>
            <a:r>
              <a:rPr lang="ar-EG" dirty="0" smtClean="0"/>
              <a:t>الت</a:t>
            </a:r>
            <a:r>
              <a:rPr lang="ar-SA" dirty="0" smtClean="0"/>
              <a:t>ي</a:t>
            </a:r>
            <a:r>
              <a:rPr lang="ar-EG" dirty="0" smtClean="0"/>
              <a:t> </a:t>
            </a:r>
            <a:r>
              <a:rPr lang="ar-EG" dirty="0"/>
              <a:t>تتمثل في </a:t>
            </a:r>
            <a:r>
              <a:rPr lang="ar-EG" dirty="0">
                <a:solidFill>
                  <a:schemeClr val="accent6">
                    <a:lumMod val="50000"/>
                  </a:schemeClr>
                </a:solidFill>
              </a:rPr>
              <a:t>القيم العامة </a:t>
            </a:r>
            <a:r>
              <a:rPr lang="ar-EG" dirty="0"/>
              <a:t>حيث تكون إرادة الفرد </a:t>
            </a:r>
            <a:r>
              <a:rPr lang="ar-EG" dirty="0">
                <a:solidFill>
                  <a:srgbClr val="0070C0"/>
                </a:solidFill>
              </a:rPr>
              <a:t>إرادة تلقائية ومؤثرة </a:t>
            </a:r>
            <a:r>
              <a:rPr lang="ar-EG" dirty="0"/>
              <a:t>.</a:t>
            </a:r>
            <a:endParaRPr lang="en-US" dirty="0"/>
          </a:p>
          <a:p>
            <a:pPr rtl="1"/>
            <a:r>
              <a:rPr lang="ar-EG" dirty="0">
                <a:solidFill>
                  <a:srgbClr val="0070C0"/>
                </a:solidFill>
              </a:rPr>
              <a:t>الثاني</a:t>
            </a:r>
            <a:r>
              <a:rPr lang="ar-EG" dirty="0"/>
              <a:t> : ويتمثل في </a:t>
            </a:r>
            <a:r>
              <a:rPr lang="ar-EG" dirty="0" smtClean="0">
                <a:solidFill>
                  <a:srgbClr val="FF0000"/>
                </a:solidFill>
              </a:rPr>
              <a:t>المجتمع </a:t>
            </a:r>
            <a:r>
              <a:rPr lang="ar-EG" dirty="0">
                <a:solidFill>
                  <a:srgbClr val="FF0000"/>
                </a:solidFill>
              </a:rPr>
              <a:t>العام </a:t>
            </a:r>
            <a:r>
              <a:rPr lang="ar-EG" dirty="0"/>
              <a:t>وتكون </a:t>
            </a:r>
            <a:r>
              <a:rPr lang="ar-EG" dirty="0">
                <a:solidFill>
                  <a:srgbClr val="D9791B"/>
                </a:solidFill>
              </a:rPr>
              <a:t>الوحدة في هذا المجتمع قائمة على درجة من </a:t>
            </a:r>
            <a:r>
              <a:rPr lang="ar-EG" dirty="0">
                <a:solidFill>
                  <a:srgbClr val="00B050"/>
                </a:solidFill>
              </a:rPr>
              <a:t>التباين والتفرد </a:t>
            </a:r>
            <a:r>
              <a:rPr lang="ar-EG" dirty="0"/>
              <a:t>وتكون الإرادة الفردية فيه </a:t>
            </a:r>
            <a:r>
              <a:rPr lang="ar-EG" dirty="0">
                <a:solidFill>
                  <a:srgbClr val="FF0000"/>
                </a:solidFill>
              </a:rPr>
              <a:t>إرادة عقلية </a:t>
            </a:r>
            <a:r>
              <a:rPr lang="ar-EG" dirty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86904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        </a:t>
            </a:r>
            <a:r>
              <a:rPr lang="ar-EG" dirty="0" smtClean="0"/>
              <a:t>ويرى </a:t>
            </a:r>
            <a:r>
              <a:rPr lang="ar-EG" dirty="0"/>
              <a:t>( </a:t>
            </a:r>
            <a:r>
              <a:rPr lang="ar-EG" dirty="0" err="1">
                <a:solidFill>
                  <a:srgbClr val="00B0F0"/>
                </a:solidFill>
              </a:rPr>
              <a:t>توينز</a:t>
            </a:r>
            <a:r>
              <a:rPr lang="ar-EG" dirty="0"/>
              <a:t> ) </a:t>
            </a:r>
            <a:r>
              <a:rPr lang="ar-EG" dirty="0">
                <a:solidFill>
                  <a:srgbClr val="0070C0"/>
                </a:solidFill>
              </a:rPr>
              <a:t>أن الأساس الحقيقي للوحدة والتكامل في المجتمع المحلي 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EG" dirty="0" smtClean="0">
                <a:solidFill>
                  <a:srgbClr val="0070C0"/>
                </a:solidFill>
              </a:rPr>
              <a:t>وإمكانية 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EG" dirty="0" smtClean="0">
                <a:solidFill>
                  <a:srgbClr val="0070C0"/>
                </a:solidFill>
              </a:rPr>
              <a:t>وجود </a:t>
            </a:r>
            <a:r>
              <a:rPr lang="ar-EG" dirty="0">
                <a:solidFill>
                  <a:srgbClr val="0070C0"/>
                </a:solidFill>
              </a:rPr>
              <a:t>هذا الشكل 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EG" dirty="0" smtClean="0">
                <a:solidFill>
                  <a:srgbClr val="0070C0"/>
                </a:solidFill>
              </a:rPr>
              <a:t>من </a:t>
            </a:r>
            <a:r>
              <a:rPr lang="ar-EG" dirty="0">
                <a:solidFill>
                  <a:srgbClr val="0070C0"/>
                </a:solidFill>
              </a:rPr>
              <a:t>المجتمعات يعتمد </a:t>
            </a:r>
            <a:r>
              <a:rPr lang="ar-EG" dirty="0">
                <a:solidFill>
                  <a:srgbClr val="D9791B"/>
                </a:solidFill>
              </a:rPr>
              <a:t>في المقام الأول </a:t>
            </a:r>
            <a:r>
              <a:rPr lang="ar-SA" dirty="0" smtClean="0">
                <a:solidFill>
                  <a:srgbClr val="D9791B"/>
                </a:solidFill>
              </a:rPr>
              <a:t> </a:t>
            </a:r>
            <a:r>
              <a:rPr lang="ar-EG" dirty="0" smtClean="0">
                <a:solidFill>
                  <a:srgbClr val="0070C0"/>
                </a:solidFill>
              </a:rPr>
              <a:t>على </a:t>
            </a:r>
            <a:r>
              <a:rPr lang="ar-EG" dirty="0">
                <a:solidFill>
                  <a:srgbClr val="FF0000"/>
                </a:solidFill>
              </a:rPr>
              <a:t>العلاقات </a:t>
            </a:r>
            <a:r>
              <a:rPr lang="ar-EG" dirty="0" err="1">
                <a:solidFill>
                  <a:srgbClr val="FF0000"/>
                </a:solidFill>
              </a:rPr>
              <a:t>القرابية</a:t>
            </a:r>
            <a:r>
              <a:rPr lang="ar-EG" dirty="0">
                <a:solidFill>
                  <a:srgbClr val="FF0000"/>
                </a:solidFill>
              </a:rPr>
              <a:t> 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EG" dirty="0" smtClean="0"/>
              <a:t>أو </a:t>
            </a:r>
            <a:r>
              <a:rPr lang="ar-EG" dirty="0">
                <a:solidFill>
                  <a:srgbClr val="00B050"/>
                </a:solidFill>
              </a:rPr>
              <a:t>علاقات </a:t>
            </a:r>
            <a:r>
              <a:rPr lang="ar-EG" dirty="0" smtClean="0">
                <a:solidFill>
                  <a:srgbClr val="00B050"/>
                </a:solidFill>
              </a:rPr>
              <a:t>الدم </a:t>
            </a:r>
            <a:r>
              <a:rPr lang="ar-EG" dirty="0">
                <a:solidFill>
                  <a:srgbClr val="00B050"/>
                </a:solidFill>
              </a:rPr>
              <a:t>والتجانس الفيزيقي والعقلي</a:t>
            </a:r>
            <a:r>
              <a:rPr lang="ar-EG" dirty="0"/>
              <a:t> </a:t>
            </a:r>
            <a:r>
              <a:rPr lang="ar-SA" dirty="0" smtClean="0"/>
              <a:t> </a:t>
            </a:r>
            <a:r>
              <a:rPr lang="ar-EG" dirty="0" smtClean="0"/>
              <a:t>كما </a:t>
            </a:r>
            <a:r>
              <a:rPr lang="ar-EG" dirty="0"/>
              <a:t>أن </a:t>
            </a:r>
            <a:r>
              <a:rPr lang="ar-SA" dirty="0" smtClean="0">
                <a:solidFill>
                  <a:srgbClr val="7030A0"/>
                </a:solidFill>
              </a:rPr>
              <a:t>الأسرة </a:t>
            </a:r>
            <a:r>
              <a:rPr lang="ar-EG" dirty="0" smtClean="0">
                <a:solidFill>
                  <a:srgbClr val="7030A0"/>
                </a:solidFill>
              </a:rPr>
              <a:t>تشك</a:t>
            </a:r>
            <a:r>
              <a:rPr lang="ar-SA" dirty="0" smtClean="0">
                <a:solidFill>
                  <a:srgbClr val="7030A0"/>
                </a:solidFill>
              </a:rPr>
              <a:t>ـ</a:t>
            </a:r>
            <a:r>
              <a:rPr lang="ar-EG" dirty="0" smtClean="0">
                <a:solidFill>
                  <a:srgbClr val="7030A0"/>
                </a:solidFill>
              </a:rPr>
              <a:t>ل </a:t>
            </a:r>
            <a:r>
              <a:rPr lang="ar-EG" dirty="0">
                <a:solidFill>
                  <a:srgbClr val="7030A0"/>
                </a:solidFill>
              </a:rPr>
              <a:t>الأسس </a:t>
            </a:r>
            <a:r>
              <a:rPr lang="ar-EG" dirty="0" smtClean="0">
                <a:solidFill>
                  <a:srgbClr val="7030A0"/>
                </a:solidFill>
              </a:rPr>
              <a:t>العام</a:t>
            </a:r>
            <a:r>
              <a:rPr lang="ar-SA" dirty="0" smtClean="0">
                <a:solidFill>
                  <a:srgbClr val="7030A0"/>
                </a:solidFill>
              </a:rPr>
              <a:t>ـ</a:t>
            </a:r>
            <a:r>
              <a:rPr lang="ar-EG" dirty="0" smtClean="0">
                <a:solidFill>
                  <a:srgbClr val="7030A0"/>
                </a:solidFill>
              </a:rPr>
              <a:t>ة </a:t>
            </a:r>
            <a:r>
              <a:rPr lang="ar-EG" dirty="0">
                <a:solidFill>
                  <a:srgbClr val="7030A0"/>
                </a:solidFill>
              </a:rPr>
              <a:t>للحياة </a:t>
            </a:r>
            <a:r>
              <a:rPr lang="ar-EG" dirty="0" smtClean="0">
                <a:solidFill>
                  <a:srgbClr val="7030A0"/>
                </a:solidFill>
              </a:rPr>
              <a:t>ف</a:t>
            </a:r>
            <a:r>
              <a:rPr lang="ar-SA" dirty="0" smtClean="0">
                <a:solidFill>
                  <a:srgbClr val="7030A0"/>
                </a:solidFill>
              </a:rPr>
              <a:t>ـ</a:t>
            </a:r>
            <a:r>
              <a:rPr lang="ar-EG" dirty="0" smtClean="0">
                <a:solidFill>
                  <a:srgbClr val="7030A0"/>
                </a:solidFill>
              </a:rPr>
              <a:t>ي المجتمع</a:t>
            </a:r>
            <a:r>
              <a:rPr lang="ar-SA" dirty="0" smtClean="0">
                <a:solidFill>
                  <a:srgbClr val="7030A0"/>
                </a:solidFill>
              </a:rPr>
              <a:t> </a:t>
            </a:r>
            <a:r>
              <a:rPr lang="ar-EG" dirty="0" smtClean="0">
                <a:solidFill>
                  <a:srgbClr val="7030A0"/>
                </a:solidFill>
              </a:rPr>
              <a:t> </a:t>
            </a:r>
            <a:r>
              <a:rPr lang="ar-EG" dirty="0">
                <a:solidFill>
                  <a:srgbClr val="7030A0"/>
                </a:solidFill>
              </a:rPr>
              <a:t>المحلي </a:t>
            </a:r>
            <a:r>
              <a:rPr lang="ar-EG" dirty="0">
                <a:solidFill>
                  <a:schemeClr val="accent6">
                    <a:lumMod val="50000"/>
                  </a:schemeClr>
                </a:solidFill>
              </a:rPr>
              <a:t>وتمثل </a:t>
            </a:r>
            <a:r>
              <a:rPr lang="ar-EG" dirty="0" smtClean="0">
                <a:solidFill>
                  <a:schemeClr val="accent6">
                    <a:lumMod val="50000"/>
                  </a:schemeClr>
                </a:solidFill>
              </a:rPr>
              <a:t>الحي</a:t>
            </a:r>
            <a:r>
              <a:rPr lang="ar-SA" dirty="0" smtClean="0">
                <a:solidFill>
                  <a:schemeClr val="accent6">
                    <a:lumMod val="50000"/>
                  </a:schemeClr>
                </a:solidFill>
              </a:rPr>
              <a:t>ـ</a:t>
            </a:r>
            <a:r>
              <a:rPr lang="ar-EG" dirty="0" smtClean="0">
                <a:solidFill>
                  <a:schemeClr val="accent6">
                    <a:lumMod val="50000"/>
                  </a:schemeClr>
                </a:solidFill>
              </a:rPr>
              <a:t>ا</a:t>
            </a:r>
            <a:r>
              <a:rPr lang="ar-SA" dirty="0" smtClean="0">
                <a:solidFill>
                  <a:schemeClr val="accent6">
                    <a:lumMod val="50000"/>
                  </a:schemeClr>
                </a:solidFill>
              </a:rPr>
              <a:t>ه</a:t>
            </a:r>
            <a:r>
              <a:rPr lang="ar-EG" dirty="0" smtClean="0">
                <a:solidFill>
                  <a:schemeClr val="accent6">
                    <a:lumMod val="50000"/>
                  </a:schemeClr>
                </a:solidFill>
              </a:rPr>
              <a:t> الأس</a:t>
            </a:r>
            <a:r>
              <a:rPr lang="ar-SA" dirty="0" smtClean="0">
                <a:solidFill>
                  <a:schemeClr val="accent6">
                    <a:lumMod val="50000"/>
                  </a:schemeClr>
                </a:solidFill>
              </a:rPr>
              <a:t>ـ</a:t>
            </a:r>
            <a:r>
              <a:rPr lang="ar-EG" dirty="0" smtClean="0">
                <a:solidFill>
                  <a:schemeClr val="accent6">
                    <a:lumMod val="50000"/>
                  </a:schemeClr>
                </a:solidFill>
              </a:rPr>
              <a:t>رية وحي</a:t>
            </a:r>
            <a:r>
              <a:rPr lang="ar-SA" dirty="0" smtClean="0">
                <a:solidFill>
                  <a:schemeClr val="accent6">
                    <a:lumMod val="50000"/>
                  </a:schemeClr>
                </a:solidFill>
              </a:rPr>
              <a:t>ـ</a:t>
            </a:r>
            <a:r>
              <a:rPr lang="ar-EG" dirty="0" smtClean="0">
                <a:solidFill>
                  <a:schemeClr val="accent6">
                    <a:lumMod val="50000"/>
                  </a:schemeClr>
                </a:solidFill>
              </a:rPr>
              <a:t>ا</a:t>
            </a:r>
            <a:r>
              <a:rPr lang="ar-SA" dirty="0" smtClean="0">
                <a:solidFill>
                  <a:schemeClr val="accent6">
                    <a:lumMod val="50000"/>
                  </a:schemeClr>
                </a:solidFill>
              </a:rPr>
              <a:t>ه</a:t>
            </a:r>
            <a:r>
              <a:rPr lang="ar-EG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ar-SA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ar-EG" dirty="0" smtClean="0">
                <a:solidFill>
                  <a:schemeClr val="accent6">
                    <a:lumMod val="50000"/>
                  </a:schemeClr>
                </a:solidFill>
              </a:rPr>
              <a:t>الق</a:t>
            </a:r>
            <a:r>
              <a:rPr lang="ar-SA" dirty="0" smtClean="0">
                <a:solidFill>
                  <a:schemeClr val="accent6">
                    <a:lumMod val="50000"/>
                  </a:schemeClr>
                </a:solidFill>
              </a:rPr>
              <a:t>ـ</a:t>
            </a:r>
            <a:r>
              <a:rPr lang="ar-EG" dirty="0" smtClean="0">
                <a:solidFill>
                  <a:schemeClr val="accent6">
                    <a:lumMod val="50000"/>
                  </a:schemeClr>
                </a:solidFill>
              </a:rPr>
              <a:t>رية والم</a:t>
            </a:r>
            <a:r>
              <a:rPr lang="ar-SA" dirty="0" smtClean="0">
                <a:solidFill>
                  <a:schemeClr val="accent6">
                    <a:lumMod val="50000"/>
                  </a:schemeClr>
                </a:solidFill>
              </a:rPr>
              <a:t>ـ</a:t>
            </a:r>
            <a:r>
              <a:rPr lang="ar-EG" dirty="0" smtClean="0">
                <a:solidFill>
                  <a:schemeClr val="accent6">
                    <a:lumMod val="50000"/>
                  </a:schemeClr>
                </a:solidFill>
              </a:rPr>
              <a:t>دينة </a:t>
            </a:r>
            <a:r>
              <a:rPr lang="ar-SA" dirty="0" smtClean="0">
                <a:solidFill>
                  <a:srgbClr val="D9791B"/>
                </a:solidFill>
              </a:rPr>
              <a:t>المجتمع المحلي </a:t>
            </a:r>
            <a:r>
              <a:rPr lang="ar-EG" dirty="0" smtClean="0">
                <a:solidFill>
                  <a:srgbClr val="00B050"/>
                </a:solidFill>
              </a:rPr>
              <a:t>أما </a:t>
            </a:r>
            <a:r>
              <a:rPr lang="ar-EG" dirty="0">
                <a:solidFill>
                  <a:srgbClr val="00B050"/>
                </a:solidFill>
              </a:rPr>
              <a:t>حياة المدينة الكبيرة والحياة القومية وعواصم المدن فهي تمثل</a:t>
            </a:r>
            <a:r>
              <a:rPr lang="ar-EG" dirty="0"/>
              <a:t> </a:t>
            </a:r>
            <a:r>
              <a:rPr lang="ar-EG" dirty="0">
                <a:solidFill>
                  <a:srgbClr val="FF0000"/>
                </a:solidFill>
              </a:rPr>
              <a:t>أساس </a:t>
            </a:r>
            <a:r>
              <a:rPr lang="ar-SA" dirty="0" smtClean="0">
                <a:solidFill>
                  <a:srgbClr val="FF0000"/>
                </a:solidFill>
              </a:rPr>
              <a:t>المجتمع العام </a:t>
            </a:r>
            <a:r>
              <a:rPr lang="ar-EG" dirty="0" smtClean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67477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EG" b="1" dirty="0" smtClean="0"/>
              <a:t>جـ</a:t>
            </a:r>
            <a:r>
              <a:rPr lang="ar-SA" b="1" dirty="0" smtClean="0"/>
              <a:t> </a:t>
            </a:r>
            <a:r>
              <a:rPr lang="ar-EG" b="1" dirty="0" smtClean="0"/>
              <a:t>- </a:t>
            </a:r>
            <a:r>
              <a:rPr lang="ar-EG" b="1" dirty="0">
                <a:solidFill>
                  <a:srgbClr val="0070C0"/>
                </a:solidFill>
              </a:rPr>
              <a:t>إميل دور </a:t>
            </a:r>
            <a:r>
              <a:rPr lang="ar-EG" b="1" dirty="0" err="1">
                <a:solidFill>
                  <a:srgbClr val="0070C0"/>
                </a:solidFill>
              </a:rPr>
              <a:t>كايم</a:t>
            </a:r>
            <a:r>
              <a:rPr lang="ar-EG" b="1" dirty="0">
                <a:solidFill>
                  <a:srgbClr val="0070C0"/>
                </a:solidFill>
              </a:rPr>
              <a:t> </a:t>
            </a:r>
            <a:r>
              <a:rPr lang="ar-EG" b="1" dirty="0"/>
              <a:t>: </a:t>
            </a:r>
            <a:endParaRPr lang="en-US" b="1" dirty="0"/>
          </a:p>
          <a:p>
            <a:pPr rtl="1"/>
            <a:r>
              <a:rPr lang="ar-EG" dirty="0"/>
              <a:t>	</a:t>
            </a:r>
            <a:r>
              <a:rPr lang="ar-SA" dirty="0" smtClean="0"/>
              <a:t>        </a:t>
            </a:r>
            <a:r>
              <a:rPr lang="ar-EG" dirty="0" smtClean="0"/>
              <a:t>حاول </a:t>
            </a:r>
            <a:r>
              <a:rPr lang="ar-EG" dirty="0"/>
              <a:t>( دور </a:t>
            </a:r>
            <a:r>
              <a:rPr lang="ar-EG" dirty="0" err="1"/>
              <a:t>كايم</a:t>
            </a:r>
            <a:r>
              <a:rPr lang="ar-EG" dirty="0"/>
              <a:t> ) من خلال </a:t>
            </a:r>
            <a:r>
              <a:rPr lang="ar-EG" dirty="0">
                <a:solidFill>
                  <a:srgbClr val="0070C0"/>
                </a:solidFill>
              </a:rPr>
              <a:t>دراسته لتقسيم العمل </a:t>
            </a:r>
            <a:r>
              <a:rPr lang="ar-SA" dirty="0" smtClean="0"/>
              <a:t>أ</a:t>
            </a:r>
            <a:r>
              <a:rPr lang="ar-EG" dirty="0" smtClean="0"/>
              <a:t>ن </a:t>
            </a:r>
            <a:r>
              <a:rPr lang="ar-EG" dirty="0">
                <a:solidFill>
                  <a:srgbClr val="00B050"/>
                </a:solidFill>
              </a:rPr>
              <a:t>يميز بين نوعين من المجتمعات على أساس </a:t>
            </a:r>
            <a:r>
              <a:rPr lang="ar-EG" dirty="0">
                <a:solidFill>
                  <a:srgbClr val="7030A0"/>
                </a:solidFill>
              </a:rPr>
              <a:t>التضامن الاجتماعي </a:t>
            </a:r>
            <a:r>
              <a:rPr lang="ar-EG" dirty="0">
                <a:solidFill>
                  <a:srgbClr val="D9791B"/>
                </a:solidFill>
              </a:rPr>
              <a:t>أولهما</a:t>
            </a:r>
            <a:r>
              <a:rPr lang="ar-EG" dirty="0"/>
              <a:t> يقوم على </a:t>
            </a:r>
            <a:r>
              <a:rPr lang="ar-EG" dirty="0">
                <a:solidFill>
                  <a:srgbClr val="FF0000"/>
                </a:solidFill>
              </a:rPr>
              <a:t>التضامن الآلي </a:t>
            </a:r>
            <a:r>
              <a:rPr lang="ar-EG" dirty="0"/>
              <a:t>بينما يقوم </a:t>
            </a:r>
            <a:r>
              <a:rPr lang="ar-EG" dirty="0">
                <a:solidFill>
                  <a:srgbClr val="D9791B"/>
                </a:solidFill>
              </a:rPr>
              <a:t>الثاني</a:t>
            </a:r>
            <a:r>
              <a:rPr lang="ar-EG" dirty="0"/>
              <a:t> على </a:t>
            </a:r>
            <a:r>
              <a:rPr lang="ar-EG" dirty="0">
                <a:solidFill>
                  <a:srgbClr val="FF0000"/>
                </a:solidFill>
              </a:rPr>
              <a:t>التضامن </a:t>
            </a:r>
            <a:r>
              <a:rPr lang="ar-EG" dirty="0" smtClean="0">
                <a:solidFill>
                  <a:srgbClr val="FF0000"/>
                </a:solidFill>
              </a:rPr>
              <a:t>العضوي</a:t>
            </a:r>
            <a:endParaRPr lang="ar-SA" dirty="0" smtClean="0">
              <a:solidFill>
                <a:srgbClr val="FF0000"/>
              </a:solidFill>
            </a:endParaRPr>
          </a:p>
          <a:p>
            <a:pPr rtl="1"/>
            <a:endParaRPr lang="ar-SA" dirty="0" smtClean="0"/>
          </a:p>
          <a:p>
            <a:r>
              <a:rPr lang="ar-SA" dirty="0">
                <a:solidFill>
                  <a:srgbClr val="00B050"/>
                </a:solidFill>
              </a:rPr>
              <a:t> </a:t>
            </a:r>
            <a:r>
              <a:rPr lang="ar-SA" dirty="0" smtClean="0">
                <a:solidFill>
                  <a:srgbClr val="00B050"/>
                </a:solidFill>
              </a:rPr>
              <a:t>        </a:t>
            </a:r>
            <a:r>
              <a:rPr lang="ar-EG" dirty="0" smtClean="0">
                <a:solidFill>
                  <a:srgbClr val="00B050"/>
                </a:solidFill>
              </a:rPr>
              <a:t>ويعتمد </a:t>
            </a:r>
            <a:r>
              <a:rPr lang="ar-EG" dirty="0">
                <a:solidFill>
                  <a:srgbClr val="00B050"/>
                </a:solidFill>
              </a:rPr>
              <a:t>التضامن الآلي على </a:t>
            </a:r>
            <a:r>
              <a:rPr lang="ar-EG" dirty="0">
                <a:solidFill>
                  <a:srgbClr val="FF0000"/>
                </a:solidFill>
              </a:rPr>
              <a:t>التماثل بين أعضاء المجتمع </a:t>
            </a:r>
            <a:r>
              <a:rPr lang="ar-EG" dirty="0">
                <a:solidFill>
                  <a:srgbClr val="D9791B"/>
                </a:solidFill>
              </a:rPr>
              <a:t>فالمجتمع الريفي </a:t>
            </a:r>
            <a:r>
              <a:rPr lang="ar-EG" dirty="0">
                <a:solidFill>
                  <a:srgbClr val="0070C0"/>
                </a:solidFill>
              </a:rPr>
              <a:t>يتسم </a:t>
            </a:r>
            <a:r>
              <a:rPr lang="ar-EG" dirty="0">
                <a:solidFill>
                  <a:schemeClr val="accent6">
                    <a:lumMod val="50000"/>
                  </a:schemeClr>
                </a:solidFill>
              </a:rPr>
              <a:t>بعلاقة تماسك ميكانيكية </a:t>
            </a:r>
            <a:r>
              <a:rPr lang="ar-EG" dirty="0">
                <a:solidFill>
                  <a:srgbClr val="0070C0"/>
                </a:solidFill>
              </a:rPr>
              <a:t>حيث يتعامل أفراد المجتمع </a:t>
            </a:r>
            <a:r>
              <a:rPr lang="ar-EG" dirty="0">
                <a:solidFill>
                  <a:srgbClr val="D9791B"/>
                </a:solidFill>
              </a:rPr>
              <a:t>بشكل تلقائي </a:t>
            </a:r>
            <a:r>
              <a:rPr lang="ar-EG" dirty="0">
                <a:solidFill>
                  <a:srgbClr val="7030A0"/>
                </a:solidFill>
              </a:rPr>
              <a:t>ويستجيبون لبعضهم البعض </a:t>
            </a:r>
            <a:r>
              <a:rPr lang="ar-EG" dirty="0">
                <a:solidFill>
                  <a:srgbClr val="FF0000"/>
                </a:solidFill>
              </a:rPr>
              <a:t>ميكانيكيا</a:t>
            </a:r>
            <a:r>
              <a:rPr lang="ar-EG" dirty="0">
                <a:solidFill>
                  <a:srgbClr val="7030A0"/>
                </a:solidFill>
              </a:rPr>
              <a:t> </a:t>
            </a:r>
            <a:r>
              <a:rPr lang="ar-SA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91403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  ويشير (</a:t>
            </a:r>
            <a:r>
              <a:rPr lang="ar-SA" dirty="0" err="1" smtClean="0"/>
              <a:t>دوركايم</a:t>
            </a:r>
            <a:r>
              <a:rPr lang="ar-SA" dirty="0" smtClean="0"/>
              <a:t>) الى أنه </a:t>
            </a:r>
            <a:r>
              <a:rPr lang="ar-EG" dirty="0" smtClean="0"/>
              <a:t>عندما </a:t>
            </a:r>
            <a:r>
              <a:rPr lang="ar-EG" dirty="0">
                <a:solidFill>
                  <a:srgbClr val="0070C0"/>
                </a:solidFill>
              </a:rPr>
              <a:t>يسود في المجتمع </a:t>
            </a:r>
            <a:r>
              <a:rPr lang="ar-EG" dirty="0">
                <a:solidFill>
                  <a:srgbClr val="D9791B"/>
                </a:solidFill>
              </a:rPr>
              <a:t>تضامن </a:t>
            </a:r>
            <a:r>
              <a:rPr lang="ar-SA" dirty="0" smtClean="0">
                <a:solidFill>
                  <a:srgbClr val="D9791B"/>
                </a:solidFill>
              </a:rPr>
              <a:t>    </a:t>
            </a:r>
            <a:r>
              <a:rPr lang="ar-EG" dirty="0" smtClean="0">
                <a:solidFill>
                  <a:srgbClr val="D9791B"/>
                </a:solidFill>
              </a:rPr>
              <a:t>آلي </a:t>
            </a:r>
            <a:r>
              <a:rPr lang="ar-EG" dirty="0"/>
              <a:t>فإن </a:t>
            </a:r>
            <a:r>
              <a:rPr lang="ar-EG" dirty="0">
                <a:solidFill>
                  <a:srgbClr val="FF0000"/>
                </a:solidFill>
              </a:rPr>
              <a:t>الضمير الجمعي يكون قويا بشكل ملحوظ </a:t>
            </a:r>
            <a:r>
              <a:rPr lang="ar-EG" dirty="0">
                <a:solidFill>
                  <a:srgbClr val="00B050"/>
                </a:solidFill>
              </a:rPr>
              <a:t>نتيجة التماثل الواضح بين أفراد المجتمع</a:t>
            </a:r>
            <a:r>
              <a:rPr lang="ar-EG" dirty="0"/>
              <a:t> </a:t>
            </a:r>
            <a:r>
              <a:rPr lang="ar-SA" dirty="0" smtClean="0"/>
              <a:t>.</a:t>
            </a:r>
          </a:p>
          <a:p>
            <a:endParaRPr lang="ar-SA" dirty="0"/>
          </a:p>
          <a:p>
            <a:r>
              <a:rPr lang="ar-SA" dirty="0" smtClean="0"/>
              <a:t>    </a:t>
            </a:r>
            <a:r>
              <a:rPr lang="ar-EG" dirty="0" smtClean="0"/>
              <a:t>أما </a:t>
            </a:r>
            <a:r>
              <a:rPr lang="ar-EG" dirty="0">
                <a:solidFill>
                  <a:srgbClr val="7030A0"/>
                </a:solidFill>
              </a:rPr>
              <a:t>التضامن العضوي </a:t>
            </a:r>
            <a:r>
              <a:rPr lang="ar-EG" dirty="0">
                <a:solidFill>
                  <a:srgbClr val="00B050"/>
                </a:solidFill>
              </a:rPr>
              <a:t>فإنه يقوم على علاقات ذات طابع عضوي تعتمد على </a:t>
            </a:r>
            <a:r>
              <a:rPr lang="ar-EG" dirty="0">
                <a:solidFill>
                  <a:srgbClr val="FF0000"/>
                </a:solidFill>
              </a:rPr>
              <a:t>تبادل المنفعة </a:t>
            </a:r>
            <a:r>
              <a:rPr lang="ar-EG" dirty="0">
                <a:solidFill>
                  <a:srgbClr val="D9791B"/>
                </a:solidFill>
              </a:rPr>
              <a:t>في استجاباتها وتماسكها </a:t>
            </a:r>
            <a:r>
              <a:rPr lang="ar-SA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53947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00B050"/>
                </a:solidFill>
              </a:rPr>
              <a:t>        </a:t>
            </a:r>
            <a:r>
              <a:rPr lang="ar-EG" dirty="0" smtClean="0">
                <a:solidFill>
                  <a:srgbClr val="00B050"/>
                </a:solidFill>
              </a:rPr>
              <a:t>ويرتبط </a:t>
            </a:r>
            <a:r>
              <a:rPr lang="ar-EG" dirty="0">
                <a:solidFill>
                  <a:srgbClr val="00B050"/>
                </a:solidFill>
              </a:rPr>
              <a:t>ظهور التضامن العضوي في المجتمع </a:t>
            </a:r>
            <a:r>
              <a:rPr lang="ar-EG" dirty="0">
                <a:solidFill>
                  <a:srgbClr val="FF0000"/>
                </a:solidFill>
              </a:rPr>
              <a:t>بنمو تقسيم العمل</a:t>
            </a:r>
            <a:r>
              <a:rPr lang="ar-EG" dirty="0"/>
              <a:t> </a:t>
            </a:r>
            <a:r>
              <a:rPr lang="ar-SA" dirty="0" smtClean="0"/>
              <a:t> </a:t>
            </a:r>
            <a:r>
              <a:rPr lang="ar-EG" dirty="0" smtClean="0">
                <a:solidFill>
                  <a:srgbClr val="0070C0"/>
                </a:solidFill>
              </a:rPr>
              <a:t>وما </a:t>
            </a:r>
            <a:r>
              <a:rPr lang="ar-EG" dirty="0">
                <a:solidFill>
                  <a:srgbClr val="0070C0"/>
                </a:solidFill>
              </a:rPr>
              <a:t>يترتب 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EG" dirty="0" smtClean="0">
                <a:solidFill>
                  <a:srgbClr val="0070C0"/>
                </a:solidFill>
              </a:rPr>
              <a:t>عليه </a:t>
            </a:r>
            <a:r>
              <a:rPr lang="ar-EG" dirty="0">
                <a:solidFill>
                  <a:srgbClr val="0070C0"/>
                </a:solidFill>
              </a:rPr>
              <a:t>من 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EG" dirty="0" smtClean="0">
                <a:solidFill>
                  <a:srgbClr val="0070C0"/>
                </a:solidFill>
              </a:rPr>
              <a:t>تباين </a:t>
            </a:r>
            <a:r>
              <a:rPr lang="ar-EG" dirty="0">
                <a:solidFill>
                  <a:srgbClr val="0070C0"/>
                </a:solidFill>
              </a:rPr>
              <a:t>الأفراد الذي يعمل على تدعيم </a:t>
            </a:r>
            <a:r>
              <a:rPr lang="ar-EG" dirty="0" smtClean="0">
                <a:solidFill>
                  <a:srgbClr val="0070C0"/>
                </a:solidFill>
              </a:rPr>
              <a:t>ن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smtClean="0">
                <a:solidFill>
                  <a:srgbClr val="0070C0"/>
                </a:solidFill>
              </a:rPr>
              <a:t>وع م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smtClean="0">
                <a:solidFill>
                  <a:srgbClr val="0070C0"/>
                </a:solidFill>
              </a:rPr>
              <a:t>ن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EG" dirty="0" smtClean="0">
                <a:solidFill>
                  <a:srgbClr val="0070C0"/>
                </a:solidFill>
              </a:rPr>
              <a:t> </a:t>
            </a:r>
            <a:r>
              <a:rPr lang="ar-EG" dirty="0" smtClean="0">
                <a:solidFill>
                  <a:srgbClr val="FF0000"/>
                </a:solidFill>
              </a:rPr>
              <a:t>التساند المتبادل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EG" dirty="0" smtClean="0">
                <a:solidFill>
                  <a:srgbClr val="FF0000"/>
                </a:solidFill>
              </a:rPr>
              <a:t> </a:t>
            </a:r>
            <a:r>
              <a:rPr lang="ar-EG" dirty="0">
                <a:solidFill>
                  <a:srgbClr val="0070C0"/>
                </a:solidFill>
              </a:rPr>
              <a:t>في </a:t>
            </a:r>
            <a:r>
              <a:rPr lang="ar-EG" dirty="0" smtClean="0">
                <a:solidFill>
                  <a:srgbClr val="0070C0"/>
                </a:solidFill>
              </a:rPr>
              <a:t>المجتمع </a:t>
            </a:r>
            <a:r>
              <a:rPr lang="ar-EG" dirty="0" smtClean="0">
                <a:solidFill>
                  <a:srgbClr val="0070C0"/>
                </a:solidFill>
              </a:rPr>
              <a:t>0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EG" dirty="0" smtClean="0">
                <a:solidFill>
                  <a:srgbClr val="0070C0"/>
                </a:solidFill>
              </a:rPr>
              <a:t> </a:t>
            </a:r>
            <a:r>
              <a:rPr lang="ar-EG" dirty="0" smtClean="0"/>
              <a:t>وينعك</a:t>
            </a:r>
            <a:r>
              <a:rPr lang="ar-SA" dirty="0" smtClean="0"/>
              <a:t>ـ</a:t>
            </a:r>
            <a:r>
              <a:rPr lang="ar-EG" dirty="0" smtClean="0"/>
              <a:t>س </a:t>
            </a:r>
            <a:r>
              <a:rPr lang="ar-EG" dirty="0"/>
              <a:t>هذا </a:t>
            </a:r>
            <a:r>
              <a:rPr lang="ar-SA" dirty="0" smtClean="0"/>
              <a:t> </a:t>
            </a:r>
            <a:r>
              <a:rPr lang="ar-EG" dirty="0" smtClean="0"/>
              <a:t>التساند </a:t>
            </a:r>
            <a:r>
              <a:rPr lang="ar-EG" dirty="0"/>
              <a:t>المتبادل على </a:t>
            </a:r>
            <a:r>
              <a:rPr lang="ar-EG" dirty="0">
                <a:solidFill>
                  <a:srgbClr val="D9791B"/>
                </a:solidFill>
              </a:rPr>
              <a:t>العقلية الإنسانية </a:t>
            </a:r>
            <a:r>
              <a:rPr lang="ar-SA" dirty="0" smtClean="0">
                <a:solidFill>
                  <a:srgbClr val="D9791B"/>
                </a:solidFill>
              </a:rPr>
              <a:t> </a:t>
            </a:r>
            <a:r>
              <a:rPr lang="ar-EG" dirty="0" smtClean="0">
                <a:solidFill>
                  <a:srgbClr val="FF0000"/>
                </a:solidFill>
              </a:rPr>
              <a:t>وكلما </a:t>
            </a:r>
            <a:r>
              <a:rPr lang="ar-EG" dirty="0">
                <a:solidFill>
                  <a:srgbClr val="FF0000"/>
                </a:solidFill>
              </a:rPr>
              <a:t>زاد 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EG" dirty="0" smtClean="0">
                <a:solidFill>
                  <a:srgbClr val="FF0000"/>
                </a:solidFill>
              </a:rPr>
              <a:t>التضامن </a:t>
            </a:r>
            <a:r>
              <a:rPr lang="ar-EG" dirty="0">
                <a:solidFill>
                  <a:srgbClr val="FF0000"/>
                </a:solidFill>
              </a:rPr>
              <a:t>العضوي </a:t>
            </a:r>
            <a:r>
              <a:rPr lang="ar-EG" dirty="0">
                <a:solidFill>
                  <a:srgbClr val="0E478A"/>
                </a:solidFill>
              </a:rPr>
              <a:t>قلت أهمية الضمير الجمعي </a:t>
            </a:r>
            <a:r>
              <a:rPr lang="ar-SA" dirty="0" smtClean="0"/>
              <a:t> </a:t>
            </a:r>
            <a:r>
              <a:rPr lang="ar-EG" dirty="0" smtClean="0">
                <a:solidFill>
                  <a:schemeClr val="accent6">
                    <a:lumMod val="50000"/>
                  </a:schemeClr>
                </a:solidFill>
              </a:rPr>
              <a:t>حيث </a:t>
            </a:r>
            <a:r>
              <a:rPr lang="ar-EG" dirty="0">
                <a:solidFill>
                  <a:schemeClr val="accent6">
                    <a:lumMod val="50000"/>
                  </a:schemeClr>
                </a:solidFill>
              </a:rPr>
              <a:t>يزداد </a:t>
            </a:r>
            <a:r>
              <a:rPr lang="ar-SA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ar-EG" dirty="0" smtClean="0">
                <a:solidFill>
                  <a:schemeClr val="accent6">
                    <a:lumMod val="50000"/>
                  </a:schemeClr>
                </a:solidFill>
              </a:rPr>
              <a:t>التضامن </a:t>
            </a:r>
            <a:r>
              <a:rPr lang="ar-SA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ar-EG" dirty="0" smtClean="0">
                <a:solidFill>
                  <a:schemeClr val="accent6">
                    <a:lumMod val="50000"/>
                  </a:schemeClr>
                </a:solidFill>
              </a:rPr>
              <a:t>العضوي </a:t>
            </a:r>
            <a:r>
              <a:rPr lang="ar-SA" dirty="0" smtClean="0">
                <a:solidFill>
                  <a:schemeClr val="accent6">
                    <a:lumMod val="50000"/>
                  </a:schemeClr>
                </a:solidFill>
              </a:rPr>
              <a:t> رسوخا</a:t>
            </a:r>
            <a:r>
              <a:rPr lang="ar-EG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ar-EG" dirty="0" smtClean="0">
                <a:solidFill>
                  <a:srgbClr val="00B050"/>
                </a:solidFill>
              </a:rPr>
              <a:t>بازدياد </a:t>
            </a:r>
            <a:r>
              <a:rPr lang="ar-EG" dirty="0">
                <a:solidFill>
                  <a:srgbClr val="00B050"/>
                </a:solidFill>
              </a:rPr>
              <a:t>تقدم المجتمعات وتدعيمها للتقدم الأخلاقي </a:t>
            </a:r>
            <a:r>
              <a:rPr lang="ar-EG" dirty="0" smtClean="0">
                <a:solidFill>
                  <a:srgbClr val="00B050"/>
                </a:solidFill>
              </a:rPr>
              <a:t>الذي</a:t>
            </a:r>
            <a:r>
              <a:rPr lang="ar-SA" dirty="0" smtClean="0">
                <a:solidFill>
                  <a:srgbClr val="00B050"/>
                </a:solidFill>
              </a:rPr>
              <a:t> </a:t>
            </a:r>
            <a:r>
              <a:rPr lang="ar-EG" dirty="0" smtClean="0">
                <a:solidFill>
                  <a:srgbClr val="00B050"/>
                </a:solidFill>
              </a:rPr>
              <a:t>يؤكد </a:t>
            </a:r>
            <a:r>
              <a:rPr lang="ar-EG" dirty="0">
                <a:solidFill>
                  <a:srgbClr val="00B050"/>
                </a:solidFill>
              </a:rPr>
              <a:t>القيم العليا والحرية والإخاء والعدالة </a:t>
            </a:r>
            <a:r>
              <a:rPr lang="ar-EG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66680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 </a:t>
            </a:r>
            <a:r>
              <a:rPr lang="ar-EG" b="1" dirty="0" smtClean="0"/>
              <a:t>د</a:t>
            </a:r>
            <a:r>
              <a:rPr lang="ar-SA" b="1" dirty="0" smtClean="0"/>
              <a:t> </a:t>
            </a:r>
            <a:r>
              <a:rPr lang="ar-EG" b="1" dirty="0" smtClean="0"/>
              <a:t>- </a:t>
            </a:r>
            <a:r>
              <a:rPr lang="ar-EG" b="1" dirty="0">
                <a:solidFill>
                  <a:srgbClr val="0070C0"/>
                </a:solidFill>
              </a:rPr>
              <a:t>هيوارد بيكر </a:t>
            </a:r>
            <a:r>
              <a:rPr lang="ar-EG" b="1" dirty="0"/>
              <a:t>: </a:t>
            </a:r>
            <a:endParaRPr lang="en-US" dirty="0"/>
          </a:p>
          <a:p>
            <a:pPr rtl="1"/>
            <a:r>
              <a:rPr lang="ar-EG" b="1" dirty="0"/>
              <a:t>	</a:t>
            </a:r>
            <a:r>
              <a:rPr lang="ar-EG" i="1" dirty="0">
                <a:solidFill>
                  <a:srgbClr val="7030A0"/>
                </a:solidFill>
              </a:rPr>
              <a:t>يميز بيكر بين نموذجين متباينين من المجتمعات </a:t>
            </a:r>
            <a:endParaRPr lang="en-US" i="1" dirty="0">
              <a:solidFill>
                <a:srgbClr val="7030A0"/>
              </a:solidFill>
            </a:endParaRPr>
          </a:p>
          <a:p>
            <a:pPr rtl="1"/>
            <a:r>
              <a:rPr lang="ar-EG" dirty="0" smtClean="0"/>
              <a:t>يتمثل</a:t>
            </a:r>
            <a:r>
              <a:rPr lang="ar-EG" dirty="0" smtClean="0">
                <a:solidFill>
                  <a:srgbClr val="0070C0"/>
                </a:solidFill>
              </a:rPr>
              <a:t> </a:t>
            </a:r>
            <a:r>
              <a:rPr lang="ar-EG" dirty="0">
                <a:solidFill>
                  <a:srgbClr val="0070C0"/>
                </a:solidFill>
              </a:rPr>
              <a:t>الأول </a:t>
            </a:r>
            <a:r>
              <a:rPr lang="ar-EG" dirty="0"/>
              <a:t>في </a:t>
            </a:r>
            <a:r>
              <a:rPr lang="ar-EG" dirty="0" smtClean="0">
                <a:solidFill>
                  <a:srgbClr val="FF0000"/>
                </a:solidFill>
              </a:rPr>
              <a:t>النموذج </a:t>
            </a:r>
            <a:r>
              <a:rPr lang="ar-EG" dirty="0">
                <a:solidFill>
                  <a:srgbClr val="FF0000"/>
                </a:solidFill>
              </a:rPr>
              <a:t>المقدس </a:t>
            </a:r>
            <a:r>
              <a:rPr lang="ar-EG" dirty="0" smtClean="0"/>
              <a:t>: </a:t>
            </a:r>
            <a:endParaRPr lang="ar-SA" dirty="0" smtClean="0"/>
          </a:p>
          <a:p>
            <a:pPr rtl="1"/>
            <a:r>
              <a:rPr lang="ar-SA" dirty="0"/>
              <a:t> </a:t>
            </a:r>
            <a:r>
              <a:rPr lang="ar-SA" dirty="0" smtClean="0"/>
              <a:t>    </a:t>
            </a:r>
            <a:r>
              <a:rPr lang="ar-EG" dirty="0" smtClean="0"/>
              <a:t>ويقصد </a:t>
            </a:r>
            <a:r>
              <a:rPr lang="ar-EG" dirty="0"/>
              <a:t>به </a:t>
            </a:r>
            <a:r>
              <a:rPr lang="ar-EG" dirty="0">
                <a:solidFill>
                  <a:srgbClr val="FF0000"/>
                </a:solidFill>
              </a:rPr>
              <a:t>المجتمعات </a:t>
            </a:r>
            <a:r>
              <a:rPr lang="ar-EG" dirty="0" smtClean="0">
                <a:solidFill>
                  <a:srgbClr val="FF0000"/>
                </a:solidFill>
              </a:rPr>
              <a:t>ذات الثقافات </a:t>
            </a:r>
            <a:r>
              <a:rPr lang="ar-EG" dirty="0">
                <a:solidFill>
                  <a:srgbClr val="FF0000"/>
                </a:solidFill>
              </a:rPr>
              <a:t>بطيئة التغيير </a:t>
            </a:r>
            <a:r>
              <a:rPr lang="ar-EG" dirty="0" smtClean="0"/>
              <a:t>( </a:t>
            </a:r>
            <a:r>
              <a:rPr lang="ar-EG" dirty="0">
                <a:solidFill>
                  <a:srgbClr val="00B050"/>
                </a:solidFill>
              </a:rPr>
              <a:t>الريفية</a:t>
            </a:r>
            <a:r>
              <a:rPr lang="ar-EG" dirty="0"/>
              <a:t> ) ويتميز هذا النموذج </a:t>
            </a:r>
            <a:r>
              <a:rPr lang="ar-EG" dirty="0">
                <a:solidFill>
                  <a:srgbClr val="0070C0"/>
                </a:solidFill>
              </a:rPr>
              <a:t>بالعزلة الاجتماعية والفكرية </a:t>
            </a:r>
            <a:r>
              <a:rPr lang="ar-EG" dirty="0">
                <a:solidFill>
                  <a:srgbClr val="00B050"/>
                </a:solidFill>
              </a:rPr>
              <a:t>وتؤدي </a:t>
            </a:r>
            <a:r>
              <a:rPr lang="ar-EG" dirty="0" smtClean="0">
                <a:solidFill>
                  <a:srgbClr val="00B050"/>
                </a:solidFill>
              </a:rPr>
              <a:t>هذه </a:t>
            </a:r>
            <a:r>
              <a:rPr lang="ar-EG" dirty="0">
                <a:solidFill>
                  <a:srgbClr val="00B050"/>
                </a:solidFill>
              </a:rPr>
              <a:t>العزلة الى</a:t>
            </a:r>
            <a:r>
              <a:rPr lang="ar-EG" dirty="0"/>
              <a:t> </a:t>
            </a:r>
            <a:r>
              <a:rPr lang="ar-EG" dirty="0">
                <a:solidFill>
                  <a:schemeClr val="accent6">
                    <a:lumMod val="50000"/>
                  </a:schemeClr>
                </a:solidFill>
              </a:rPr>
              <a:t>وجود حالة من الجمود في العادات </a:t>
            </a:r>
            <a:r>
              <a:rPr lang="ar-EG" dirty="0" smtClean="0">
                <a:solidFill>
                  <a:schemeClr val="accent6">
                    <a:lumMod val="50000"/>
                  </a:schemeClr>
                </a:solidFill>
              </a:rPr>
              <a:t>والتقاليد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23024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       </a:t>
            </a:r>
            <a:r>
              <a:rPr lang="ar-EG" dirty="0" smtClean="0">
                <a:solidFill>
                  <a:srgbClr val="00B050"/>
                </a:solidFill>
              </a:rPr>
              <a:t>وتتميز </a:t>
            </a:r>
            <a:r>
              <a:rPr lang="ar-EG" dirty="0">
                <a:solidFill>
                  <a:srgbClr val="00B050"/>
                </a:solidFill>
              </a:rPr>
              <a:t>الاتصالات الاجتماعية في هذا النموذج </a:t>
            </a:r>
            <a:r>
              <a:rPr lang="ar-EG" dirty="0"/>
              <a:t>بأنها </a:t>
            </a:r>
            <a:r>
              <a:rPr lang="ar-EG" dirty="0">
                <a:solidFill>
                  <a:srgbClr val="FF0000"/>
                </a:solidFill>
              </a:rPr>
              <a:t>في إطار جماعات </a:t>
            </a:r>
            <a:r>
              <a:rPr lang="ar-EG" dirty="0" smtClean="0">
                <a:solidFill>
                  <a:srgbClr val="FF0000"/>
                </a:solidFill>
              </a:rPr>
              <a:t>أولية</a:t>
            </a:r>
            <a:r>
              <a:rPr lang="ar-SA" dirty="0" smtClean="0"/>
              <a:t> </a:t>
            </a:r>
            <a:r>
              <a:rPr lang="ar-EG" dirty="0" smtClean="0">
                <a:solidFill>
                  <a:srgbClr val="0070C0"/>
                </a:solidFill>
              </a:rPr>
              <a:t>وتلعب </a:t>
            </a:r>
            <a:r>
              <a:rPr lang="ar-EG" dirty="0">
                <a:solidFill>
                  <a:srgbClr val="0070C0"/>
                </a:solidFill>
              </a:rPr>
              <a:t>فيها العادات والتقاليد والطقوس دوراً هاما في </a:t>
            </a:r>
            <a:r>
              <a:rPr lang="ar-EG" dirty="0" smtClean="0">
                <a:solidFill>
                  <a:srgbClr val="0070C0"/>
                </a:solidFill>
              </a:rPr>
              <a:t>التأثير </a:t>
            </a:r>
            <a:r>
              <a:rPr lang="ar-EG" dirty="0">
                <a:solidFill>
                  <a:srgbClr val="0070C0"/>
                </a:solidFill>
              </a:rPr>
              <a:t>على حياة </a:t>
            </a:r>
            <a:r>
              <a:rPr lang="ar-SA" dirty="0" smtClean="0">
                <a:solidFill>
                  <a:srgbClr val="0070C0"/>
                </a:solidFill>
              </a:rPr>
              <a:t>ا</a:t>
            </a:r>
            <a:r>
              <a:rPr lang="ar-EG" dirty="0" smtClean="0">
                <a:solidFill>
                  <a:srgbClr val="0070C0"/>
                </a:solidFill>
              </a:rPr>
              <a:t>لف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smtClean="0">
                <a:solidFill>
                  <a:srgbClr val="0070C0"/>
                </a:solidFill>
              </a:rPr>
              <a:t>رد 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EG" dirty="0" smtClean="0"/>
              <a:t>حيث </a:t>
            </a:r>
            <a:r>
              <a:rPr lang="ar-SA" dirty="0" smtClean="0"/>
              <a:t>يكون </a:t>
            </a:r>
            <a:r>
              <a:rPr lang="ar-EG" dirty="0" smtClean="0">
                <a:solidFill>
                  <a:srgbClr val="D9791B"/>
                </a:solidFill>
              </a:rPr>
              <a:t>هناك </a:t>
            </a:r>
            <a:r>
              <a:rPr lang="ar-SA" dirty="0" smtClean="0">
                <a:solidFill>
                  <a:srgbClr val="D9791B"/>
                </a:solidFill>
              </a:rPr>
              <a:t> </a:t>
            </a:r>
            <a:r>
              <a:rPr lang="ar-EG" dirty="0" smtClean="0">
                <a:solidFill>
                  <a:srgbClr val="D9791B"/>
                </a:solidFill>
              </a:rPr>
              <a:t>تقديس </a:t>
            </a:r>
            <a:r>
              <a:rPr lang="ar-SA" dirty="0" smtClean="0">
                <a:solidFill>
                  <a:srgbClr val="D9791B"/>
                </a:solidFill>
              </a:rPr>
              <a:t>ل</a:t>
            </a:r>
            <a:r>
              <a:rPr lang="ar-EG" dirty="0" smtClean="0">
                <a:solidFill>
                  <a:srgbClr val="D9791B"/>
                </a:solidFill>
              </a:rPr>
              <a:t>كل </a:t>
            </a:r>
            <a:r>
              <a:rPr lang="ar-EG" dirty="0">
                <a:solidFill>
                  <a:srgbClr val="D9791B"/>
                </a:solidFill>
              </a:rPr>
              <a:t>النظم الاجتماعية </a:t>
            </a:r>
            <a:r>
              <a:rPr lang="ar-EG" dirty="0">
                <a:solidFill>
                  <a:srgbClr val="00B050"/>
                </a:solidFill>
              </a:rPr>
              <a:t>ويكون </a:t>
            </a:r>
            <a:r>
              <a:rPr lang="ar-SA" dirty="0" smtClean="0">
                <a:solidFill>
                  <a:srgbClr val="00B050"/>
                </a:solidFill>
              </a:rPr>
              <a:t> </a:t>
            </a:r>
            <a:r>
              <a:rPr lang="ar-EG" dirty="0" smtClean="0">
                <a:solidFill>
                  <a:srgbClr val="00B050"/>
                </a:solidFill>
              </a:rPr>
              <a:t>تقسيم </a:t>
            </a:r>
            <a:r>
              <a:rPr lang="ar-EG" dirty="0">
                <a:solidFill>
                  <a:srgbClr val="00B050"/>
                </a:solidFill>
              </a:rPr>
              <a:t>العمل </a:t>
            </a:r>
            <a:r>
              <a:rPr lang="ar-SA" dirty="0" smtClean="0">
                <a:solidFill>
                  <a:srgbClr val="00B050"/>
                </a:solidFill>
              </a:rPr>
              <a:t> </a:t>
            </a:r>
            <a:r>
              <a:rPr lang="ar-EG" dirty="0" smtClean="0">
                <a:solidFill>
                  <a:srgbClr val="00B050"/>
                </a:solidFill>
              </a:rPr>
              <a:t>في </a:t>
            </a:r>
            <a:r>
              <a:rPr lang="ar-EG" dirty="0">
                <a:solidFill>
                  <a:srgbClr val="00B050"/>
                </a:solidFill>
              </a:rPr>
              <a:t>هذا المجتمع </a:t>
            </a:r>
            <a:r>
              <a:rPr lang="ar-SA" dirty="0" smtClean="0">
                <a:solidFill>
                  <a:srgbClr val="00B050"/>
                </a:solidFill>
              </a:rPr>
              <a:t> </a:t>
            </a:r>
            <a:r>
              <a:rPr lang="ar-EG" dirty="0" smtClean="0">
                <a:solidFill>
                  <a:srgbClr val="FF0000"/>
                </a:solidFill>
              </a:rPr>
              <a:t>بسيطا</a:t>
            </a:r>
            <a:r>
              <a:rPr lang="ar-EG" dirty="0" smtClean="0"/>
              <a:t> </a:t>
            </a:r>
            <a:r>
              <a:rPr lang="ar-EG" dirty="0">
                <a:solidFill>
                  <a:srgbClr val="7030A0"/>
                </a:solidFill>
              </a:rPr>
              <a:t>وتتميز الروابط </a:t>
            </a:r>
            <a:r>
              <a:rPr lang="ar-EG" dirty="0" err="1">
                <a:solidFill>
                  <a:srgbClr val="7030A0"/>
                </a:solidFill>
              </a:rPr>
              <a:t>القرابية</a:t>
            </a:r>
            <a:r>
              <a:rPr lang="ar-EG" dirty="0">
                <a:solidFill>
                  <a:srgbClr val="7030A0"/>
                </a:solidFill>
              </a:rPr>
              <a:t> فيه </a:t>
            </a:r>
            <a:r>
              <a:rPr lang="ar-EG" dirty="0">
                <a:solidFill>
                  <a:srgbClr val="FF0000"/>
                </a:solidFill>
              </a:rPr>
              <a:t>بالقوة</a:t>
            </a:r>
            <a:r>
              <a:rPr lang="ar-EG" dirty="0"/>
              <a:t> </a:t>
            </a:r>
            <a:r>
              <a:rPr lang="ar-EG" dirty="0" smtClean="0">
                <a:solidFill>
                  <a:srgbClr val="7030A0"/>
                </a:solidFill>
              </a:rPr>
              <a:t>الت</a:t>
            </a:r>
            <a:r>
              <a:rPr lang="ar-SA" dirty="0" smtClean="0">
                <a:solidFill>
                  <a:srgbClr val="7030A0"/>
                </a:solidFill>
              </a:rPr>
              <a:t>ي</a:t>
            </a:r>
            <a:r>
              <a:rPr lang="ar-EG" dirty="0" smtClean="0">
                <a:solidFill>
                  <a:srgbClr val="7030A0"/>
                </a:solidFill>
              </a:rPr>
              <a:t> </a:t>
            </a:r>
            <a:r>
              <a:rPr lang="ar-EG" dirty="0">
                <a:solidFill>
                  <a:srgbClr val="7030A0"/>
                </a:solidFill>
              </a:rPr>
              <a:t>تتمثل </a:t>
            </a:r>
            <a:r>
              <a:rPr lang="ar-EG" dirty="0" smtClean="0">
                <a:solidFill>
                  <a:srgbClr val="7030A0"/>
                </a:solidFill>
              </a:rPr>
              <a:t>ف</a:t>
            </a:r>
            <a:r>
              <a:rPr lang="ar-SA" dirty="0" smtClean="0">
                <a:solidFill>
                  <a:srgbClr val="7030A0"/>
                </a:solidFill>
              </a:rPr>
              <a:t>ـ</a:t>
            </a:r>
            <a:r>
              <a:rPr lang="ar-EG" dirty="0" smtClean="0">
                <a:solidFill>
                  <a:srgbClr val="7030A0"/>
                </a:solidFill>
              </a:rPr>
              <a:t>ي </a:t>
            </a:r>
            <a:r>
              <a:rPr lang="ar-EG" dirty="0">
                <a:solidFill>
                  <a:srgbClr val="7030A0"/>
                </a:solidFill>
              </a:rPr>
              <a:t>شكل </a:t>
            </a:r>
            <a:r>
              <a:rPr lang="ar-SA" dirty="0" smtClean="0">
                <a:solidFill>
                  <a:srgbClr val="7030A0"/>
                </a:solidFill>
              </a:rPr>
              <a:t>الأسرة </a:t>
            </a:r>
            <a:r>
              <a:rPr lang="ar-EG" dirty="0" smtClean="0">
                <a:solidFill>
                  <a:srgbClr val="7030A0"/>
                </a:solidFill>
              </a:rPr>
              <a:t>الكبيرة</a:t>
            </a:r>
            <a:r>
              <a:rPr lang="ar-EG" dirty="0" smtClean="0"/>
              <a:t> </a:t>
            </a:r>
            <a:r>
              <a:rPr lang="ar-EG" dirty="0">
                <a:solidFill>
                  <a:srgbClr val="0070C0"/>
                </a:solidFill>
              </a:rPr>
              <a:t>فكل أشكال الأنشطة في هذا المجتمع تخضع </a:t>
            </a:r>
            <a:r>
              <a:rPr lang="ar-SA" dirty="0" err="1" smtClean="0">
                <a:solidFill>
                  <a:srgbClr val="D9791B"/>
                </a:solidFill>
              </a:rPr>
              <a:t>للجزاءات</a:t>
            </a:r>
            <a:r>
              <a:rPr lang="ar-EG" dirty="0" smtClean="0">
                <a:solidFill>
                  <a:srgbClr val="D9791B"/>
                </a:solidFill>
              </a:rPr>
              <a:t> </a:t>
            </a:r>
            <a:r>
              <a:rPr lang="ar-EG" dirty="0">
                <a:solidFill>
                  <a:srgbClr val="D9791B"/>
                </a:solidFill>
              </a:rPr>
              <a:t>الطقوسية</a:t>
            </a:r>
            <a:r>
              <a:rPr lang="ar-EG" dirty="0">
                <a:solidFill>
                  <a:srgbClr val="0070C0"/>
                </a:solidFill>
              </a:rPr>
              <a:t> </a:t>
            </a:r>
            <a:r>
              <a:rPr lang="ar-EG" dirty="0" smtClean="0">
                <a:solidFill>
                  <a:srgbClr val="0070C0"/>
                </a:solidFill>
              </a:rPr>
              <a:t>الت</a:t>
            </a:r>
            <a:r>
              <a:rPr lang="ar-SA" dirty="0" smtClean="0">
                <a:solidFill>
                  <a:srgbClr val="0070C0"/>
                </a:solidFill>
              </a:rPr>
              <a:t>ي</a:t>
            </a:r>
            <a:r>
              <a:rPr lang="ar-EG" dirty="0" smtClean="0">
                <a:solidFill>
                  <a:srgbClr val="0070C0"/>
                </a:solidFill>
              </a:rPr>
              <a:t> </a:t>
            </a:r>
            <a:r>
              <a:rPr lang="ar-EG" dirty="0">
                <a:solidFill>
                  <a:srgbClr val="0070C0"/>
                </a:solidFill>
              </a:rPr>
              <a:t>تتمثل في </a:t>
            </a:r>
            <a:r>
              <a:rPr lang="ar-EG" dirty="0">
                <a:solidFill>
                  <a:srgbClr val="FF0000"/>
                </a:solidFill>
              </a:rPr>
              <a:t>الضوابط الاجتماعية الصارمة </a:t>
            </a:r>
            <a:r>
              <a:rPr lang="ar-EG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1780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375592" y="1417638"/>
            <a:ext cx="8915400" cy="4525963"/>
          </a:xfrm>
        </p:spPr>
        <p:txBody>
          <a:bodyPr/>
          <a:lstStyle/>
          <a:p>
            <a:r>
              <a:rPr lang="ar-EG" dirty="0" smtClean="0"/>
              <a:t>أما </a:t>
            </a:r>
            <a:r>
              <a:rPr lang="ar-EG" dirty="0">
                <a:solidFill>
                  <a:srgbClr val="0070C0"/>
                </a:solidFill>
              </a:rPr>
              <a:t>الثاني</a:t>
            </a:r>
            <a:r>
              <a:rPr lang="ar-EG" dirty="0"/>
              <a:t> فيعرف باسم </a:t>
            </a:r>
            <a:r>
              <a:rPr lang="ar-EG" dirty="0">
                <a:solidFill>
                  <a:srgbClr val="FF0000"/>
                </a:solidFill>
              </a:rPr>
              <a:t>النموذج العلماني </a:t>
            </a:r>
            <a:r>
              <a:rPr lang="ar-EG" dirty="0"/>
              <a:t>: </a:t>
            </a:r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            </a:t>
            </a:r>
            <a:r>
              <a:rPr lang="ar-EG" dirty="0" smtClean="0"/>
              <a:t>ويقصد </a:t>
            </a:r>
            <a:r>
              <a:rPr lang="ar-EG" dirty="0"/>
              <a:t>به تلك المجتمعات </a:t>
            </a:r>
            <a:r>
              <a:rPr lang="ar-EG" dirty="0">
                <a:solidFill>
                  <a:srgbClr val="FF0000"/>
                </a:solidFill>
              </a:rPr>
              <a:t>ذات الثقافات سريعة التغير </a:t>
            </a:r>
            <a:r>
              <a:rPr lang="ar-EG" dirty="0">
                <a:solidFill>
                  <a:srgbClr val="0E478A"/>
                </a:solidFill>
              </a:rPr>
              <a:t>المتصلة بغيرها من الثقافات </a:t>
            </a:r>
            <a:r>
              <a:rPr lang="ar-EG" dirty="0"/>
              <a:t>( </a:t>
            </a:r>
            <a:r>
              <a:rPr lang="ar-EG" dirty="0">
                <a:solidFill>
                  <a:srgbClr val="D9791B"/>
                </a:solidFill>
              </a:rPr>
              <a:t>الحضرية</a:t>
            </a:r>
            <a:r>
              <a:rPr lang="ar-EG" dirty="0"/>
              <a:t> ) ويتميز هذا النمط من المجتمعات </a:t>
            </a:r>
            <a:r>
              <a:rPr lang="ar-EG" dirty="0">
                <a:solidFill>
                  <a:srgbClr val="00B050"/>
                </a:solidFill>
              </a:rPr>
              <a:t>بالتفتح في الناحية العقلية والاجتماعية </a:t>
            </a:r>
            <a:r>
              <a:rPr lang="ar-EG" dirty="0">
                <a:solidFill>
                  <a:srgbClr val="FF0000"/>
                </a:solidFill>
              </a:rPr>
              <a:t>وترتبط فيه العلاقات الاجتماعية بالبناء الاجتماعي</a:t>
            </a:r>
            <a:r>
              <a:rPr lang="ar-EG" dirty="0"/>
              <a:t> 0 </a:t>
            </a:r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         </a:t>
            </a:r>
            <a:r>
              <a:rPr lang="ar-EG" dirty="0" smtClean="0"/>
              <a:t>وفي </a:t>
            </a:r>
            <a:r>
              <a:rPr lang="ar-EG" dirty="0"/>
              <a:t>هذا المجتمع </a:t>
            </a:r>
            <a:r>
              <a:rPr lang="ar-EG" dirty="0" smtClean="0">
                <a:solidFill>
                  <a:srgbClr val="FF0000"/>
                </a:solidFill>
              </a:rPr>
              <a:t>تخف </a:t>
            </a:r>
            <a:r>
              <a:rPr lang="ar-EG" dirty="0">
                <a:solidFill>
                  <a:srgbClr val="FF0000"/>
                </a:solidFill>
              </a:rPr>
              <a:t>حدة </a:t>
            </a:r>
            <a:r>
              <a:rPr lang="ar-EG" dirty="0" smtClean="0">
                <a:solidFill>
                  <a:srgbClr val="FF0000"/>
                </a:solidFill>
              </a:rPr>
              <a:t>العادات </a:t>
            </a:r>
            <a:r>
              <a:rPr lang="ar-EG" dirty="0">
                <a:solidFill>
                  <a:srgbClr val="FF0000"/>
                </a:solidFill>
              </a:rPr>
              <a:t>والتقاليد </a:t>
            </a:r>
            <a:r>
              <a:rPr lang="ar-EG" dirty="0">
                <a:solidFill>
                  <a:srgbClr val="0070C0"/>
                </a:solidFill>
              </a:rPr>
              <a:t>0 وتتمثل الجماعات </a:t>
            </a:r>
            <a:r>
              <a:rPr lang="ar-EG" dirty="0" err="1" smtClean="0">
                <a:solidFill>
                  <a:srgbClr val="0070C0"/>
                </a:solidFill>
              </a:rPr>
              <a:t>القرابي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smtClean="0">
                <a:solidFill>
                  <a:srgbClr val="0070C0"/>
                </a:solidFill>
              </a:rPr>
              <a:t>ة </a:t>
            </a:r>
            <a:r>
              <a:rPr lang="ar-EG" dirty="0">
                <a:solidFill>
                  <a:srgbClr val="0070C0"/>
                </a:solidFill>
              </a:rPr>
              <a:t>في هذا المجتمع في </a:t>
            </a:r>
            <a:r>
              <a:rPr lang="ar-EG" dirty="0" smtClean="0">
                <a:solidFill>
                  <a:srgbClr val="0070C0"/>
                </a:solidFill>
              </a:rPr>
              <a:t>شك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smtClean="0">
                <a:solidFill>
                  <a:srgbClr val="0070C0"/>
                </a:solidFill>
              </a:rPr>
              <a:t>ل </a:t>
            </a:r>
            <a:r>
              <a:rPr lang="ar-SA" dirty="0" smtClean="0"/>
              <a:t>الأسرة </a:t>
            </a:r>
            <a:r>
              <a:rPr lang="ar-EG" dirty="0" smtClean="0"/>
              <a:t>الزواجية </a:t>
            </a:r>
            <a:r>
              <a:rPr lang="ar-EG" dirty="0"/>
              <a:t>البسيطة كما تنتشر فيه </a:t>
            </a:r>
            <a:r>
              <a:rPr lang="ar-EG" dirty="0">
                <a:solidFill>
                  <a:srgbClr val="FF0000"/>
                </a:solidFill>
              </a:rPr>
              <a:t>القوانين التشريعية والتعاقدية </a:t>
            </a:r>
            <a:r>
              <a:rPr lang="ar-EG" dirty="0" smtClean="0"/>
              <a:t>الت</a:t>
            </a:r>
            <a:r>
              <a:rPr lang="ar-SA" dirty="0" smtClean="0"/>
              <a:t>ي</a:t>
            </a:r>
            <a:r>
              <a:rPr lang="ar-EG" dirty="0" smtClean="0"/>
              <a:t> </a:t>
            </a:r>
            <a:r>
              <a:rPr lang="ar-EG" dirty="0"/>
              <a:t>تؤدي الى </a:t>
            </a:r>
            <a:r>
              <a:rPr lang="ar-EG" dirty="0">
                <a:solidFill>
                  <a:srgbClr val="00B050"/>
                </a:solidFill>
              </a:rPr>
              <a:t>انتشار الفردية </a:t>
            </a:r>
            <a:r>
              <a:rPr lang="ar-EG" dirty="0">
                <a:solidFill>
                  <a:srgbClr val="7030A0"/>
                </a:solidFill>
              </a:rPr>
              <a:t>وضعف الضوابط الاجتماعية </a:t>
            </a:r>
            <a:r>
              <a:rPr lang="ar-EG" dirty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29494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2480" y="1417638"/>
            <a:ext cx="8915400" cy="4525963"/>
          </a:xfrm>
        </p:spPr>
        <p:txBody>
          <a:bodyPr/>
          <a:lstStyle/>
          <a:p>
            <a:pPr rtl="1"/>
            <a:r>
              <a:rPr lang="ar-SA" dirty="0" smtClean="0"/>
              <a:t> </a:t>
            </a:r>
            <a:r>
              <a:rPr lang="ar-EG" b="1" dirty="0" smtClean="0"/>
              <a:t>هـ</a:t>
            </a:r>
            <a:r>
              <a:rPr lang="ar-SA" b="1" dirty="0" smtClean="0"/>
              <a:t> </a:t>
            </a:r>
            <a:r>
              <a:rPr lang="ar-EG" b="1" dirty="0" smtClean="0"/>
              <a:t>- </a:t>
            </a:r>
            <a:r>
              <a:rPr lang="ar-EG" b="1" dirty="0">
                <a:solidFill>
                  <a:srgbClr val="0070C0"/>
                </a:solidFill>
              </a:rPr>
              <a:t>روبرت ريد فيلد </a:t>
            </a:r>
            <a:r>
              <a:rPr lang="ar-EG" b="1" dirty="0"/>
              <a:t>: </a:t>
            </a:r>
            <a:endParaRPr lang="en-US" dirty="0"/>
          </a:p>
          <a:p>
            <a:pPr rtl="1"/>
            <a:r>
              <a:rPr lang="ar-EG" b="1" dirty="0"/>
              <a:t>	</a:t>
            </a:r>
            <a:r>
              <a:rPr lang="ar-SA" b="1" dirty="0" smtClean="0"/>
              <a:t>  </a:t>
            </a:r>
            <a:r>
              <a:rPr lang="ar-EG" dirty="0" smtClean="0"/>
              <a:t>حدد </a:t>
            </a:r>
            <a:r>
              <a:rPr lang="ar-SA" dirty="0" smtClean="0"/>
              <a:t>(</a:t>
            </a:r>
            <a:r>
              <a:rPr lang="ar-EG" dirty="0" smtClean="0">
                <a:solidFill>
                  <a:srgbClr val="00B0F0"/>
                </a:solidFill>
              </a:rPr>
              <a:t>ريد فيلد</a:t>
            </a:r>
            <a:r>
              <a:rPr lang="ar-SA" dirty="0" smtClean="0"/>
              <a:t>)</a:t>
            </a:r>
            <a:r>
              <a:rPr lang="ar-EG" dirty="0" smtClean="0"/>
              <a:t> </a:t>
            </a:r>
            <a:r>
              <a:rPr lang="ar-EG" dirty="0">
                <a:solidFill>
                  <a:srgbClr val="FF0000"/>
                </a:solidFill>
              </a:rPr>
              <a:t>خصائص المجتمع الشعبي </a:t>
            </a:r>
            <a:r>
              <a:rPr lang="ar-EG" dirty="0"/>
              <a:t>( </a:t>
            </a:r>
            <a:r>
              <a:rPr lang="ar-EG" dirty="0">
                <a:solidFill>
                  <a:srgbClr val="00B050"/>
                </a:solidFill>
              </a:rPr>
              <a:t>مجتمع القرية </a:t>
            </a:r>
            <a:r>
              <a:rPr lang="ar-EG" dirty="0"/>
              <a:t>) لكي تقابل </a:t>
            </a:r>
            <a:r>
              <a:rPr lang="ar-EG" dirty="0">
                <a:solidFill>
                  <a:srgbClr val="0070C0"/>
                </a:solidFill>
              </a:rPr>
              <a:t>خصائص المجتمع الحضري </a:t>
            </a:r>
            <a:r>
              <a:rPr lang="ar-EG" i="1" dirty="0">
                <a:solidFill>
                  <a:srgbClr val="7030A0"/>
                </a:solidFill>
              </a:rPr>
              <a:t>0 وتتمثل خصائص المجتمع الشعبي في فكر ريد فيلد فيما يلي </a:t>
            </a:r>
            <a:r>
              <a:rPr lang="ar-EG" dirty="0"/>
              <a:t>: </a:t>
            </a:r>
            <a:endParaRPr lang="en-US" dirty="0"/>
          </a:p>
          <a:p>
            <a:pPr rtl="1"/>
            <a:r>
              <a:rPr lang="ar-EG" dirty="0"/>
              <a:t>1- </a:t>
            </a:r>
            <a:r>
              <a:rPr lang="ar-EG" dirty="0">
                <a:solidFill>
                  <a:srgbClr val="FF0000"/>
                </a:solidFill>
              </a:rPr>
              <a:t>صغر حجم المجتمع </a:t>
            </a:r>
            <a:endParaRPr lang="en-US" dirty="0">
              <a:solidFill>
                <a:srgbClr val="FF0000"/>
              </a:solidFill>
            </a:endParaRPr>
          </a:p>
          <a:p>
            <a:pPr rtl="1"/>
            <a:r>
              <a:rPr lang="ar-EG" dirty="0"/>
              <a:t>2- </a:t>
            </a:r>
            <a:r>
              <a:rPr lang="ar-EG" dirty="0">
                <a:solidFill>
                  <a:srgbClr val="0070C0"/>
                </a:solidFill>
              </a:rPr>
              <a:t>العزلة </a:t>
            </a:r>
            <a:endParaRPr lang="en-US" dirty="0">
              <a:solidFill>
                <a:srgbClr val="0070C0"/>
              </a:solidFill>
            </a:endParaRPr>
          </a:p>
          <a:p>
            <a:pPr rtl="1"/>
            <a:r>
              <a:rPr lang="ar-EG" dirty="0"/>
              <a:t>3- </a:t>
            </a:r>
            <a:r>
              <a:rPr lang="ar-EG" dirty="0">
                <a:solidFill>
                  <a:srgbClr val="00B050"/>
                </a:solidFill>
              </a:rPr>
              <a:t>ضعف مستوى التعليم </a:t>
            </a:r>
            <a:endParaRPr lang="en-US" dirty="0">
              <a:solidFill>
                <a:srgbClr val="00B050"/>
              </a:solidFill>
            </a:endParaRPr>
          </a:p>
          <a:p>
            <a:pPr rtl="1"/>
            <a:r>
              <a:rPr lang="ar-EG" dirty="0"/>
              <a:t>4- </a:t>
            </a:r>
            <a:r>
              <a:rPr lang="ar-EG" dirty="0">
                <a:solidFill>
                  <a:srgbClr val="7030A0"/>
                </a:solidFill>
              </a:rPr>
              <a:t>التجانس </a:t>
            </a:r>
            <a:endParaRPr lang="en-US" dirty="0">
              <a:solidFill>
                <a:srgbClr val="7030A0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47995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EG" dirty="0"/>
              <a:t>5- </a:t>
            </a:r>
            <a:r>
              <a:rPr lang="ar-EG" dirty="0">
                <a:solidFill>
                  <a:srgbClr val="FF0000"/>
                </a:solidFill>
              </a:rPr>
              <a:t>تضامن الجماعة وتماسكها </a:t>
            </a:r>
            <a:endParaRPr lang="en-US" dirty="0">
              <a:solidFill>
                <a:srgbClr val="FF0000"/>
              </a:solidFill>
            </a:endParaRPr>
          </a:p>
          <a:p>
            <a:pPr rtl="1"/>
            <a:r>
              <a:rPr lang="ar-EG" dirty="0"/>
              <a:t>6- </a:t>
            </a:r>
            <a:r>
              <a:rPr lang="ar-EG" dirty="0">
                <a:solidFill>
                  <a:srgbClr val="0070C0"/>
                </a:solidFill>
              </a:rPr>
              <a:t>بساطة التكنولوجيا </a:t>
            </a:r>
            <a:endParaRPr lang="en-US" dirty="0">
              <a:solidFill>
                <a:srgbClr val="0070C0"/>
              </a:solidFill>
            </a:endParaRPr>
          </a:p>
          <a:p>
            <a:pPr rtl="1"/>
            <a:r>
              <a:rPr lang="ar-EG" dirty="0"/>
              <a:t>7- </a:t>
            </a:r>
            <a:r>
              <a:rPr lang="ar-EG" dirty="0">
                <a:solidFill>
                  <a:srgbClr val="00B050"/>
                </a:solidFill>
              </a:rPr>
              <a:t>بساطة تقسيم العمل </a:t>
            </a:r>
            <a:endParaRPr lang="en-US" dirty="0">
              <a:solidFill>
                <a:srgbClr val="00B050"/>
              </a:solidFill>
            </a:endParaRPr>
          </a:p>
          <a:p>
            <a:pPr rtl="1"/>
            <a:r>
              <a:rPr lang="ar-EG" dirty="0"/>
              <a:t>8- </a:t>
            </a:r>
            <a:r>
              <a:rPr lang="ar-EG" dirty="0">
                <a:solidFill>
                  <a:srgbClr val="7030A0"/>
                </a:solidFill>
              </a:rPr>
              <a:t>اقتصاد مستقل </a:t>
            </a:r>
            <a:endParaRPr lang="en-US" dirty="0">
              <a:solidFill>
                <a:srgbClr val="7030A0"/>
              </a:solidFill>
            </a:endParaRPr>
          </a:p>
          <a:p>
            <a:pPr rtl="1"/>
            <a:r>
              <a:rPr lang="ar-EG" dirty="0"/>
              <a:t>9- </a:t>
            </a:r>
            <a:r>
              <a:rPr lang="ar-EG" dirty="0">
                <a:solidFill>
                  <a:srgbClr val="D9791B"/>
                </a:solidFill>
              </a:rPr>
              <a:t>العلاقات التلقائية </a:t>
            </a:r>
            <a:endParaRPr lang="en-US" dirty="0">
              <a:solidFill>
                <a:srgbClr val="D9791B"/>
              </a:solidFill>
            </a:endParaRPr>
          </a:p>
          <a:p>
            <a:pPr rtl="1"/>
            <a:r>
              <a:rPr lang="ar-SA" dirty="0" smtClean="0"/>
              <a:t>10</a:t>
            </a:r>
            <a:r>
              <a:rPr lang="ar-EG" dirty="0" smtClean="0"/>
              <a:t>- </a:t>
            </a:r>
            <a:r>
              <a:rPr lang="ar-EG" dirty="0">
                <a:solidFill>
                  <a:srgbClr val="0E478A"/>
                </a:solidFill>
              </a:rPr>
              <a:t>تقديس المجتمع </a:t>
            </a:r>
            <a:endParaRPr lang="en-US" dirty="0">
              <a:solidFill>
                <a:srgbClr val="0E478A"/>
              </a:solidFill>
            </a:endParaRPr>
          </a:p>
          <a:p>
            <a:pPr rtl="1"/>
            <a:r>
              <a:rPr lang="ar-EG" dirty="0" smtClean="0"/>
              <a:t>1</a:t>
            </a:r>
            <a:r>
              <a:rPr lang="ar-SA" dirty="0" smtClean="0"/>
              <a:t>1</a:t>
            </a:r>
            <a:r>
              <a:rPr lang="ar-EG" dirty="0" smtClean="0"/>
              <a:t>- </a:t>
            </a:r>
            <a:r>
              <a:rPr lang="ar-EG" dirty="0">
                <a:solidFill>
                  <a:schemeClr val="accent6">
                    <a:lumMod val="50000"/>
                  </a:schemeClr>
                </a:solidFill>
              </a:rPr>
              <a:t>الثقافة القائمة على العادات والتقاليد 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15113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2480" y="1417638"/>
            <a:ext cx="8915400" cy="4525963"/>
          </a:xfrm>
        </p:spPr>
        <p:txBody>
          <a:bodyPr/>
          <a:lstStyle/>
          <a:p>
            <a:pPr rtl="1"/>
            <a:r>
              <a:rPr lang="ar-SA" dirty="0" smtClean="0"/>
              <a:t>    </a:t>
            </a:r>
            <a:r>
              <a:rPr lang="ar-EG" dirty="0" smtClean="0"/>
              <a:t>وقد </a:t>
            </a:r>
            <a:r>
              <a:rPr lang="ar-EG" dirty="0"/>
              <a:t>حاول ( </a:t>
            </a:r>
            <a:r>
              <a:rPr lang="ar-EG" dirty="0">
                <a:solidFill>
                  <a:srgbClr val="00B0F0"/>
                </a:solidFill>
              </a:rPr>
              <a:t>ريد فيلد </a:t>
            </a:r>
            <a:r>
              <a:rPr lang="ar-EG" dirty="0"/>
              <a:t>) </a:t>
            </a:r>
            <a:r>
              <a:rPr lang="ar-EG" dirty="0">
                <a:solidFill>
                  <a:srgbClr val="00B050"/>
                </a:solidFill>
              </a:rPr>
              <a:t>تحليل المتغيرات </a:t>
            </a:r>
            <a:r>
              <a:rPr lang="ar-EG" dirty="0" smtClean="0">
                <a:solidFill>
                  <a:srgbClr val="00B050"/>
                </a:solidFill>
              </a:rPr>
              <a:t>الت</a:t>
            </a:r>
            <a:r>
              <a:rPr lang="ar-SA" dirty="0" smtClean="0">
                <a:solidFill>
                  <a:srgbClr val="00B050"/>
                </a:solidFill>
              </a:rPr>
              <a:t>ي</a:t>
            </a:r>
            <a:r>
              <a:rPr lang="ar-EG" dirty="0" smtClean="0">
                <a:solidFill>
                  <a:srgbClr val="00B050"/>
                </a:solidFill>
              </a:rPr>
              <a:t> </a:t>
            </a:r>
            <a:r>
              <a:rPr lang="ar-EG" dirty="0">
                <a:solidFill>
                  <a:srgbClr val="00B050"/>
                </a:solidFill>
              </a:rPr>
              <a:t>يمر بها المجتمع في حالة انتقاله من النموذج الشعبي الى النموذج الحضري </a:t>
            </a:r>
            <a:r>
              <a:rPr lang="ar-EG" dirty="0">
                <a:solidFill>
                  <a:srgbClr val="7030A0"/>
                </a:solidFill>
              </a:rPr>
              <a:t>حيث حدد ثلاث مقومات أساسية للتحول الحضري هي </a:t>
            </a:r>
            <a:r>
              <a:rPr lang="ar-EG" dirty="0"/>
              <a:t>: </a:t>
            </a:r>
            <a:r>
              <a:rPr lang="ar-EG" dirty="0">
                <a:solidFill>
                  <a:srgbClr val="FF0000"/>
                </a:solidFill>
              </a:rPr>
              <a:t>زيادة التفكك الثقافي </a:t>
            </a:r>
            <a:r>
              <a:rPr lang="ar-EG" dirty="0">
                <a:solidFill>
                  <a:srgbClr val="43A79C"/>
                </a:solidFill>
              </a:rPr>
              <a:t>وتزايد العلمانية </a:t>
            </a:r>
            <a:r>
              <a:rPr lang="ar-EG" dirty="0">
                <a:solidFill>
                  <a:srgbClr val="D9791B"/>
                </a:solidFill>
              </a:rPr>
              <a:t>وزيادة انتشار الفردية </a:t>
            </a:r>
            <a:r>
              <a:rPr lang="ar-EG" dirty="0"/>
              <a:t>.</a:t>
            </a:r>
            <a:endParaRPr lang="en-US" dirty="0"/>
          </a:p>
          <a:p>
            <a:pPr rtl="1"/>
            <a:r>
              <a:rPr lang="ar-SA" dirty="0" smtClean="0"/>
              <a:t>      </a:t>
            </a:r>
            <a:r>
              <a:rPr lang="ar-EG" dirty="0" smtClean="0"/>
              <a:t>ويشير </a:t>
            </a:r>
            <a:r>
              <a:rPr lang="ar-EG" dirty="0"/>
              <a:t>( </a:t>
            </a:r>
            <a:r>
              <a:rPr lang="ar-EG" dirty="0">
                <a:solidFill>
                  <a:srgbClr val="00B0F0"/>
                </a:solidFill>
              </a:rPr>
              <a:t>ريد فيلد </a:t>
            </a:r>
            <a:r>
              <a:rPr lang="ar-EG" dirty="0"/>
              <a:t>) </a:t>
            </a:r>
            <a:r>
              <a:rPr lang="ar-EG" dirty="0">
                <a:solidFill>
                  <a:srgbClr val="0070C0"/>
                </a:solidFill>
              </a:rPr>
              <a:t>الى هذه المقومات أو الخصائص هي أهم ما يتسم به المجتمع الحضري </a:t>
            </a:r>
            <a:r>
              <a:rPr lang="ar-EG" dirty="0"/>
              <a:t>حيث </a:t>
            </a:r>
            <a:r>
              <a:rPr lang="ar-EG" dirty="0">
                <a:solidFill>
                  <a:schemeClr val="accent6">
                    <a:lumMod val="50000"/>
                  </a:schemeClr>
                </a:solidFill>
              </a:rPr>
              <a:t>تزيد الحضرية من التفكك الثقافي للمجتمع</a:t>
            </a:r>
            <a:r>
              <a:rPr lang="ar-EG" dirty="0"/>
              <a:t> ويعني ذلك </a:t>
            </a:r>
            <a:r>
              <a:rPr lang="ar-EG" dirty="0">
                <a:solidFill>
                  <a:srgbClr val="00B050"/>
                </a:solidFill>
              </a:rPr>
              <a:t>أن القواعد والمعايير </a:t>
            </a:r>
            <a:r>
              <a:rPr lang="ar-EG" dirty="0" smtClean="0">
                <a:solidFill>
                  <a:srgbClr val="00B050"/>
                </a:solidFill>
              </a:rPr>
              <a:t>الت</a:t>
            </a:r>
            <a:r>
              <a:rPr lang="ar-SA" dirty="0" smtClean="0">
                <a:solidFill>
                  <a:srgbClr val="00B050"/>
                </a:solidFill>
              </a:rPr>
              <a:t>ي</a:t>
            </a:r>
            <a:r>
              <a:rPr lang="ar-EG" dirty="0" smtClean="0">
                <a:solidFill>
                  <a:srgbClr val="00B050"/>
                </a:solidFill>
              </a:rPr>
              <a:t> </a:t>
            </a:r>
            <a:r>
              <a:rPr lang="ar-EG" dirty="0">
                <a:solidFill>
                  <a:srgbClr val="00B050"/>
                </a:solidFill>
              </a:rPr>
              <a:t>كانت توجه السلوك والفعل الاجتماعي في المجتمع الشعبي </a:t>
            </a:r>
            <a:r>
              <a:rPr lang="ar-EG" dirty="0">
                <a:solidFill>
                  <a:srgbClr val="FF0000"/>
                </a:solidFill>
              </a:rPr>
              <a:t>أصبحت أكثر تعقيدا وتعددا في المجتمع الحضري</a:t>
            </a:r>
            <a:r>
              <a:rPr lang="ar-EG" dirty="0"/>
              <a:t> 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59105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  ثانيا : </a:t>
            </a:r>
            <a:r>
              <a:rPr lang="ar-SA" b="1" dirty="0" smtClean="0">
                <a:solidFill>
                  <a:srgbClr val="FF0000"/>
                </a:solidFill>
              </a:rPr>
              <a:t>استخدام المحك الواحد في التمييز بين الريف والحضر</a:t>
            </a:r>
          </a:p>
          <a:p>
            <a:endParaRPr lang="ar-SA" b="1" dirty="0" smtClean="0"/>
          </a:p>
          <a:p>
            <a:r>
              <a:rPr lang="ar-SA" dirty="0"/>
              <a:t> </a:t>
            </a:r>
            <a:r>
              <a:rPr lang="ar-SA" dirty="0" smtClean="0"/>
              <a:t>    </a:t>
            </a:r>
            <a:r>
              <a:rPr lang="ar-EG" dirty="0" smtClean="0"/>
              <a:t>يرى </a:t>
            </a:r>
            <a:r>
              <a:rPr lang="ar-EG" dirty="0"/>
              <a:t>أصحاب هذا الاتجاه </a:t>
            </a:r>
            <a:r>
              <a:rPr lang="ar-EG" dirty="0">
                <a:solidFill>
                  <a:srgbClr val="0070C0"/>
                </a:solidFill>
              </a:rPr>
              <a:t>أن هناك بعدا واحدا يميز بين المجتمع الريفي 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EG" dirty="0" smtClean="0">
                <a:solidFill>
                  <a:srgbClr val="0070C0"/>
                </a:solidFill>
              </a:rPr>
              <a:t>والمجتمع الحض</a:t>
            </a:r>
            <a:r>
              <a:rPr lang="ar-SA" dirty="0" smtClean="0">
                <a:solidFill>
                  <a:srgbClr val="0070C0"/>
                </a:solidFill>
              </a:rPr>
              <a:t>ـ</a:t>
            </a:r>
            <a:r>
              <a:rPr lang="ar-EG" dirty="0" smtClean="0">
                <a:solidFill>
                  <a:srgbClr val="0070C0"/>
                </a:solidFill>
              </a:rPr>
              <a:t>ري</a:t>
            </a:r>
            <a:r>
              <a:rPr lang="ar-EG" dirty="0" smtClean="0"/>
              <a:t> </a:t>
            </a:r>
            <a:r>
              <a:rPr lang="ar-SA" dirty="0" smtClean="0"/>
              <a:t> </a:t>
            </a:r>
            <a:r>
              <a:rPr lang="ar-EG" dirty="0" smtClean="0"/>
              <a:t>ولقد </a:t>
            </a:r>
            <a:r>
              <a:rPr lang="ar-EG" dirty="0"/>
              <a:t>اتخذ </a:t>
            </a:r>
            <a:r>
              <a:rPr lang="ar-SA" dirty="0" smtClean="0"/>
              <a:t> </a:t>
            </a:r>
            <a:r>
              <a:rPr lang="ar-EG" dirty="0" smtClean="0"/>
              <a:t>بعضهم </a:t>
            </a:r>
            <a:r>
              <a:rPr lang="ar-EG" dirty="0"/>
              <a:t>من </a:t>
            </a:r>
            <a:r>
              <a:rPr lang="ar-SA" dirty="0" smtClean="0"/>
              <a:t> </a:t>
            </a:r>
            <a:r>
              <a:rPr lang="ar-EG" dirty="0" smtClean="0">
                <a:solidFill>
                  <a:srgbClr val="FF0000"/>
                </a:solidFill>
              </a:rPr>
              <a:t>حجم </a:t>
            </a:r>
            <a:r>
              <a:rPr lang="ar-EG" dirty="0">
                <a:solidFill>
                  <a:srgbClr val="FF0000"/>
                </a:solidFill>
              </a:rPr>
              <a:t>السكان </a:t>
            </a:r>
            <a:r>
              <a:rPr lang="ar-EG" dirty="0"/>
              <a:t>محورا لهذا </a:t>
            </a:r>
            <a:r>
              <a:rPr lang="ar-EG" dirty="0" smtClean="0"/>
              <a:t>التمييز</a:t>
            </a:r>
            <a:r>
              <a:rPr lang="ar-SA" dirty="0" smtClean="0"/>
              <a:t>.</a:t>
            </a:r>
            <a:r>
              <a:rPr lang="ar-EG" dirty="0" smtClean="0"/>
              <a:t> </a:t>
            </a:r>
            <a:r>
              <a:rPr lang="ar-EG" dirty="0"/>
              <a:t>ووفقا لهذا التصنيف فإن </a:t>
            </a:r>
            <a:r>
              <a:rPr lang="ar-EG" dirty="0" smtClean="0">
                <a:solidFill>
                  <a:srgbClr val="00B050"/>
                </a:solidFill>
              </a:rPr>
              <a:t>التحضر</a:t>
            </a:r>
            <a:r>
              <a:rPr lang="ar-SA" dirty="0" smtClean="0"/>
              <a:t>يعتبر</a:t>
            </a:r>
            <a:r>
              <a:rPr lang="ar-EG" dirty="0" smtClean="0"/>
              <a:t>( </a:t>
            </a:r>
            <a:r>
              <a:rPr lang="ar-EG" dirty="0">
                <a:solidFill>
                  <a:srgbClr val="FF0000"/>
                </a:solidFill>
              </a:rPr>
              <a:t>عملية تركز سكاني </a:t>
            </a:r>
            <a:r>
              <a:rPr lang="ar-EG" dirty="0"/>
              <a:t>) </a:t>
            </a:r>
            <a:r>
              <a:rPr lang="ar-EG" dirty="0">
                <a:solidFill>
                  <a:srgbClr val="7030A0"/>
                </a:solidFill>
              </a:rPr>
              <a:t>وهي عملية تجري بطريقتين </a:t>
            </a:r>
            <a:r>
              <a:rPr lang="ar-EG" dirty="0"/>
              <a:t>: تتمثل </a:t>
            </a:r>
            <a:r>
              <a:rPr lang="ar-SA" dirty="0" smtClean="0">
                <a:solidFill>
                  <a:schemeClr val="accent6">
                    <a:lumMod val="50000"/>
                  </a:schemeClr>
                </a:solidFill>
              </a:rPr>
              <a:t>الأولى</a:t>
            </a:r>
            <a:r>
              <a:rPr lang="ar-EG" dirty="0" smtClean="0"/>
              <a:t> </a:t>
            </a:r>
            <a:r>
              <a:rPr lang="ar-EG" dirty="0"/>
              <a:t>في </a:t>
            </a:r>
            <a:r>
              <a:rPr lang="ar-EG" dirty="0">
                <a:solidFill>
                  <a:srgbClr val="D9791B"/>
                </a:solidFill>
              </a:rPr>
              <a:t>نمو مراكز حضرية متعددة </a:t>
            </a:r>
            <a:r>
              <a:rPr lang="ar-EG" dirty="0" smtClean="0"/>
              <a:t>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4308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</a:t>
            </a:r>
          </a:p>
          <a:p>
            <a:r>
              <a:rPr lang="ar-SA" dirty="0"/>
              <a:t> </a:t>
            </a:r>
            <a:r>
              <a:rPr lang="ar-SA" dirty="0" smtClean="0"/>
              <a:t>              </a:t>
            </a:r>
            <a:r>
              <a:rPr lang="ar-EG" dirty="0" smtClean="0"/>
              <a:t>أما </a:t>
            </a:r>
            <a:r>
              <a:rPr lang="ar-EG" dirty="0">
                <a:solidFill>
                  <a:srgbClr val="FF0000"/>
                </a:solidFill>
              </a:rPr>
              <a:t>الثانية</a:t>
            </a:r>
            <a:r>
              <a:rPr lang="ar-EG" dirty="0"/>
              <a:t> فتتمثل في </a:t>
            </a:r>
            <a:r>
              <a:rPr lang="ar-EG" dirty="0">
                <a:solidFill>
                  <a:srgbClr val="00B0F0"/>
                </a:solidFill>
              </a:rPr>
              <a:t>تضخم حجم السكان في قرية من القرى </a:t>
            </a:r>
            <a:r>
              <a:rPr lang="ar-EG" dirty="0">
                <a:solidFill>
                  <a:srgbClr val="D9791B"/>
                </a:solidFill>
              </a:rPr>
              <a:t>من شأنه أن يحولها الى مدينة </a:t>
            </a:r>
            <a:r>
              <a:rPr lang="ar-EG" dirty="0"/>
              <a:t>ووفقا لهذا الاتجاه </a:t>
            </a:r>
            <a:r>
              <a:rPr lang="ar-EG" dirty="0">
                <a:solidFill>
                  <a:srgbClr val="C00000"/>
                </a:solidFill>
              </a:rPr>
              <a:t>يمكن تحديد </a:t>
            </a:r>
            <a:r>
              <a:rPr lang="ar-EG" dirty="0" smtClean="0">
                <a:solidFill>
                  <a:srgbClr val="C00000"/>
                </a:solidFill>
              </a:rPr>
              <a:t>الق</a:t>
            </a:r>
            <a:r>
              <a:rPr lang="ar-SA" dirty="0" smtClean="0">
                <a:solidFill>
                  <a:srgbClr val="C00000"/>
                </a:solidFill>
              </a:rPr>
              <a:t>ـ</a:t>
            </a:r>
            <a:r>
              <a:rPr lang="ar-EG" dirty="0" smtClean="0">
                <a:solidFill>
                  <a:srgbClr val="C00000"/>
                </a:solidFill>
              </a:rPr>
              <a:t>ري</a:t>
            </a:r>
            <a:r>
              <a:rPr lang="ar-SA" dirty="0" smtClean="0">
                <a:solidFill>
                  <a:srgbClr val="C00000"/>
                </a:solidFill>
              </a:rPr>
              <a:t>ـ</a:t>
            </a:r>
            <a:r>
              <a:rPr lang="ar-EG" dirty="0" smtClean="0">
                <a:solidFill>
                  <a:srgbClr val="C00000"/>
                </a:solidFill>
              </a:rPr>
              <a:t>ة بأنه</a:t>
            </a:r>
            <a:r>
              <a:rPr lang="ar-SA" dirty="0" smtClean="0">
                <a:solidFill>
                  <a:srgbClr val="C00000"/>
                </a:solidFill>
              </a:rPr>
              <a:t>ـ</a:t>
            </a:r>
            <a:r>
              <a:rPr lang="ar-EG" dirty="0" smtClean="0">
                <a:solidFill>
                  <a:srgbClr val="C00000"/>
                </a:solidFill>
              </a:rPr>
              <a:t>ا منطق</a:t>
            </a:r>
            <a:r>
              <a:rPr lang="ar-SA" dirty="0" smtClean="0">
                <a:solidFill>
                  <a:srgbClr val="C00000"/>
                </a:solidFill>
              </a:rPr>
              <a:t>ـ</a:t>
            </a:r>
            <a:r>
              <a:rPr lang="ar-EG" dirty="0" smtClean="0">
                <a:solidFill>
                  <a:srgbClr val="C00000"/>
                </a:solidFill>
              </a:rPr>
              <a:t>ة التخلخل </a:t>
            </a:r>
            <a:r>
              <a:rPr lang="ar-EG" dirty="0">
                <a:solidFill>
                  <a:srgbClr val="C00000"/>
                </a:solidFill>
              </a:rPr>
              <a:t>السكاني</a:t>
            </a:r>
            <a:r>
              <a:rPr lang="ar-EG" dirty="0"/>
              <a:t> </a:t>
            </a:r>
            <a:r>
              <a:rPr lang="ar-EG" dirty="0" smtClean="0">
                <a:solidFill>
                  <a:srgbClr val="0E478A"/>
                </a:solidFill>
              </a:rPr>
              <a:t>بينم</a:t>
            </a:r>
            <a:r>
              <a:rPr lang="ar-SA" dirty="0" smtClean="0">
                <a:solidFill>
                  <a:srgbClr val="0E478A"/>
                </a:solidFill>
              </a:rPr>
              <a:t>ـ</a:t>
            </a:r>
            <a:r>
              <a:rPr lang="ar-EG" dirty="0" smtClean="0">
                <a:solidFill>
                  <a:srgbClr val="0E478A"/>
                </a:solidFill>
              </a:rPr>
              <a:t>ا المدين</a:t>
            </a:r>
            <a:r>
              <a:rPr lang="ar-SA" dirty="0" smtClean="0">
                <a:solidFill>
                  <a:srgbClr val="0E478A"/>
                </a:solidFill>
              </a:rPr>
              <a:t>ـ</a:t>
            </a:r>
            <a:r>
              <a:rPr lang="ar-EG" dirty="0" smtClean="0">
                <a:solidFill>
                  <a:srgbClr val="0E478A"/>
                </a:solidFill>
              </a:rPr>
              <a:t>ة تع</a:t>
            </a:r>
            <a:r>
              <a:rPr lang="ar-SA" dirty="0" smtClean="0">
                <a:solidFill>
                  <a:srgbClr val="0E478A"/>
                </a:solidFill>
              </a:rPr>
              <a:t>ــ</a:t>
            </a:r>
            <a:r>
              <a:rPr lang="ar-EG" dirty="0" smtClean="0">
                <a:solidFill>
                  <a:srgbClr val="0E478A"/>
                </a:solidFill>
              </a:rPr>
              <a:t>د منطق</a:t>
            </a:r>
            <a:r>
              <a:rPr lang="ar-SA" dirty="0" smtClean="0">
                <a:solidFill>
                  <a:srgbClr val="0E478A"/>
                </a:solidFill>
              </a:rPr>
              <a:t>ـ</a:t>
            </a:r>
            <a:r>
              <a:rPr lang="ar-EG" dirty="0" smtClean="0">
                <a:solidFill>
                  <a:srgbClr val="0E478A"/>
                </a:solidFill>
              </a:rPr>
              <a:t>ة</a:t>
            </a:r>
            <a:r>
              <a:rPr lang="ar-SA" dirty="0" smtClean="0">
                <a:solidFill>
                  <a:srgbClr val="0E478A"/>
                </a:solidFill>
              </a:rPr>
              <a:t> </a:t>
            </a:r>
            <a:r>
              <a:rPr lang="ar-EG" dirty="0" smtClean="0">
                <a:solidFill>
                  <a:srgbClr val="0E478A"/>
                </a:solidFill>
              </a:rPr>
              <a:t>التركز</a:t>
            </a:r>
            <a:r>
              <a:rPr lang="ar-SA" dirty="0" smtClean="0">
                <a:solidFill>
                  <a:srgbClr val="0E478A"/>
                </a:solidFill>
              </a:rPr>
              <a:t>السكاني</a:t>
            </a:r>
            <a:r>
              <a:rPr lang="ar-SA" dirty="0" smtClean="0"/>
              <a:t>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12837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ts_Template1.potx" id="{8D38B697-CDE3-428C-B4A2-8EAF6F80AA67}" vid="{AD1376BE-9B19-495B-9D41-620BFFCFC79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نموذج (2)</Template>
  <TotalTime>197</TotalTime>
  <Words>1042</Words>
  <Application>Microsoft Office PowerPoint</Application>
  <PresentationFormat>A4 Paper (210x297 mm)</PresentationFormat>
  <Paragraphs>116</Paragraphs>
  <Slides>23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ae_AlMateen</vt:lpstr>
      <vt:lpstr>Arial</vt:lpstr>
      <vt:lpstr>AYM Wadiy S_U normal.</vt:lpstr>
      <vt:lpstr>Calibri</vt:lpstr>
      <vt:lpstr>Times New Roman</vt:lpstr>
      <vt:lpstr>Office Theme</vt:lpstr>
      <vt:lpstr>PowerPoint Presentation</vt:lpstr>
      <vt:lpstr>المحاضرة السابعة</vt:lpstr>
      <vt:lpstr>العناصر الأساسية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     </vt:lpstr>
      <vt:lpstr>    </vt:lpstr>
      <vt:lpstr>   </vt:lpstr>
      <vt:lpstr>    </vt:lpstr>
      <vt:lpstr>   </vt:lpstr>
      <vt:lpstr>     </vt:lpstr>
      <vt:lpstr>    </vt:lpstr>
      <vt:lpstr>    </vt:lpstr>
      <vt:lpstr>    </vt:lpstr>
      <vt:lpstr>    </vt:lpstr>
      <vt:lpstr>   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17</cp:revision>
  <dcterms:created xsi:type="dcterms:W3CDTF">2014-07-26T07:05:12Z</dcterms:created>
  <dcterms:modified xsi:type="dcterms:W3CDTF">2014-10-18T11:31:55Z</dcterms:modified>
</cp:coreProperties>
</file>