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F04316"/>
    <a:srgbClr val="313B4A"/>
    <a:srgbClr val="43A79C"/>
    <a:srgbClr val="EDBD1F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الفروق الريفية الحضرية</a:t>
            </a:r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b="1" dirty="0" smtClean="0"/>
              <a:t>ثالثا :</a:t>
            </a:r>
            <a:r>
              <a:rPr lang="ar-EG" b="1" dirty="0" smtClean="0"/>
              <a:t> </a:t>
            </a:r>
            <a:r>
              <a:rPr lang="ar-EG" b="1" dirty="0">
                <a:solidFill>
                  <a:srgbClr val="FF0000"/>
                </a:solidFill>
              </a:rPr>
              <a:t>استخدام </a:t>
            </a:r>
            <a:r>
              <a:rPr lang="ar-SA" b="1" dirty="0" err="1" smtClean="0">
                <a:solidFill>
                  <a:srgbClr val="FF0000"/>
                </a:solidFill>
              </a:rPr>
              <a:t>المحكات</a:t>
            </a:r>
            <a:r>
              <a:rPr lang="ar-EG" b="1" dirty="0" smtClean="0">
                <a:solidFill>
                  <a:srgbClr val="FF0000"/>
                </a:solidFill>
              </a:rPr>
              <a:t> </a:t>
            </a:r>
            <a:r>
              <a:rPr lang="ar-EG" b="1" dirty="0">
                <a:solidFill>
                  <a:srgbClr val="FF0000"/>
                </a:solidFill>
              </a:rPr>
              <a:t>المتعددة في التمييز بين الريف </a:t>
            </a:r>
            <a:r>
              <a:rPr lang="ar-EG" b="1" dirty="0" smtClean="0">
                <a:solidFill>
                  <a:srgbClr val="FF0000"/>
                </a:solidFill>
              </a:rPr>
              <a:t>والحض</a:t>
            </a:r>
            <a:r>
              <a:rPr lang="ar-SA" b="1" dirty="0" smtClean="0">
                <a:solidFill>
                  <a:srgbClr val="FF0000"/>
                </a:solidFill>
              </a:rPr>
              <a:t>ر</a:t>
            </a:r>
          </a:p>
          <a:p>
            <a:r>
              <a:rPr lang="ar-SA" dirty="0" smtClean="0"/>
              <a:t>   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EG" dirty="0" smtClean="0">
                <a:solidFill>
                  <a:srgbClr val="0070C0"/>
                </a:solidFill>
              </a:rPr>
              <a:t>يعتمد </a:t>
            </a:r>
            <a:r>
              <a:rPr lang="ar-EG" dirty="0">
                <a:solidFill>
                  <a:srgbClr val="0070C0"/>
                </a:solidFill>
              </a:rPr>
              <a:t>هذا الاتجاه بشكل أساسي على مجموعة من </a:t>
            </a:r>
            <a:r>
              <a:rPr lang="ar-EG" dirty="0" err="1">
                <a:solidFill>
                  <a:srgbClr val="0070C0"/>
                </a:solidFill>
              </a:rPr>
              <a:t>المحكات</a:t>
            </a:r>
            <a:r>
              <a:rPr lang="ar-EG" dirty="0">
                <a:solidFill>
                  <a:srgbClr val="0070C0"/>
                </a:solidFill>
              </a:rPr>
              <a:t> في التمييز بين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الريف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والحضر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ولقد حاول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علماء </a:t>
            </a:r>
            <a:r>
              <a:rPr lang="ar-EG" dirty="0">
                <a:solidFill>
                  <a:srgbClr val="00B050"/>
                </a:solidFill>
              </a:rPr>
              <a:t>الاجتماع </a:t>
            </a:r>
            <a:r>
              <a:rPr lang="ar-EG" dirty="0" smtClean="0">
                <a:solidFill>
                  <a:srgbClr val="00B050"/>
                </a:solidFill>
              </a:rPr>
              <a:t>تحدي</a:t>
            </a:r>
            <a:r>
              <a:rPr lang="ar-SA" dirty="0" smtClean="0">
                <a:solidFill>
                  <a:srgbClr val="00B050"/>
                </a:solidFill>
              </a:rPr>
              <a:t>ــ</a:t>
            </a:r>
            <a:r>
              <a:rPr lang="ar-EG" dirty="0" smtClean="0">
                <a:solidFill>
                  <a:srgbClr val="00B050"/>
                </a:solidFill>
              </a:rPr>
              <a:t>د </a:t>
            </a:r>
            <a:r>
              <a:rPr lang="ar-EG" dirty="0">
                <a:solidFill>
                  <a:srgbClr val="00B050"/>
                </a:solidFill>
              </a:rPr>
              <a:t>خصائص المجتمع الحضري عن </a:t>
            </a:r>
            <a:r>
              <a:rPr lang="ar-EG" dirty="0" smtClean="0">
                <a:solidFill>
                  <a:srgbClr val="00B050"/>
                </a:solidFill>
              </a:rPr>
              <a:t>طري</a:t>
            </a:r>
            <a:r>
              <a:rPr lang="ar-SA" dirty="0" smtClean="0">
                <a:solidFill>
                  <a:srgbClr val="00B050"/>
                </a:solidFill>
              </a:rPr>
              <a:t>ــ</a:t>
            </a:r>
            <a:r>
              <a:rPr lang="ar-EG" dirty="0" smtClean="0">
                <a:solidFill>
                  <a:srgbClr val="00B050"/>
                </a:solidFill>
              </a:rPr>
              <a:t>ق </a:t>
            </a:r>
            <a:r>
              <a:rPr lang="ar-EG" dirty="0">
                <a:solidFill>
                  <a:srgbClr val="00B050"/>
                </a:solidFill>
              </a:rPr>
              <a:t>مقارنته بالمجتمع الريفي </a:t>
            </a:r>
            <a:r>
              <a:rPr lang="ar-EG" dirty="0"/>
              <a:t>ولعل </a:t>
            </a:r>
            <a:r>
              <a:rPr lang="ar-EG" dirty="0" smtClean="0"/>
              <a:t>أق</a:t>
            </a:r>
            <a:r>
              <a:rPr lang="ar-SA" dirty="0" smtClean="0"/>
              <a:t>ـ</a:t>
            </a:r>
            <a:r>
              <a:rPr lang="ar-EG" dirty="0" smtClean="0"/>
              <a:t>دم المح</a:t>
            </a:r>
            <a:r>
              <a:rPr lang="ar-SA" dirty="0" smtClean="0"/>
              <a:t>ــ</a:t>
            </a:r>
            <a:r>
              <a:rPr lang="ar-EG" dirty="0" smtClean="0"/>
              <a:t>اولات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 smtClean="0"/>
              <a:t>ب</a:t>
            </a:r>
            <a:r>
              <a:rPr lang="ar-SA" dirty="0" smtClean="0"/>
              <a:t>ـ</a:t>
            </a:r>
            <a:r>
              <a:rPr lang="ar-EG" dirty="0" smtClean="0"/>
              <a:t>ذلت </a:t>
            </a:r>
            <a:r>
              <a:rPr lang="ar-EG" dirty="0"/>
              <a:t>في هذا الصدد تلك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قام بها العالمان </a:t>
            </a:r>
            <a:r>
              <a:rPr lang="ar-EG" dirty="0" smtClean="0"/>
              <a:t>( </a:t>
            </a:r>
            <a:r>
              <a:rPr lang="ar-EG" dirty="0" err="1">
                <a:solidFill>
                  <a:srgbClr val="00B0F0"/>
                </a:solidFill>
              </a:rPr>
              <a:t>بيترم</a:t>
            </a:r>
            <a:r>
              <a:rPr lang="ar-EG" dirty="0">
                <a:solidFill>
                  <a:srgbClr val="00B0F0"/>
                </a:solidFill>
              </a:rPr>
              <a:t> سوركن </a:t>
            </a:r>
            <a:r>
              <a:rPr lang="ar-EG" dirty="0"/>
              <a:t>و </a:t>
            </a:r>
            <a:r>
              <a:rPr lang="ar-EG" dirty="0">
                <a:solidFill>
                  <a:srgbClr val="00B0F0"/>
                </a:solidFill>
              </a:rPr>
              <a:t>كارل </a:t>
            </a:r>
            <a:r>
              <a:rPr lang="ar-EG" dirty="0" err="1">
                <a:solidFill>
                  <a:srgbClr val="00B0F0"/>
                </a:solidFill>
              </a:rPr>
              <a:t>زيمرمان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/>
              <a:t>) .</a:t>
            </a:r>
            <a:r>
              <a:rPr lang="ar-EG" dirty="0" smtClean="0"/>
              <a:t>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/>
              <a:t>            </a:t>
            </a:r>
            <a:r>
              <a:rPr lang="ar-EG" dirty="0" smtClean="0"/>
              <a:t>وقد </a:t>
            </a:r>
            <a:r>
              <a:rPr lang="ar-EG" dirty="0"/>
              <a:t>أهتم ( </a:t>
            </a:r>
            <a:r>
              <a:rPr lang="ar-EG" dirty="0">
                <a:solidFill>
                  <a:srgbClr val="00B0F0"/>
                </a:solidFill>
              </a:rPr>
              <a:t>سوركن</a:t>
            </a:r>
            <a:r>
              <a:rPr lang="ar-EG" dirty="0"/>
              <a:t> ) و </a:t>
            </a:r>
            <a:r>
              <a:rPr lang="ar-EG" dirty="0">
                <a:solidFill>
                  <a:srgbClr val="00B0F0"/>
                </a:solidFill>
              </a:rPr>
              <a:t>( </a:t>
            </a:r>
            <a:r>
              <a:rPr lang="ar-EG" dirty="0" err="1">
                <a:solidFill>
                  <a:srgbClr val="00B0F0"/>
                </a:solidFill>
              </a:rPr>
              <a:t>زيمرمان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/>
              <a:t>) </a:t>
            </a:r>
            <a:r>
              <a:rPr lang="ar-EG" dirty="0" smtClean="0">
                <a:solidFill>
                  <a:srgbClr val="00B050"/>
                </a:solidFill>
              </a:rPr>
              <a:t>بالتفرق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ة </a:t>
            </a:r>
            <a:r>
              <a:rPr lang="ar-EG" dirty="0">
                <a:solidFill>
                  <a:srgbClr val="00B050"/>
                </a:solidFill>
              </a:rPr>
              <a:t>بين المجتمع الريفي والمجتمع الحضري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على </a:t>
            </a:r>
            <a:r>
              <a:rPr lang="ar-EG" dirty="0">
                <a:solidFill>
                  <a:srgbClr val="FF0000"/>
                </a:solidFill>
              </a:rPr>
              <a:t>أساس وظيفي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حيث </a:t>
            </a:r>
            <a:r>
              <a:rPr lang="ar-EG" dirty="0"/>
              <a:t>تمثل </a:t>
            </a:r>
            <a:r>
              <a:rPr lang="ar-EG" dirty="0" smtClean="0">
                <a:solidFill>
                  <a:srgbClr val="FF0000"/>
                </a:solidFill>
              </a:rPr>
              <a:t>المهنة</a:t>
            </a:r>
            <a:r>
              <a:rPr lang="ar-EG" dirty="0" smtClean="0"/>
              <a:t>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المحك الأول والأساسي </a:t>
            </a:r>
            <a:r>
              <a:rPr lang="ar-EG" dirty="0">
                <a:solidFill>
                  <a:srgbClr val="0070C0"/>
                </a:solidFill>
              </a:rPr>
              <a:t>لما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بين </a:t>
            </a:r>
            <a:r>
              <a:rPr lang="ar-EG" dirty="0">
                <a:solidFill>
                  <a:srgbClr val="0070C0"/>
                </a:solidFill>
              </a:rPr>
              <a:t>نموذجي المجتمع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من </a:t>
            </a:r>
            <a:r>
              <a:rPr lang="ar-EG" dirty="0">
                <a:solidFill>
                  <a:srgbClr val="0070C0"/>
                </a:solidFill>
              </a:rPr>
              <a:t>فروق واختلافات </a:t>
            </a:r>
            <a:r>
              <a:rPr lang="ar-EG" i="1" dirty="0">
                <a:solidFill>
                  <a:srgbClr val="7030A0"/>
                </a:solidFill>
              </a:rPr>
              <a:t>حيث يرتبط هذا الاختلاف بسلسلة أخرى </a:t>
            </a:r>
            <a:r>
              <a:rPr lang="ar-SA" i="1" dirty="0" smtClean="0">
                <a:solidFill>
                  <a:srgbClr val="7030A0"/>
                </a:solidFill>
              </a:rPr>
              <a:t> </a:t>
            </a:r>
            <a:r>
              <a:rPr lang="ar-EG" i="1" dirty="0" smtClean="0">
                <a:solidFill>
                  <a:srgbClr val="7030A0"/>
                </a:solidFill>
              </a:rPr>
              <a:t>م</a:t>
            </a:r>
            <a:r>
              <a:rPr lang="ar-SA" i="1" dirty="0" smtClean="0">
                <a:solidFill>
                  <a:srgbClr val="7030A0"/>
                </a:solidFill>
              </a:rPr>
              <a:t>ـ</a:t>
            </a:r>
            <a:r>
              <a:rPr lang="ar-EG" i="1" dirty="0" smtClean="0">
                <a:solidFill>
                  <a:srgbClr val="7030A0"/>
                </a:solidFill>
              </a:rPr>
              <a:t>ن </a:t>
            </a:r>
            <a:r>
              <a:rPr lang="ar-EG" i="1" dirty="0">
                <a:solidFill>
                  <a:srgbClr val="7030A0"/>
                </a:solidFill>
              </a:rPr>
              <a:t>الخصائص </a:t>
            </a:r>
            <a:r>
              <a:rPr lang="ar-EG" i="1" dirty="0" err="1" smtClean="0">
                <a:solidFill>
                  <a:srgbClr val="7030A0"/>
                </a:solidFill>
              </a:rPr>
              <a:t>الممي</a:t>
            </a:r>
            <a:r>
              <a:rPr lang="ar-SA" i="1" dirty="0" smtClean="0">
                <a:solidFill>
                  <a:srgbClr val="7030A0"/>
                </a:solidFill>
              </a:rPr>
              <a:t>ـ</a:t>
            </a:r>
            <a:r>
              <a:rPr lang="ar-EG" i="1" dirty="0" err="1" smtClean="0">
                <a:solidFill>
                  <a:srgbClr val="7030A0"/>
                </a:solidFill>
              </a:rPr>
              <a:t>زة</a:t>
            </a:r>
            <a:r>
              <a:rPr lang="ar-EG" i="1" dirty="0" smtClean="0">
                <a:solidFill>
                  <a:srgbClr val="7030A0"/>
                </a:solidFill>
              </a:rPr>
              <a:t> </a:t>
            </a:r>
            <a:r>
              <a:rPr lang="ar-EG" i="1" dirty="0">
                <a:solidFill>
                  <a:srgbClr val="7030A0"/>
                </a:solidFill>
              </a:rPr>
              <a:t>لكل من المجتمعين ويمكن </a:t>
            </a:r>
            <a:r>
              <a:rPr lang="ar-EG" i="1" dirty="0" smtClean="0">
                <a:solidFill>
                  <a:srgbClr val="7030A0"/>
                </a:solidFill>
              </a:rPr>
              <a:t>تح</a:t>
            </a:r>
            <a:r>
              <a:rPr lang="ar-SA" i="1" dirty="0" smtClean="0">
                <a:solidFill>
                  <a:srgbClr val="7030A0"/>
                </a:solidFill>
              </a:rPr>
              <a:t>ـ</a:t>
            </a:r>
            <a:r>
              <a:rPr lang="ar-EG" i="1" dirty="0" err="1" smtClean="0">
                <a:solidFill>
                  <a:srgbClr val="7030A0"/>
                </a:solidFill>
              </a:rPr>
              <a:t>ديد</a:t>
            </a:r>
            <a:r>
              <a:rPr lang="ar-EG" i="1" dirty="0" smtClean="0">
                <a:solidFill>
                  <a:srgbClr val="7030A0"/>
                </a:solidFill>
              </a:rPr>
              <a:t> </a:t>
            </a:r>
            <a:r>
              <a:rPr lang="ar-EG" i="1" dirty="0">
                <a:solidFill>
                  <a:srgbClr val="7030A0"/>
                </a:solidFill>
              </a:rPr>
              <a:t>هذه الخصائص فيما يلي </a:t>
            </a:r>
            <a:r>
              <a:rPr lang="ar-EG" dirty="0"/>
              <a:t>: - 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أ) </a:t>
            </a:r>
            <a:r>
              <a:rPr lang="ar-EG" b="1" dirty="0">
                <a:solidFill>
                  <a:srgbClr val="0070C0"/>
                </a:solidFill>
              </a:rPr>
              <a:t>المهنة</a:t>
            </a:r>
            <a:r>
              <a:rPr lang="ar-EG" b="1" dirty="0"/>
              <a:t> 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    </a:t>
            </a:r>
            <a:r>
              <a:rPr lang="ar-EG" dirty="0" smtClean="0"/>
              <a:t>يرى </a:t>
            </a:r>
            <a:r>
              <a:rPr lang="ar-SA" dirty="0" smtClean="0"/>
              <a:t>(</a:t>
            </a:r>
            <a:r>
              <a:rPr lang="ar-EG" dirty="0" smtClean="0"/>
              <a:t>سوركن </a:t>
            </a:r>
            <a:r>
              <a:rPr lang="ar-EG" dirty="0" err="1" smtClean="0"/>
              <a:t>وزيمرمان</a:t>
            </a:r>
            <a:r>
              <a:rPr lang="ar-SA" dirty="0" smtClean="0"/>
              <a:t>)</a:t>
            </a:r>
            <a:r>
              <a:rPr lang="ar-EG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أن هناك اختلافا واضحا بين المجتمع الحض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ري والمجتمع ال</a:t>
            </a:r>
            <a:r>
              <a:rPr lang="ar-SA" dirty="0" smtClean="0">
                <a:solidFill>
                  <a:srgbClr val="00B050"/>
                </a:solidFill>
              </a:rPr>
              <a:t>ــ</a:t>
            </a:r>
            <a:r>
              <a:rPr lang="ar-EG" dirty="0" smtClean="0">
                <a:solidFill>
                  <a:srgbClr val="00B050"/>
                </a:solidFill>
              </a:rPr>
              <a:t>ريفي فيما يتعلق </a:t>
            </a:r>
            <a:r>
              <a:rPr lang="ar-EG" dirty="0" smtClean="0">
                <a:solidFill>
                  <a:srgbClr val="FF0000"/>
                </a:solidFill>
              </a:rPr>
              <a:t>بالمهن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ة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فالأف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راد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في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المجتمع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الحض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ري </a:t>
            </a:r>
            <a:r>
              <a:rPr lang="ar-EG" dirty="0" smtClean="0"/>
              <a:t>يشتغل</a:t>
            </a:r>
            <a:r>
              <a:rPr lang="ar-SA" dirty="0" smtClean="0"/>
              <a:t>ـ</a:t>
            </a:r>
            <a:r>
              <a:rPr lang="ar-EG" dirty="0" err="1" smtClean="0"/>
              <a:t>ون</a:t>
            </a:r>
            <a:r>
              <a:rPr lang="ar-EG" dirty="0" smtClean="0"/>
              <a:t> </a:t>
            </a:r>
            <a:r>
              <a:rPr lang="ar-EG" dirty="0"/>
              <a:t>أساسا </a:t>
            </a:r>
            <a:r>
              <a:rPr lang="ar-EG" dirty="0">
                <a:solidFill>
                  <a:srgbClr val="FFC000"/>
                </a:solidFill>
              </a:rPr>
              <a:t>بأعمال </a:t>
            </a:r>
            <a:r>
              <a:rPr lang="ar-EG" dirty="0" smtClean="0">
                <a:solidFill>
                  <a:srgbClr val="FFC000"/>
                </a:solidFill>
              </a:rPr>
              <a:t>الصناعة </a:t>
            </a:r>
            <a:r>
              <a:rPr lang="ar-EG" dirty="0"/>
              <a:t>و</a:t>
            </a:r>
            <a:r>
              <a:rPr lang="ar-EG" dirty="0">
                <a:solidFill>
                  <a:srgbClr val="00B050"/>
                </a:solidFill>
              </a:rPr>
              <a:t>الحرف</a:t>
            </a:r>
            <a:r>
              <a:rPr lang="ar-EG" dirty="0"/>
              <a:t> </a:t>
            </a:r>
            <a:r>
              <a:rPr lang="ar-EG" dirty="0">
                <a:solidFill>
                  <a:srgbClr val="7030A0"/>
                </a:solidFill>
              </a:rPr>
              <a:t>والتجارة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والأنشطة الخدمية </a:t>
            </a:r>
            <a:r>
              <a:rPr lang="ar-EG" dirty="0">
                <a:solidFill>
                  <a:srgbClr val="0E478A"/>
                </a:solidFill>
              </a:rPr>
              <a:t>وغير ذلك من الأعمال غير الزراعية </a:t>
            </a:r>
            <a:endParaRPr lang="ar-SA" dirty="0" smtClean="0">
              <a:solidFill>
                <a:srgbClr val="0E478A"/>
              </a:solidFill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                أما </a:t>
            </a:r>
            <a:r>
              <a:rPr lang="ar-EG" dirty="0" smtClean="0">
                <a:solidFill>
                  <a:srgbClr val="FF0000"/>
                </a:solidFill>
              </a:rPr>
              <a:t>المجتمع </a:t>
            </a:r>
            <a:r>
              <a:rPr lang="ar-EG" dirty="0">
                <a:solidFill>
                  <a:srgbClr val="FF0000"/>
                </a:solidFill>
              </a:rPr>
              <a:t>الريفي </a:t>
            </a:r>
            <a:r>
              <a:rPr lang="ar-EG" dirty="0">
                <a:solidFill>
                  <a:srgbClr val="00B050"/>
                </a:solidFill>
              </a:rPr>
              <a:t>فيعمل </a:t>
            </a:r>
            <a:r>
              <a:rPr lang="ar-EG" dirty="0" smtClean="0">
                <a:solidFill>
                  <a:srgbClr val="00B050"/>
                </a:solidFill>
              </a:rPr>
              <a:t>جم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ع </a:t>
            </a:r>
            <a:r>
              <a:rPr lang="ar-EG" dirty="0">
                <a:solidFill>
                  <a:srgbClr val="00B050"/>
                </a:solidFill>
              </a:rPr>
              <a:t>الفلاحين وأسرهم في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العمل الزراعي </a:t>
            </a:r>
            <a:r>
              <a:rPr lang="ar-EG" dirty="0">
                <a:solidFill>
                  <a:srgbClr val="7030A0"/>
                </a:solidFill>
              </a:rPr>
              <a:t>الى جانب عدد قليل من المشتغلين بالأنشطة غير الزراعية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</a:t>
            </a:r>
            <a:r>
              <a:rPr lang="ar-EG" i="1" dirty="0" smtClean="0">
                <a:solidFill>
                  <a:srgbClr val="7030A0"/>
                </a:solidFill>
              </a:rPr>
              <a:t>وقد </a:t>
            </a:r>
            <a:r>
              <a:rPr lang="ar-EG" i="1" dirty="0">
                <a:solidFill>
                  <a:srgbClr val="7030A0"/>
                </a:solidFill>
              </a:rPr>
              <a:t>ترتب على </a:t>
            </a:r>
            <a:r>
              <a:rPr lang="ar-EG" i="1" dirty="0">
                <a:solidFill>
                  <a:srgbClr val="FF0000"/>
                </a:solidFill>
              </a:rPr>
              <a:t>الاختلاف المهني </a:t>
            </a:r>
            <a:r>
              <a:rPr lang="ar-EG" i="1" dirty="0">
                <a:solidFill>
                  <a:srgbClr val="7030A0"/>
                </a:solidFill>
              </a:rPr>
              <a:t>فروق عديدة بين المجتمعين </a:t>
            </a:r>
            <a:r>
              <a:rPr lang="ar-EG" i="1" dirty="0">
                <a:solidFill>
                  <a:srgbClr val="00B050"/>
                </a:solidFill>
              </a:rPr>
              <a:t>ففي </a:t>
            </a:r>
            <a:r>
              <a:rPr lang="ar-EG" i="1" dirty="0">
                <a:solidFill>
                  <a:srgbClr val="D9791B"/>
                </a:solidFill>
              </a:rPr>
              <a:t>المجتمع الريفي </a:t>
            </a:r>
            <a:r>
              <a:rPr lang="ar-EG" i="1" dirty="0">
                <a:solidFill>
                  <a:srgbClr val="00B050"/>
                </a:solidFill>
              </a:rPr>
              <a:t>نتج عن طبيعة المهنة ما يلي </a:t>
            </a:r>
            <a:r>
              <a:rPr lang="ar-EG" dirty="0">
                <a:solidFill>
                  <a:srgbClr val="00B050"/>
                </a:solidFill>
              </a:rPr>
              <a:t>: - </a:t>
            </a:r>
            <a:endParaRPr lang="en-US" dirty="0">
              <a:solidFill>
                <a:srgbClr val="00B050"/>
              </a:solidFill>
            </a:endParaRPr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الارتباط الشديد بالأرض والجماعات </a:t>
            </a:r>
            <a:r>
              <a:rPr lang="ar-EG" dirty="0" err="1">
                <a:solidFill>
                  <a:srgbClr val="FF0000"/>
                </a:solidFill>
              </a:rPr>
              <a:t>القرابية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0070C0"/>
                </a:solidFill>
              </a:rPr>
              <a:t>ابتعاد واضح عن التخصص وتقسيم العمل </a:t>
            </a:r>
            <a:r>
              <a:rPr lang="ar-EG" dirty="0"/>
              <a:t>0 </a:t>
            </a:r>
            <a:endParaRPr lang="en-US" dirty="0"/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00B050"/>
                </a:solidFill>
              </a:rPr>
              <a:t>وجود نظرة ثابتة لا تتغير الى الموقف الكلي للحياة يتوارثها الأفراد جيلا بعد جيل 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4- </a:t>
            </a:r>
            <a:r>
              <a:rPr lang="ar-EG" dirty="0">
                <a:solidFill>
                  <a:srgbClr val="7030A0"/>
                </a:solidFill>
              </a:rPr>
              <a:t>عدم وجود فواصل دقيقة بين حياة العمل وحياة الفرد أو الأسرة 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14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</a:t>
            </a:r>
            <a:r>
              <a:rPr lang="ar-EG" dirty="0" smtClean="0">
                <a:solidFill>
                  <a:srgbClr val="FF0000"/>
                </a:solidFill>
              </a:rPr>
              <a:t>أما </a:t>
            </a:r>
            <a:r>
              <a:rPr lang="ar-EG" dirty="0">
                <a:solidFill>
                  <a:srgbClr val="FF0000"/>
                </a:solidFill>
              </a:rPr>
              <a:t>المجتمع الحضري </a:t>
            </a:r>
            <a:r>
              <a:rPr lang="ar-EG" i="1" dirty="0">
                <a:solidFill>
                  <a:srgbClr val="7030A0"/>
                </a:solidFill>
              </a:rPr>
              <a:t>فقد ترتبت على طبيعة إنسان المهنة فيه مجموعة من النتائج أهمها</a:t>
            </a:r>
            <a:r>
              <a:rPr lang="ar-EG" dirty="0"/>
              <a:t> : - 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EG" dirty="0" err="1" smtClean="0">
                <a:solidFill>
                  <a:srgbClr val="FF0000"/>
                </a:solidFill>
              </a:rPr>
              <a:t>نفصال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جماعات المهنة عن الجماعات </a:t>
            </a:r>
            <a:r>
              <a:rPr lang="ar-EG" dirty="0" err="1">
                <a:solidFill>
                  <a:srgbClr val="FF0000"/>
                </a:solidFill>
              </a:rPr>
              <a:t>القرابية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0070C0"/>
                </a:solidFill>
              </a:rPr>
              <a:t>انفتاح الأفراد على مجموعة متعددة ومختلفة من المهن </a:t>
            </a:r>
            <a:r>
              <a:rPr lang="ar-EG" dirty="0"/>
              <a:t>0</a:t>
            </a:r>
            <a:endParaRPr lang="en-US" dirty="0"/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00B050"/>
                </a:solidFill>
              </a:rPr>
              <a:t>التخصص الدقيق والمتقن في مجال العمل </a:t>
            </a:r>
            <a:r>
              <a:rPr lang="ar-EG" dirty="0"/>
              <a:t>0 </a:t>
            </a:r>
            <a:endParaRPr lang="en-US" dirty="0"/>
          </a:p>
          <a:p>
            <a:pPr rtl="1"/>
            <a:r>
              <a:rPr lang="ar-EG" dirty="0"/>
              <a:t>4- </a:t>
            </a:r>
            <a:r>
              <a:rPr lang="ar-EG" dirty="0">
                <a:solidFill>
                  <a:srgbClr val="D9791B"/>
                </a:solidFill>
              </a:rPr>
              <a:t>ظهور معايير جديدة لتحديد المكانة المهنية للفرد ومقاييس مختلفة للنجاح المهني </a:t>
            </a:r>
            <a:r>
              <a:rPr lang="ar-EG" dirty="0"/>
              <a:t>0 </a:t>
            </a:r>
            <a:endParaRPr lang="en-US" dirty="0"/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89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1268760"/>
            <a:ext cx="8915400" cy="4525963"/>
          </a:xfrm>
        </p:spPr>
        <p:txBody>
          <a:bodyPr/>
          <a:lstStyle/>
          <a:p>
            <a:pPr rtl="1"/>
            <a:r>
              <a:rPr lang="ar-EG" b="1" dirty="0"/>
              <a:t>ب) </a:t>
            </a:r>
            <a:r>
              <a:rPr lang="ar-EG" b="1" dirty="0">
                <a:solidFill>
                  <a:srgbClr val="0070C0"/>
                </a:solidFill>
              </a:rPr>
              <a:t>البيئة</a:t>
            </a:r>
            <a:r>
              <a:rPr lang="ar-EG" b="1" dirty="0"/>
              <a:t> 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>
                <a:solidFill>
                  <a:srgbClr val="00B050"/>
                </a:solidFill>
              </a:rPr>
              <a:t>  </a:t>
            </a:r>
            <a:r>
              <a:rPr lang="ar-SA" b="1" dirty="0" smtClean="0">
                <a:solidFill>
                  <a:srgbClr val="00B050"/>
                </a:solidFill>
              </a:rPr>
              <a:t>           </a:t>
            </a:r>
            <a:r>
              <a:rPr lang="ar-EG" dirty="0" smtClean="0">
                <a:solidFill>
                  <a:srgbClr val="00B050"/>
                </a:solidFill>
              </a:rPr>
              <a:t>تختلف </a:t>
            </a:r>
            <a:r>
              <a:rPr lang="ar-SA" dirty="0" smtClean="0">
                <a:solidFill>
                  <a:srgbClr val="00B050"/>
                </a:solidFill>
              </a:rPr>
              <a:t>نوعية </a:t>
            </a:r>
            <a:r>
              <a:rPr lang="ar-EG" dirty="0" smtClean="0">
                <a:solidFill>
                  <a:srgbClr val="00B050"/>
                </a:solidFill>
              </a:rPr>
              <a:t>العلاقات </a:t>
            </a:r>
            <a:r>
              <a:rPr lang="ar-EG" dirty="0">
                <a:solidFill>
                  <a:srgbClr val="00B050"/>
                </a:solidFill>
              </a:rPr>
              <a:t>بين كل من المجتمع الريفي والحضري بالبيئة الطبيعية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فالمجتمع الريفي بطبيعته </a:t>
            </a:r>
            <a:r>
              <a:rPr lang="ar-EG" dirty="0">
                <a:solidFill>
                  <a:srgbClr val="7030A0"/>
                </a:solidFill>
              </a:rPr>
              <a:t>يكون أكثر ارتباطا أو </a:t>
            </a:r>
            <a:r>
              <a:rPr lang="ar-EG" dirty="0" smtClean="0">
                <a:solidFill>
                  <a:srgbClr val="7030A0"/>
                </a:solidFill>
              </a:rPr>
              <a:t>خضوعا </a:t>
            </a:r>
            <a:r>
              <a:rPr lang="ar-EG" dirty="0">
                <a:solidFill>
                  <a:srgbClr val="7030A0"/>
                </a:solidFill>
              </a:rPr>
              <a:t>للبيئة الطبيعية</a:t>
            </a:r>
            <a:r>
              <a:rPr lang="ar-EG" dirty="0"/>
              <a:t> وبالتالي </a:t>
            </a:r>
            <a:r>
              <a:rPr lang="ar-EG" dirty="0">
                <a:solidFill>
                  <a:srgbClr val="0070C0"/>
                </a:solidFill>
              </a:rPr>
              <a:t>فإن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البيئة الطبيعية </a:t>
            </a:r>
            <a:r>
              <a:rPr lang="ar-EG" dirty="0" smtClean="0">
                <a:solidFill>
                  <a:srgbClr val="0070C0"/>
                </a:solidFill>
              </a:rPr>
              <a:t>تسيطر </a:t>
            </a:r>
            <a:r>
              <a:rPr lang="ar-EG" dirty="0">
                <a:solidFill>
                  <a:srgbClr val="0070C0"/>
                </a:solidFill>
              </a:rPr>
              <a:t>بشكل </a:t>
            </a:r>
            <a:r>
              <a:rPr lang="ar-EG" dirty="0" smtClean="0">
                <a:solidFill>
                  <a:srgbClr val="0070C0"/>
                </a:solidFill>
              </a:rPr>
              <a:t>مباش</a:t>
            </a:r>
            <a:r>
              <a:rPr lang="ar-SA" dirty="0" smtClean="0">
                <a:solidFill>
                  <a:srgbClr val="0070C0"/>
                </a:solidFill>
              </a:rPr>
              <a:t>ــ</a:t>
            </a:r>
            <a:r>
              <a:rPr lang="ar-EG" dirty="0" smtClean="0">
                <a:solidFill>
                  <a:srgbClr val="0070C0"/>
                </a:solidFill>
              </a:rPr>
              <a:t>ر على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البيئة </a:t>
            </a:r>
            <a:r>
              <a:rPr lang="ar-EG" dirty="0">
                <a:solidFill>
                  <a:srgbClr val="FF0000"/>
                </a:solidFill>
              </a:rPr>
              <a:t>الاجتماعية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والإنسانية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  </a:t>
            </a:r>
            <a:r>
              <a:rPr lang="ar-EG" dirty="0" smtClean="0">
                <a:solidFill>
                  <a:srgbClr val="0070C0"/>
                </a:solidFill>
              </a:rPr>
              <a:t>المجتمع </a:t>
            </a:r>
            <a:r>
              <a:rPr lang="ar-EG" dirty="0">
                <a:solidFill>
                  <a:srgbClr val="0070C0"/>
                </a:solidFill>
              </a:rPr>
              <a:t>الريفي </a:t>
            </a:r>
            <a:r>
              <a:rPr lang="ar-EG" dirty="0"/>
              <a:t>0 </a:t>
            </a:r>
            <a:r>
              <a:rPr lang="ar-SA" dirty="0" smtClean="0"/>
              <a:t>  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        </a:t>
            </a:r>
            <a:r>
              <a:rPr lang="ar-EG" dirty="0" smtClean="0"/>
              <a:t>وعلى </a:t>
            </a:r>
            <a:r>
              <a:rPr lang="ar-EG" dirty="0"/>
              <a:t>العكس من ذلك </a:t>
            </a:r>
            <a:r>
              <a:rPr lang="ar-EG" dirty="0">
                <a:solidFill>
                  <a:srgbClr val="FF0000"/>
                </a:solidFill>
              </a:rPr>
              <a:t>يعيش المجتمع الحضري حياته</a:t>
            </a:r>
            <a:r>
              <a:rPr lang="ar-EG" dirty="0">
                <a:solidFill>
                  <a:schemeClr val="tx1"/>
                </a:solidFill>
              </a:rPr>
              <a:t> في </a:t>
            </a:r>
            <a:r>
              <a:rPr lang="ar-EG" dirty="0">
                <a:solidFill>
                  <a:srgbClr val="FF0000"/>
                </a:solidFill>
              </a:rPr>
              <a:t>عزلة نسبية </a:t>
            </a:r>
            <a:r>
              <a:rPr lang="ar-EG" dirty="0">
                <a:solidFill>
                  <a:srgbClr val="0070C0"/>
                </a:solidFill>
              </a:rPr>
              <a:t>عن البيئة الطبيعية </a:t>
            </a:r>
            <a:r>
              <a:rPr lang="ar-EG" dirty="0"/>
              <a:t>الأمر </a:t>
            </a:r>
            <a:r>
              <a:rPr lang="ar-EG" dirty="0">
                <a:solidFill>
                  <a:srgbClr val="D9791B"/>
                </a:solidFill>
              </a:rPr>
              <a:t>الذي يجعل للبيئة الاجتماعية والبشرية سيطرة واضحة 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5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ج) </a:t>
            </a:r>
            <a:r>
              <a:rPr lang="ar-EG" b="1" dirty="0">
                <a:solidFill>
                  <a:srgbClr val="0070C0"/>
                </a:solidFill>
              </a:rPr>
              <a:t>حجم المجتمع 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EG" b="1" dirty="0" smtClean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   </a:t>
            </a:r>
            <a:r>
              <a:rPr lang="ar-EG" dirty="0" smtClean="0"/>
              <a:t>يرى </a:t>
            </a:r>
            <a:r>
              <a:rPr lang="ar-EG" dirty="0"/>
              <a:t>( </a:t>
            </a:r>
            <a:r>
              <a:rPr lang="ar-EG" dirty="0">
                <a:solidFill>
                  <a:srgbClr val="00B0F0"/>
                </a:solidFill>
              </a:rPr>
              <a:t>سوركن </a:t>
            </a:r>
            <a:r>
              <a:rPr lang="ar-EG" dirty="0" err="1">
                <a:solidFill>
                  <a:srgbClr val="00B0F0"/>
                </a:solidFill>
              </a:rPr>
              <a:t>وزيمرمان</a:t>
            </a:r>
            <a:r>
              <a:rPr lang="ar-EG" dirty="0">
                <a:solidFill>
                  <a:srgbClr val="00B0F0"/>
                </a:solidFill>
              </a:rPr>
              <a:t> </a:t>
            </a:r>
            <a:r>
              <a:rPr lang="ar-EG" dirty="0"/>
              <a:t>) </a:t>
            </a:r>
            <a:r>
              <a:rPr lang="ar-EG" dirty="0">
                <a:solidFill>
                  <a:srgbClr val="00B050"/>
                </a:solidFill>
              </a:rPr>
              <a:t>أن المجتمع المحلي الريفي مجتمع صغير بطبيعته</a:t>
            </a:r>
            <a:r>
              <a:rPr lang="ar-EG" dirty="0"/>
              <a:t> وأن هناك </a:t>
            </a:r>
            <a:r>
              <a:rPr lang="ar-EG" dirty="0">
                <a:solidFill>
                  <a:srgbClr val="FF0000"/>
                </a:solidFill>
              </a:rPr>
              <a:t>علاقة عكسية </a:t>
            </a:r>
            <a:r>
              <a:rPr lang="ar-EG" dirty="0"/>
              <a:t>بين </a:t>
            </a:r>
            <a:r>
              <a:rPr lang="ar-EG" dirty="0">
                <a:solidFill>
                  <a:srgbClr val="0070C0"/>
                </a:solidFill>
              </a:rPr>
              <a:t>الريفية</a:t>
            </a:r>
            <a:r>
              <a:rPr lang="ar-EG" dirty="0"/>
              <a:t> </a:t>
            </a:r>
            <a:r>
              <a:rPr lang="ar-EG" dirty="0">
                <a:solidFill>
                  <a:srgbClr val="7030A0"/>
                </a:solidFill>
              </a:rPr>
              <a:t>والعمل الزراعي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وبين حجم المجتمع </a:t>
            </a:r>
            <a:r>
              <a:rPr lang="ar-EG" dirty="0"/>
              <a:t>0 </a:t>
            </a:r>
            <a:endParaRPr lang="ar-SA" dirty="0" smtClean="0"/>
          </a:p>
          <a:p>
            <a:pPr rtl="1"/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EG" dirty="0" smtClean="0"/>
              <a:t>وعلى </a:t>
            </a:r>
            <a:r>
              <a:rPr lang="ar-EG" dirty="0"/>
              <a:t>الجانب الآخر </a:t>
            </a:r>
            <a:r>
              <a:rPr lang="ar-EG" dirty="0">
                <a:solidFill>
                  <a:srgbClr val="00B050"/>
                </a:solidFill>
              </a:rPr>
              <a:t>يتميز النموذج الحضري من المجتمع </a:t>
            </a:r>
            <a:r>
              <a:rPr lang="ar-EG" dirty="0">
                <a:solidFill>
                  <a:srgbClr val="FF0000"/>
                </a:solidFill>
              </a:rPr>
              <a:t>بكبر حجمه النسبي</a:t>
            </a:r>
            <a:r>
              <a:rPr lang="ar-EG" dirty="0">
                <a:solidFill>
                  <a:srgbClr val="00B050"/>
                </a:solidFill>
              </a:rPr>
              <a:t> عن النموذج الريفي</a:t>
            </a:r>
            <a:r>
              <a:rPr lang="ar-EG" dirty="0"/>
              <a:t> 0 وبالتالي تكون هناك </a:t>
            </a:r>
            <a:r>
              <a:rPr lang="ar-EG" dirty="0">
                <a:solidFill>
                  <a:srgbClr val="FF0000"/>
                </a:solidFill>
              </a:rPr>
              <a:t>علاقة طردية</a:t>
            </a:r>
            <a:r>
              <a:rPr lang="ar-EG" dirty="0"/>
              <a:t> بين </a:t>
            </a:r>
            <a:r>
              <a:rPr lang="ar-EG" dirty="0">
                <a:solidFill>
                  <a:srgbClr val="D9791B"/>
                </a:solidFill>
              </a:rPr>
              <a:t>الحضرية</a:t>
            </a:r>
            <a:r>
              <a:rPr lang="ar-EG" dirty="0"/>
              <a:t> </a:t>
            </a:r>
            <a:r>
              <a:rPr lang="ar-EG" dirty="0">
                <a:solidFill>
                  <a:srgbClr val="0E478A"/>
                </a:solidFill>
              </a:rPr>
              <a:t>واتساع الحجم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02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د) </a:t>
            </a:r>
            <a:r>
              <a:rPr lang="ar-EG" b="1" dirty="0">
                <a:solidFill>
                  <a:srgbClr val="0070C0"/>
                </a:solidFill>
              </a:rPr>
              <a:t>كثافة السكان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</a:t>
            </a:r>
            <a:r>
              <a:rPr lang="ar-EG" dirty="0" smtClean="0">
                <a:solidFill>
                  <a:srgbClr val="7030A0"/>
                </a:solidFill>
              </a:rPr>
              <a:t>يتميز </a:t>
            </a:r>
            <a:r>
              <a:rPr lang="ar-EG" dirty="0">
                <a:solidFill>
                  <a:srgbClr val="7030A0"/>
                </a:solidFill>
              </a:rPr>
              <a:t>المجتمع المحلي الريفي </a:t>
            </a:r>
            <a:r>
              <a:rPr lang="ar-EG" dirty="0">
                <a:solidFill>
                  <a:srgbClr val="FF0000"/>
                </a:solidFill>
              </a:rPr>
              <a:t>بانخفاض الكثافة السكانية </a:t>
            </a:r>
            <a:r>
              <a:rPr lang="ar-EG" dirty="0"/>
              <a:t>لذلك ترتبط </a:t>
            </a:r>
            <a:r>
              <a:rPr lang="ar-EG" dirty="0">
                <a:solidFill>
                  <a:srgbClr val="00B050"/>
                </a:solidFill>
              </a:rPr>
              <a:t>الريفية</a:t>
            </a:r>
            <a:r>
              <a:rPr lang="ar-EG" dirty="0"/>
              <a:t> بوجه عام </a:t>
            </a:r>
            <a:r>
              <a:rPr lang="ar-EG" dirty="0">
                <a:solidFill>
                  <a:srgbClr val="D9791B"/>
                </a:solidFill>
              </a:rPr>
              <a:t>بعلاقة عكسية </a:t>
            </a:r>
            <a:r>
              <a:rPr lang="ar-EG" dirty="0"/>
              <a:t>مع </a:t>
            </a:r>
            <a:r>
              <a:rPr lang="ar-EG" dirty="0">
                <a:solidFill>
                  <a:srgbClr val="0E478A"/>
                </a:solidFill>
              </a:rPr>
              <a:t>الكثافة</a:t>
            </a:r>
            <a:r>
              <a:rPr lang="ar-EG" dirty="0"/>
              <a:t> على العكس من نموذج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المجتمع الحضري </a:t>
            </a:r>
            <a:r>
              <a:rPr lang="ar-EG" dirty="0"/>
              <a:t>الذي </a:t>
            </a:r>
            <a:r>
              <a:rPr lang="ar-EG" dirty="0">
                <a:solidFill>
                  <a:srgbClr val="FF0000"/>
                </a:solidFill>
              </a:rPr>
              <a:t>يرتفع فيه معدلات الكثافة السكانية كسمة مميزة </a:t>
            </a:r>
            <a:r>
              <a:rPr lang="ar-EG" dirty="0">
                <a:solidFill>
                  <a:srgbClr val="0070C0"/>
                </a:solidFill>
              </a:rPr>
              <a:t>وترتبط فيه الخصائص الحضرية </a:t>
            </a:r>
            <a:r>
              <a:rPr lang="ar-EG" dirty="0">
                <a:solidFill>
                  <a:srgbClr val="00B050"/>
                </a:solidFill>
              </a:rPr>
              <a:t>بعلاقة طردية </a:t>
            </a:r>
            <a:r>
              <a:rPr lang="ar-EG" dirty="0">
                <a:solidFill>
                  <a:srgbClr val="0070C0"/>
                </a:solidFill>
              </a:rPr>
              <a:t>مع ارتفاع هذا المعدل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9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هـ) </a:t>
            </a:r>
            <a:r>
              <a:rPr lang="ar-EG" b="1" dirty="0">
                <a:solidFill>
                  <a:srgbClr val="0070C0"/>
                </a:solidFill>
              </a:rPr>
              <a:t>التجانس </a:t>
            </a:r>
            <a:r>
              <a:rPr lang="ar-EG" b="1" dirty="0" err="1">
                <a:solidFill>
                  <a:srgbClr val="0070C0"/>
                </a:solidFill>
              </a:rPr>
              <a:t>واللاتجانس</a:t>
            </a:r>
            <a:r>
              <a:rPr lang="ar-EG" b="1" dirty="0">
                <a:solidFill>
                  <a:srgbClr val="0070C0"/>
                </a:solidFill>
              </a:rPr>
              <a:t>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</a:t>
            </a:r>
          </a:p>
          <a:p>
            <a:pPr rtl="1"/>
            <a:r>
              <a:rPr lang="ar-SA" b="1" dirty="0"/>
              <a:t> </a:t>
            </a:r>
            <a:r>
              <a:rPr lang="ar-SA" b="1" dirty="0" smtClean="0"/>
              <a:t>    </a:t>
            </a:r>
            <a:r>
              <a:rPr lang="ar-EG" dirty="0" smtClean="0">
                <a:solidFill>
                  <a:srgbClr val="00B050"/>
                </a:solidFill>
              </a:rPr>
              <a:t>يتميز </a:t>
            </a:r>
            <a:r>
              <a:rPr lang="ar-EG" dirty="0">
                <a:solidFill>
                  <a:srgbClr val="00B050"/>
                </a:solidFill>
              </a:rPr>
              <a:t>المجتمع الريفي عن المجتمع الحضري بأنه </a:t>
            </a:r>
            <a:r>
              <a:rPr lang="ar-EG" dirty="0">
                <a:solidFill>
                  <a:srgbClr val="FF0000"/>
                </a:solidFill>
              </a:rPr>
              <a:t>أكثر تجانسا من ناحية الخصائص الاجتماعية والنفسية</a:t>
            </a:r>
            <a:r>
              <a:rPr lang="ar-EG" dirty="0"/>
              <a:t> – فهناك </a:t>
            </a:r>
            <a:r>
              <a:rPr lang="ar-EG" dirty="0">
                <a:solidFill>
                  <a:srgbClr val="FF0000"/>
                </a:solidFill>
              </a:rPr>
              <a:t>علاقة سلبية </a:t>
            </a:r>
            <a:r>
              <a:rPr lang="ar-EG" dirty="0"/>
              <a:t>بين </a:t>
            </a:r>
            <a:r>
              <a:rPr lang="ar-EG" dirty="0" err="1">
                <a:solidFill>
                  <a:srgbClr val="0070C0"/>
                </a:solidFill>
              </a:rPr>
              <a:t>اللاتجانس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وظاهرة الريفية </a:t>
            </a:r>
            <a:r>
              <a:rPr lang="ar-EG" dirty="0"/>
              <a:t>0 بينما </a:t>
            </a:r>
            <a:r>
              <a:rPr lang="ar-EG" dirty="0">
                <a:solidFill>
                  <a:srgbClr val="0070C0"/>
                </a:solidFill>
              </a:rPr>
              <a:t>يتميز المجتمع الحضري </a:t>
            </a:r>
            <a:r>
              <a:rPr lang="ar-EG" dirty="0"/>
              <a:t>بظاهرة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EG" dirty="0" err="1">
                <a:solidFill>
                  <a:srgbClr val="FF0000"/>
                </a:solidFill>
              </a:rPr>
              <a:t>اللاتجانس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EG" dirty="0"/>
              <a:t>أي أن هناك </a:t>
            </a:r>
            <a:r>
              <a:rPr lang="ar-EG" dirty="0">
                <a:solidFill>
                  <a:srgbClr val="FF0000"/>
                </a:solidFill>
              </a:rPr>
              <a:t>علاقة إيجابية </a:t>
            </a:r>
            <a:r>
              <a:rPr lang="ar-EG" dirty="0"/>
              <a:t>بين </a:t>
            </a:r>
            <a:r>
              <a:rPr lang="ar-EG" dirty="0" err="1">
                <a:solidFill>
                  <a:srgbClr val="00B050"/>
                </a:solidFill>
              </a:rPr>
              <a:t>اللاتجانس</a:t>
            </a:r>
            <a:r>
              <a:rPr lang="ar-EG" dirty="0"/>
              <a:t> و</a:t>
            </a:r>
            <a:r>
              <a:rPr lang="ar-EG" dirty="0">
                <a:solidFill>
                  <a:srgbClr val="0070C0"/>
                </a:solidFill>
              </a:rPr>
              <a:t>الحضرية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51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و) </a:t>
            </a:r>
            <a:r>
              <a:rPr lang="ar-EG" b="1" dirty="0">
                <a:solidFill>
                  <a:srgbClr val="0070C0"/>
                </a:solidFill>
              </a:rPr>
              <a:t>التباين الاجتماعي والتدرج الاجتماعي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</a:t>
            </a:r>
            <a:r>
              <a:rPr lang="ar-EG" dirty="0" smtClean="0"/>
              <a:t>هناك </a:t>
            </a:r>
            <a:r>
              <a:rPr lang="ar-EG" dirty="0">
                <a:solidFill>
                  <a:srgbClr val="FF0000"/>
                </a:solidFill>
              </a:rPr>
              <a:t>علاقة سلبية </a:t>
            </a:r>
            <a:r>
              <a:rPr lang="ar-EG" dirty="0"/>
              <a:t>بين </a:t>
            </a:r>
            <a:r>
              <a:rPr lang="ar-EG" dirty="0">
                <a:solidFill>
                  <a:srgbClr val="00B050"/>
                </a:solidFill>
              </a:rPr>
              <a:t>ظواهر التباين والتدرج الاجتماعي </a:t>
            </a:r>
            <a:r>
              <a:rPr lang="ar-EG" dirty="0">
                <a:solidFill>
                  <a:srgbClr val="7030A0"/>
                </a:solidFill>
              </a:rPr>
              <a:t>وظاهرة القروية </a:t>
            </a:r>
            <a:r>
              <a:rPr lang="ar-EG" dirty="0"/>
              <a:t>بينما توجد </a:t>
            </a:r>
            <a:r>
              <a:rPr lang="ar-EG" dirty="0">
                <a:solidFill>
                  <a:srgbClr val="FF0000"/>
                </a:solidFill>
              </a:rPr>
              <a:t>علاقة إيجابية </a:t>
            </a:r>
            <a:r>
              <a:rPr lang="ar-EG" dirty="0"/>
              <a:t>بين </a:t>
            </a:r>
            <a:r>
              <a:rPr lang="ar-EG" dirty="0">
                <a:solidFill>
                  <a:srgbClr val="0070C0"/>
                </a:solidFill>
              </a:rPr>
              <a:t>التباين والتدرج الاجتماعي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وظاهرة الحضرية </a:t>
            </a:r>
            <a:r>
              <a:rPr lang="ar-EG" dirty="0"/>
              <a:t>.</a:t>
            </a:r>
            <a:endParaRPr lang="en-US" dirty="0"/>
          </a:p>
          <a:p>
            <a:r>
              <a:rPr lang="ar-EG" dirty="0"/>
              <a:t>	</a:t>
            </a:r>
            <a:r>
              <a:rPr lang="ar-SA" dirty="0" smtClean="0"/>
              <a:t>      </a:t>
            </a:r>
            <a:r>
              <a:rPr lang="ar-EG" dirty="0" smtClean="0"/>
              <a:t>ففي </a:t>
            </a:r>
            <a:r>
              <a:rPr lang="ar-EG" dirty="0">
                <a:solidFill>
                  <a:srgbClr val="7030A0"/>
                </a:solidFill>
              </a:rPr>
              <a:t>المجتمع الريفي </a:t>
            </a:r>
            <a:r>
              <a:rPr lang="ar-EG" dirty="0"/>
              <a:t>يعتبر </a:t>
            </a:r>
            <a:r>
              <a:rPr lang="ar-EG" dirty="0">
                <a:solidFill>
                  <a:srgbClr val="0070C0"/>
                </a:solidFill>
              </a:rPr>
              <a:t>التباين والتدرج الاجتماعي </a:t>
            </a:r>
            <a:r>
              <a:rPr lang="ar-EG" dirty="0">
                <a:solidFill>
                  <a:srgbClr val="FF0000"/>
                </a:solidFill>
              </a:rPr>
              <a:t>حالات شخصية </a:t>
            </a:r>
            <a:r>
              <a:rPr lang="ar-EG" dirty="0"/>
              <a:t>ويقوم على أساس </a:t>
            </a:r>
            <a:r>
              <a:rPr lang="ar-EG" dirty="0">
                <a:solidFill>
                  <a:srgbClr val="D9791B"/>
                </a:solidFill>
              </a:rPr>
              <a:t>توارث المهن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95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</a:t>
            </a:r>
            <a:r>
              <a:rPr lang="ar-EG" dirty="0" smtClean="0"/>
              <a:t>كذلك </a:t>
            </a:r>
            <a:r>
              <a:rPr lang="ar-EG" dirty="0">
                <a:solidFill>
                  <a:srgbClr val="0070C0"/>
                </a:solidFill>
              </a:rPr>
              <a:t>تختلف العلاقات الاجتماعية في المجتمع الريفي عنها في المجتمع الحضري تبعا </a:t>
            </a:r>
            <a:r>
              <a:rPr lang="ar-EG" dirty="0">
                <a:solidFill>
                  <a:srgbClr val="FF0000"/>
                </a:solidFill>
              </a:rPr>
              <a:t>لتقدم المعرفة </a:t>
            </a:r>
            <a:r>
              <a:rPr lang="ar-EG" dirty="0" smtClean="0">
                <a:solidFill>
                  <a:srgbClr val="7030A0"/>
                </a:solidFill>
              </a:rPr>
              <a:t>ويمثل </a:t>
            </a:r>
            <a:r>
              <a:rPr lang="ar-EG" dirty="0">
                <a:solidFill>
                  <a:srgbClr val="7030A0"/>
                </a:solidFill>
              </a:rPr>
              <a:t>نسق القرية </a:t>
            </a:r>
            <a:r>
              <a:rPr lang="ar-EG" dirty="0">
                <a:solidFill>
                  <a:srgbClr val="00B050"/>
                </a:solidFill>
              </a:rPr>
              <a:t>الطبقة المغلقة في داخله </a:t>
            </a:r>
            <a:r>
              <a:rPr lang="ar-EG" dirty="0" smtClean="0"/>
              <a:t>بينما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D9791B"/>
                </a:solidFill>
              </a:rPr>
              <a:t>يكون </a:t>
            </a:r>
            <a:r>
              <a:rPr lang="ar-EG" dirty="0">
                <a:solidFill>
                  <a:srgbClr val="D9791B"/>
                </a:solidFill>
              </a:rPr>
              <a:t>التدرج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من </a:t>
            </a:r>
            <a:r>
              <a:rPr lang="ar-EG" dirty="0">
                <a:solidFill>
                  <a:srgbClr val="D9791B"/>
                </a:solidFill>
              </a:rPr>
              <a:t>طبقة الى أخرى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واضح </a:t>
            </a:r>
            <a:r>
              <a:rPr lang="ar-EG" dirty="0">
                <a:solidFill>
                  <a:srgbClr val="D9791B"/>
                </a:solidFill>
              </a:rPr>
              <a:t>وميسر في المدينة عن القرية </a:t>
            </a:r>
            <a:r>
              <a:rPr lang="ar-EG" dirty="0">
                <a:solidFill>
                  <a:schemeClr val="tx1"/>
                </a:solidFill>
              </a:rPr>
              <a:t>فعندما تكون </a:t>
            </a:r>
            <a:r>
              <a:rPr lang="ar-EG" dirty="0">
                <a:solidFill>
                  <a:srgbClr val="FF0000"/>
                </a:solidFill>
              </a:rPr>
              <a:t>العلاقات المباشرة </a:t>
            </a:r>
            <a:r>
              <a:rPr lang="ar-EG" dirty="0">
                <a:solidFill>
                  <a:srgbClr val="00B050"/>
                </a:solidFill>
              </a:rPr>
              <a:t>هي الأساس في ربط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أفراد </a:t>
            </a:r>
            <a:r>
              <a:rPr lang="ar-EG" dirty="0">
                <a:solidFill>
                  <a:srgbClr val="00B050"/>
                </a:solidFill>
              </a:rPr>
              <a:t>المجتمع الريفي بعضهم ببعض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من </a:t>
            </a:r>
            <a:r>
              <a:rPr lang="ar-EG" dirty="0">
                <a:solidFill>
                  <a:srgbClr val="00B050"/>
                </a:solidFill>
              </a:rPr>
              <a:t>جانب وبالمجتمع العام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من </a:t>
            </a:r>
            <a:r>
              <a:rPr lang="ar-EG" dirty="0">
                <a:solidFill>
                  <a:srgbClr val="00B050"/>
                </a:solidFill>
              </a:rPr>
              <a:t>جانب آخر </a:t>
            </a:r>
            <a:r>
              <a:rPr lang="ar-SA" dirty="0" smtClean="0">
                <a:solidFill>
                  <a:schemeClr val="tx1"/>
                </a:solidFill>
              </a:rPr>
              <a:t>،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/>
              <a:t>فإن </a:t>
            </a:r>
            <a:r>
              <a:rPr lang="ar-EG" dirty="0" smtClean="0">
                <a:solidFill>
                  <a:srgbClr val="D9791B"/>
                </a:solidFill>
              </a:rPr>
              <a:t>ظواهر </a:t>
            </a:r>
            <a:r>
              <a:rPr lang="ar-EG" dirty="0">
                <a:solidFill>
                  <a:srgbClr val="D9791B"/>
                </a:solidFill>
              </a:rPr>
              <a:t>التباين الاجتماعي </a:t>
            </a:r>
            <a:r>
              <a:rPr lang="ar-EG" dirty="0"/>
              <a:t>وخاصة </a:t>
            </a:r>
            <a:r>
              <a:rPr lang="ar-EG" dirty="0">
                <a:solidFill>
                  <a:srgbClr val="FF0000"/>
                </a:solidFill>
              </a:rPr>
              <a:t>الإبهام الشخصي </a:t>
            </a:r>
            <a:r>
              <a:rPr lang="ar-EG" dirty="0">
                <a:solidFill>
                  <a:srgbClr val="0E478A"/>
                </a:solidFill>
              </a:rPr>
              <a:t>تعتبر سمة أساسية في </a:t>
            </a:r>
            <a:r>
              <a:rPr lang="ar-SA" dirty="0" smtClean="0">
                <a:solidFill>
                  <a:srgbClr val="0E478A"/>
                </a:solidFill>
              </a:rPr>
              <a:t>المجتمع </a:t>
            </a:r>
            <a:r>
              <a:rPr lang="ar-EG" dirty="0" smtClean="0">
                <a:solidFill>
                  <a:srgbClr val="0E478A"/>
                </a:solidFill>
              </a:rPr>
              <a:t>الحضري</a:t>
            </a:r>
            <a:r>
              <a:rPr lang="ar-EG" dirty="0" smtClean="0"/>
              <a:t> </a:t>
            </a:r>
            <a:r>
              <a:rPr lang="ar-EG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5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ز) </a:t>
            </a:r>
            <a:r>
              <a:rPr lang="ar-EG" b="1" dirty="0">
                <a:solidFill>
                  <a:srgbClr val="0070C0"/>
                </a:solidFill>
              </a:rPr>
              <a:t>الحراك</a:t>
            </a:r>
            <a:r>
              <a:rPr lang="ar-EG" b="1" dirty="0"/>
              <a:t> 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</a:t>
            </a:r>
            <a:r>
              <a:rPr lang="ar-EG" dirty="0" smtClean="0">
                <a:solidFill>
                  <a:srgbClr val="00B050"/>
                </a:solidFill>
              </a:rPr>
              <a:t>يرتبط </a:t>
            </a:r>
            <a:r>
              <a:rPr lang="ar-EG" dirty="0">
                <a:solidFill>
                  <a:srgbClr val="00B050"/>
                </a:solidFill>
              </a:rPr>
              <a:t>الحراك الاجتماعي </a:t>
            </a:r>
            <a:r>
              <a:rPr lang="ar-EG" dirty="0">
                <a:solidFill>
                  <a:srgbClr val="FF0000"/>
                </a:solidFill>
              </a:rPr>
              <a:t>ارتباطا سلبيا </a:t>
            </a:r>
            <a:r>
              <a:rPr lang="ar-EG" dirty="0">
                <a:solidFill>
                  <a:srgbClr val="0070C0"/>
                </a:solidFill>
              </a:rPr>
              <a:t>بالمجتمع الريفي </a:t>
            </a:r>
            <a:r>
              <a:rPr lang="ar-EG" dirty="0"/>
              <a:t>بينما يرتبط </a:t>
            </a:r>
            <a:r>
              <a:rPr lang="ar-EG" dirty="0">
                <a:solidFill>
                  <a:srgbClr val="FF0000"/>
                </a:solidFill>
              </a:rPr>
              <a:t>ارتباطا إيجابيا </a:t>
            </a:r>
            <a:r>
              <a:rPr lang="ar-EG" dirty="0">
                <a:solidFill>
                  <a:srgbClr val="D9791B"/>
                </a:solidFill>
              </a:rPr>
              <a:t>بالمجتمع الحضري </a:t>
            </a:r>
            <a:r>
              <a:rPr lang="ar-EG" dirty="0">
                <a:solidFill>
                  <a:srgbClr val="7030A0"/>
                </a:solidFill>
              </a:rPr>
              <a:t>ويتمثل الحراك الاجتماعي في مظهرين</a:t>
            </a:r>
            <a:r>
              <a:rPr lang="ar-EG" dirty="0"/>
              <a:t> : 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الحراك الأفقي </a:t>
            </a:r>
            <a:r>
              <a:rPr lang="ar-EG" dirty="0"/>
              <a:t>: </a:t>
            </a:r>
            <a:r>
              <a:rPr lang="ar-EG" dirty="0">
                <a:solidFill>
                  <a:schemeClr val="tx1"/>
                </a:solidFill>
              </a:rPr>
              <a:t>ويتمثل في </a:t>
            </a:r>
            <a:r>
              <a:rPr lang="ar-EG" dirty="0">
                <a:solidFill>
                  <a:srgbClr val="00B050"/>
                </a:solidFill>
              </a:rPr>
              <a:t>ظواهر الهجرة والتحركات السكانية </a:t>
            </a:r>
            <a:endParaRPr lang="ar-SA" dirty="0" smtClean="0">
              <a:solidFill>
                <a:srgbClr val="00B050"/>
              </a:solidFill>
            </a:endParaRPr>
          </a:p>
          <a:p>
            <a:pPr rtl="1"/>
            <a:r>
              <a:rPr lang="ar-EG" dirty="0" smtClean="0"/>
              <a:t>2- </a:t>
            </a:r>
            <a:r>
              <a:rPr lang="ar-EG" dirty="0">
                <a:solidFill>
                  <a:srgbClr val="FF0000"/>
                </a:solidFill>
              </a:rPr>
              <a:t>الحراك الوظيفي والحراك الطبقي </a:t>
            </a:r>
            <a:r>
              <a:rPr lang="ar-EG" dirty="0"/>
              <a:t>: ويتمثل في </a:t>
            </a:r>
            <a:r>
              <a:rPr lang="ar-EG" dirty="0">
                <a:solidFill>
                  <a:srgbClr val="0070C0"/>
                </a:solidFill>
              </a:rPr>
              <a:t>الانتقال من وظيفة الى وظيفة</a:t>
            </a:r>
            <a:r>
              <a:rPr lang="ar-EG" dirty="0"/>
              <a:t> أو </a:t>
            </a:r>
            <a:r>
              <a:rPr lang="ar-EG" dirty="0">
                <a:solidFill>
                  <a:srgbClr val="D9791B"/>
                </a:solidFill>
              </a:rPr>
              <a:t>من طبقة الى طبقة </a:t>
            </a:r>
            <a:r>
              <a:rPr lang="ar-EG" dirty="0" smtClean="0">
                <a:solidFill>
                  <a:srgbClr val="D9791B"/>
                </a:solidFill>
              </a:rPr>
              <a:t>أخرى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63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ح) </a:t>
            </a:r>
            <a:r>
              <a:rPr lang="ar-EG" b="1" dirty="0">
                <a:solidFill>
                  <a:srgbClr val="0070C0"/>
                </a:solidFill>
              </a:rPr>
              <a:t>نسق التفاعل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</a:t>
            </a:r>
            <a:r>
              <a:rPr lang="ar-SA" b="1" dirty="0" smtClean="0"/>
              <a:t>  </a:t>
            </a:r>
            <a:r>
              <a:rPr lang="ar-EG" dirty="0" smtClean="0"/>
              <a:t>يرى </a:t>
            </a:r>
            <a:r>
              <a:rPr lang="ar-SA" dirty="0" smtClean="0"/>
              <a:t>(</a:t>
            </a:r>
            <a:r>
              <a:rPr lang="ar-EG" dirty="0" smtClean="0">
                <a:solidFill>
                  <a:srgbClr val="00B0F0"/>
                </a:solidFill>
              </a:rPr>
              <a:t>سوركن </a:t>
            </a:r>
            <a:r>
              <a:rPr lang="ar-EG" dirty="0" err="1" smtClean="0">
                <a:solidFill>
                  <a:srgbClr val="00B0F0"/>
                </a:solidFill>
              </a:rPr>
              <a:t>وزيمرمان</a:t>
            </a:r>
            <a:r>
              <a:rPr lang="ar-SA" dirty="0" smtClean="0"/>
              <a:t>)</a:t>
            </a:r>
            <a:r>
              <a:rPr lang="ar-EG" dirty="0" smtClean="0"/>
              <a:t> </a:t>
            </a:r>
            <a:r>
              <a:rPr lang="ar-EG" dirty="0">
                <a:solidFill>
                  <a:srgbClr val="00B050"/>
                </a:solidFill>
              </a:rPr>
              <a:t>أن أهم ما يميز نسق التفاعل في المجتمع الريفي</a:t>
            </a:r>
            <a:r>
              <a:rPr lang="ar-EG" dirty="0"/>
              <a:t> هو أنه </a:t>
            </a:r>
            <a:r>
              <a:rPr lang="ar-EG" dirty="0" smtClean="0">
                <a:solidFill>
                  <a:srgbClr val="FF0000"/>
                </a:solidFill>
              </a:rPr>
              <a:t>مح</a:t>
            </a:r>
            <a:r>
              <a:rPr lang="ar-SA" dirty="0" smtClean="0">
                <a:solidFill>
                  <a:srgbClr val="FF0000"/>
                </a:solidFill>
              </a:rPr>
              <a:t>ــ</a:t>
            </a:r>
            <a:r>
              <a:rPr lang="ar-EG" dirty="0" smtClean="0">
                <a:solidFill>
                  <a:srgbClr val="FF0000"/>
                </a:solidFill>
              </a:rPr>
              <a:t>دودا </a:t>
            </a:r>
            <a:r>
              <a:rPr lang="ar-EG" dirty="0">
                <a:solidFill>
                  <a:srgbClr val="FF0000"/>
                </a:solidFill>
              </a:rPr>
              <a:t>بين </a:t>
            </a:r>
            <a:r>
              <a:rPr lang="ar-EG" dirty="0" smtClean="0">
                <a:solidFill>
                  <a:srgbClr val="FF0000"/>
                </a:solidFill>
              </a:rPr>
              <a:t>أف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راده </a:t>
            </a:r>
            <a:r>
              <a:rPr lang="ar-EG" dirty="0">
                <a:solidFill>
                  <a:srgbClr val="0070C0"/>
                </a:solidFill>
              </a:rPr>
              <a:t>وتغلب عليه العلاقات </a:t>
            </a:r>
            <a:r>
              <a:rPr lang="ar-EG" dirty="0" smtClean="0">
                <a:solidFill>
                  <a:srgbClr val="0070C0"/>
                </a:solidFill>
              </a:rPr>
              <a:t>الأولي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</a:t>
            </a:r>
            <a:r>
              <a:rPr lang="ar-EG" dirty="0" smtClean="0"/>
              <a:t> </a:t>
            </a:r>
            <a:r>
              <a:rPr lang="ar-EG" dirty="0"/>
              <a:t>حيث </a:t>
            </a:r>
            <a:r>
              <a:rPr lang="ar-EG" dirty="0" smtClean="0">
                <a:solidFill>
                  <a:srgbClr val="7030A0"/>
                </a:solidFill>
              </a:rPr>
              <a:t>تب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رز العلاق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ات الشخصي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وال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دائمة والشم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ولية </a:t>
            </a:r>
            <a:r>
              <a:rPr lang="ar-EG" dirty="0">
                <a:solidFill>
                  <a:srgbClr val="7030A0"/>
                </a:solidFill>
              </a:rPr>
              <a:t>بين </a:t>
            </a:r>
            <a:r>
              <a:rPr lang="ar-EG" dirty="0" smtClean="0">
                <a:solidFill>
                  <a:srgbClr val="7030A0"/>
                </a:solidFill>
              </a:rPr>
              <a:t>الأف</a:t>
            </a:r>
            <a:r>
              <a:rPr lang="ar-SA" dirty="0" smtClean="0">
                <a:solidFill>
                  <a:srgbClr val="7030A0"/>
                </a:solidFill>
              </a:rPr>
              <a:t>ــ</a:t>
            </a:r>
            <a:r>
              <a:rPr lang="ar-EG" dirty="0" smtClean="0">
                <a:solidFill>
                  <a:srgbClr val="7030A0"/>
                </a:solidFill>
              </a:rPr>
              <a:t>راد</a:t>
            </a:r>
            <a:r>
              <a:rPr lang="ar-EG" dirty="0" smtClean="0"/>
              <a:t> </a:t>
            </a:r>
            <a:r>
              <a:rPr lang="ar-SA" dirty="0" smtClean="0"/>
              <a:t>،  </a:t>
            </a:r>
            <a:r>
              <a:rPr lang="ar-EG" dirty="0" smtClean="0"/>
              <a:t>وعلى </a:t>
            </a:r>
            <a:r>
              <a:rPr lang="ar-EG" dirty="0"/>
              <a:t>العكس </a:t>
            </a:r>
            <a:r>
              <a:rPr lang="ar-EG" dirty="0" smtClean="0"/>
              <a:t>م</a:t>
            </a:r>
            <a:r>
              <a:rPr lang="ar-SA" dirty="0" smtClean="0"/>
              <a:t>ـ</a:t>
            </a:r>
            <a:r>
              <a:rPr lang="ar-EG" dirty="0" smtClean="0"/>
              <a:t>ن </a:t>
            </a:r>
            <a:r>
              <a:rPr lang="ar-EG" dirty="0"/>
              <a:t>ذلك </a:t>
            </a:r>
            <a:r>
              <a:rPr lang="ar-EG" dirty="0" smtClean="0">
                <a:solidFill>
                  <a:srgbClr val="FF0000"/>
                </a:solidFill>
              </a:rPr>
              <a:t>يتس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ع نط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اق التفاع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ل بالنسب</a:t>
            </a:r>
            <a:r>
              <a:rPr lang="ar-SA" dirty="0" smtClean="0">
                <a:solidFill>
                  <a:srgbClr val="FF0000"/>
                </a:solidFill>
              </a:rPr>
              <a:t>ــ</a:t>
            </a:r>
            <a:r>
              <a:rPr lang="ar-EG" dirty="0" smtClean="0">
                <a:solidFill>
                  <a:srgbClr val="FF0000"/>
                </a:solidFill>
              </a:rPr>
              <a:t>ة للف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رد والجماع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ة </a:t>
            </a:r>
            <a:r>
              <a:rPr lang="ar-SA" dirty="0" smtClean="0">
                <a:solidFill>
                  <a:srgbClr val="FF0000"/>
                </a:solidFill>
              </a:rPr>
              <a:t>في المجتمــع الحضري </a:t>
            </a:r>
            <a:r>
              <a:rPr lang="ar-SA" dirty="0" smtClean="0"/>
              <a:t>وبالتالي</a:t>
            </a:r>
            <a:r>
              <a:rPr lang="ar-EG" dirty="0" smtClean="0"/>
              <a:t> تغل</a:t>
            </a:r>
            <a:r>
              <a:rPr lang="ar-SA" dirty="0" smtClean="0"/>
              <a:t>ـ</a:t>
            </a:r>
            <a:r>
              <a:rPr lang="ar-EG" dirty="0" smtClean="0"/>
              <a:t>ب </a:t>
            </a:r>
            <a:r>
              <a:rPr lang="ar-EG" dirty="0" smtClean="0">
                <a:solidFill>
                  <a:srgbClr val="0070C0"/>
                </a:solidFill>
              </a:rPr>
              <a:t>العلاق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ات غي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 الشخصي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والمؤق</a:t>
            </a:r>
            <a:r>
              <a:rPr lang="ar-SA" dirty="0" smtClean="0">
                <a:solidFill>
                  <a:srgbClr val="0070C0"/>
                </a:solidFill>
              </a:rPr>
              <a:t>ت</a:t>
            </a:r>
            <a:r>
              <a:rPr lang="ar-EG" dirty="0" smtClean="0">
                <a:solidFill>
                  <a:srgbClr val="0070C0"/>
                </a:solidFill>
              </a:rPr>
              <a:t>ة</a:t>
            </a:r>
            <a:r>
              <a:rPr lang="ar-EG" dirty="0" smtClean="0"/>
              <a:t> كما تتمي</a:t>
            </a:r>
            <a:r>
              <a:rPr lang="ar-SA" dirty="0" smtClean="0"/>
              <a:t>ـ</a:t>
            </a:r>
            <a:r>
              <a:rPr lang="ar-EG" dirty="0" smtClean="0"/>
              <a:t>ز ه</a:t>
            </a:r>
            <a:r>
              <a:rPr lang="ar-SA" dirty="0" smtClean="0"/>
              <a:t>ـــ</a:t>
            </a:r>
            <a:r>
              <a:rPr lang="ar-EG" dirty="0" smtClean="0"/>
              <a:t>ذه العلاق</a:t>
            </a:r>
            <a:r>
              <a:rPr lang="ar-SA" dirty="0" smtClean="0"/>
              <a:t>ـ</a:t>
            </a:r>
            <a:r>
              <a:rPr lang="ar-EG" dirty="0" smtClean="0"/>
              <a:t>ات </a:t>
            </a:r>
            <a:r>
              <a:rPr lang="ar-EG" dirty="0" smtClean="0">
                <a:solidFill>
                  <a:srgbClr val="D9791B"/>
                </a:solidFill>
              </a:rPr>
              <a:t>بالسطحي</a:t>
            </a:r>
            <a:r>
              <a:rPr lang="ar-SA" dirty="0" smtClean="0">
                <a:solidFill>
                  <a:srgbClr val="D9791B"/>
                </a:solidFill>
              </a:rPr>
              <a:t>ــ</a:t>
            </a:r>
            <a:r>
              <a:rPr lang="ar-EG" dirty="0" smtClean="0">
                <a:solidFill>
                  <a:srgbClr val="D9791B"/>
                </a:solidFill>
              </a:rPr>
              <a:t>ة </a:t>
            </a:r>
            <a:r>
              <a:rPr lang="ar-EG" dirty="0">
                <a:solidFill>
                  <a:srgbClr val="D9791B"/>
                </a:solidFill>
              </a:rPr>
              <a:t>والرسمية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20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رابعا  : </a:t>
            </a:r>
            <a:r>
              <a:rPr lang="ar-SA" b="1" dirty="0" smtClean="0">
                <a:solidFill>
                  <a:srgbClr val="FF0000"/>
                </a:solidFill>
              </a:rPr>
              <a:t>المتصل الريفي الحضري 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EG" dirty="0" smtClean="0"/>
              <a:t>يشير </a:t>
            </a:r>
            <a:r>
              <a:rPr lang="ar-EG" dirty="0"/>
              <a:t>هذا المتصل الى وجود </a:t>
            </a:r>
            <a:r>
              <a:rPr lang="ar-EG" dirty="0">
                <a:solidFill>
                  <a:srgbClr val="FF0000"/>
                </a:solidFill>
              </a:rPr>
              <a:t>تدرج مستمر بين المجتمعات </a:t>
            </a:r>
            <a:r>
              <a:rPr lang="ar-EG" dirty="0"/>
              <a:t>في </a:t>
            </a:r>
            <a:r>
              <a:rPr lang="ar-EG" dirty="0">
                <a:solidFill>
                  <a:srgbClr val="0070C0"/>
                </a:solidFill>
              </a:rPr>
              <a:t>درجة الريفية </a:t>
            </a:r>
            <a:r>
              <a:rPr lang="ar-EG" dirty="0" smtClean="0"/>
              <a:t>أو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00B050"/>
                </a:solidFill>
              </a:rPr>
              <a:t>درجة الحضرية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/>
              <a:t>وعلى </a:t>
            </a:r>
            <a:r>
              <a:rPr lang="ar-EG" dirty="0"/>
              <a:t>أساس هذا </a:t>
            </a:r>
            <a:r>
              <a:rPr lang="ar-EG" dirty="0" smtClean="0"/>
              <a:t>التدرج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7030A0"/>
                </a:solidFill>
              </a:rPr>
              <a:t>يمكن تصنيف ووضع كل المجتمعات الإنسانية على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نقاط </a:t>
            </a:r>
            <a:r>
              <a:rPr lang="ar-EG" dirty="0">
                <a:solidFill>
                  <a:srgbClr val="7030A0"/>
                </a:solidFill>
              </a:rPr>
              <a:t>مختلفة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على </a:t>
            </a:r>
            <a:r>
              <a:rPr lang="ar-EG" dirty="0">
                <a:solidFill>
                  <a:srgbClr val="7030A0"/>
                </a:solidFill>
              </a:rPr>
              <a:t>هذا المتصل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حيث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يصبح </a:t>
            </a:r>
            <a:r>
              <a:rPr lang="ar-EG" dirty="0">
                <a:solidFill>
                  <a:srgbClr val="D9791B"/>
                </a:solidFill>
              </a:rPr>
              <a:t>من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اليسير </a:t>
            </a:r>
            <a:r>
              <a:rPr lang="ar-EG" dirty="0">
                <a:solidFill>
                  <a:srgbClr val="D9791B"/>
                </a:solidFill>
              </a:rPr>
              <a:t>تحديد أين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يقع </a:t>
            </a:r>
            <a:r>
              <a:rPr lang="ar-EG" dirty="0">
                <a:solidFill>
                  <a:srgbClr val="D9791B"/>
                </a:solidFill>
              </a:rPr>
              <a:t>أي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مجتمع </a:t>
            </a:r>
            <a:r>
              <a:rPr lang="ar-EG" dirty="0">
                <a:solidFill>
                  <a:srgbClr val="D9791B"/>
                </a:solidFill>
              </a:rPr>
              <a:t>إنساني على نقطة معينة على هذا المتصل </a:t>
            </a:r>
            <a:r>
              <a:rPr lang="ar-EG" dirty="0"/>
              <a:t>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57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SA" dirty="0" smtClean="0"/>
              <a:t>      </a:t>
            </a:r>
            <a:r>
              <a:rPr lang="ar-EG" dirty="0" smtClean="0">
                <a:solidFill>
                  <a:srgbClr val="0070C0"/>
                </a:solidFill>
              </a:rPr>
              <a:t>وتتمثل </a:t>
            </a:r>
            <a:r>
              <a:rPr lang="ar-EG" dirty="0">
                <a:solidFill>
                  <a:srgbClr val="0070C0"/>
                </a:solidFill>
              </a:rPr>
              <a:t>الفرضية الأساسية للمتصل الريفي الحضري </a:t>
            </a:r>
            <a:r>
              <a:rPr lang="ar-EG" dirty="0"/>
              <a:t>في أنه </a:t>
            </a:r>
            <a:r>
              <a:rPr lang="ar-EG" dirty="0" smtClean="0">
                <a:solidFill>
                  <a:srgbClr val="FF0000"/>
                </a:solidFill>
              </a:rPr>
              <a:t>كلم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زاد الاحتك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اك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ن </a:t>
            </a:r>
            <a:r>
              <a:rPr lang="ar-EG" dirty="0" smtClean="0">
                <a:solidFill>
                  <a:srgbClr val="FF0000"/>
                </a:solidFill>
              </a:rPr>
              <a:t>المجتمع </a:t>
            </a:r>
            <a:r>
              <a:rPr lang="ar-EG" dirty="0" smtClean="0">
                <a:solidFill>
                  <a:srgbClr val="FF0000"/>
                </a:solidFill>
              </a:rPr>
              <a:t>ال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ريف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ي </a:t>
            </a:r>
            <a:r>
              <a:rPr lang="ar-EG" dirty="0" smtClean="0">
                <a:solidFill>
                  <a:srgbClr val="FF0000"/>
                </a:solidFill>
              </a:rPr>
              <a:t>التقليدي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والمجتمع </a:t>
            </a:r>
            <a:r>
              <a:rPr lang="ar-EG" dirty="0" smtClean="0">
                <a:solidFill>
                  <a:srgbClr val="FF0000"/>
                </a:solidFill>
              </a:rPr>
              <a:t>الحض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ري الحديث</a:t>
            </a:r>
            <a:r>
              <a:rPr lang="ar-EG" dirty="0" smtClean="0"/>
              <a:t> </a:t>
            </a:r>
            <a:r>
              <a:rPr lang="ar-EG" dirty="0"/>
              <a:t>0 </a:t>
            </a:r>
            <a:r>
              <a:rPr lang="ar-SA" dirty="0" smtClean="0"/>
              <a:t> </a:t>
            </a:r>
            <a:r>
              <a:rPr lang="ar-EG" dirty="0" smtClean="0"/>
              <a:t>فإن </a:t>
            </a:r>
            <a:r>
              <a:rPr lang="ar-SA" dirty="0" smtClean="0"/>
              <a:t> </a:t>
            </a:r>
            <a:r>
              <a:rPr lang="ar-EG" dirty="0" smtClean="0"/>
              <a:t>ذلك يؤدي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الى </a:t>
            </a:r>
            <a:r>
              <a:rPr lang="ar-EG" dirty="0" smtClean="0">
                <a:solidFill>
                  <a:srgbClr val="00B050"/>
                </a:solidFill>
              </a:rPr>
              <a:t>اكتس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اب مجتمع </a:t>
            </a:r>
            <a:r>
              <a:rPr lang="ar-EG" dirty="0">
                <a:solidFill>
                  <a:srgbClr val="00B050"/>
                </a:solidFill>
              </a:rPr>
              <a:t>القرية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لخصائص حضرية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/>
              <a:t>وبالتالي </a:t>
            </a:r>
            <a:r>
              <a:rPr lang="ar-SA" dirty="0" smtClean="0"/>
              <a:t> </a:t>
            </a:r>
            <a:r>
              <a:rPr lang="ar-EG" dirty="0" smtClean="0"/>
              <a:t>فإنه </a:t>
            </a:r>
            <a:r>
              <a:rPr lang="ar-EG" dirty="0" smtClean="0">
                <a:solidFill>
                  <a:srgbClr val="D9791B"/>
                </a:solidFill>
              </a:rPr>
              <a:t>يمكن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 </a:t>
            </a:r>
            <a:r>
              <a:rPr lang="ar-EG" dirty="0">
                <a:solidFill>
                  <a:srgbClr val="D9791B"/>
                </a:solidFill>
              </a:rPr>
              <a:t>ترتيب كافة المجتمعات المحلية طبقا لدرجة ريفيتها أو تحضرها</a:t>
            </a:r>
            <a:r>
              <a:rPr lang="ar-EG" dirty="0"/>
              <a:t> 0 </a:t>
            </a:r>
            <a:r>
              <a:rPr lang="ar-EG" dirty="0">
                <a:solidFill>
                  <a:srgbClr val="7030A0"/>
                </a:solidFill>
              </a:rPr>
              <a:t>وقد ساهم </a:t>
            </a:r>
            <a:r>
              <a:rPr lang="ar-EG" dirty="0"/>
              <a:t>( </a:t>
            </a:r>
            <a:r>
              <a:rPr lang="ar-EG" dirty="0">
                <a:solidFill>
                  <a:srgbClr val="00B0F0"/>
                </a:solidFill>
              </a:rPr>
              <a:t>ريد فيلد </a:t>
            </a:r>
            <a:r>
              <a:rPr lang="ar-EG" dirty="0"/>
              <a:t>) </a:t>
            </a:r>
            <a:r>
              <a:rPr lang="ar-EG" i="1" dirty="0">
                <a:solidFill>
                  <a:srgbClr val="7030A0"/>
                </a:solidFill>
              </a:rPr>
              <a:t>مساهمة كبيرة في فكرة هذا المقياس المتدرج الذي يمكن تصوره على النحو التالي </a:t>
            </a:r>
            <a:r>
              <a:rPr lang="ar-EG" dirty="0"/>
              <a:t>: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730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		              أ ب جـ د هـ </a:t>
            </a:r>
            <a:r>
              <a:rPr lang="ar-EG" b="1" dirty="0">
                <a:solidFill>
                  <a:srgbClr val="FF0000"/>
                </a:solidFill>
              </a:rPr>
              <a:t>و</a:t>
            </a:r>
            <a:r>
              <a:rPr lang="ar-EG" b="1" dirty="0"/>
              <a:t> ز ح ط ي ك </a:t>
            </a:r>
            <a:endParaRPr lang="en-US" dirty="0"/>
          </a:p>
          <a:p>
            <a:pPr rtl="1"/>
            <a:r>
              <a:rPr lang="ar-EG" b="1" dirty="0"/>
              <a:t>( </a:t>
            </a:r>
            <a:r>
              <a:rPr lang="ar-EG" b="1" dirty="0">
                <a:solidFill>
                  <a:srgbClr val="00B050"/>
                </a:solidFill>
              </a:rPr>
              <a:t>مجتمع ريفي </a:t>
            </a:r>
            <a:r>
              <a:rPr lang="ar-EG" b="1" dirty="0"/>
              <a:t>) </a:t>
            </a:r>
            <a:r>
              <a:rPr lang="ar-EG" b="1" u="sng" dirty="0"/>
              <a:t>				</a:t>
            </a:r>
            <a:r>
              <a:rPr lang="ar-SA" b="1" u="sng" dirty="0" smtClean="0"/>
              <a:t>       </a:t>
            </a:r>
            <a:r>
              <a:rPr lang="ar-EG" b="1" dirty="0" smtClean="0"/>
              <a:t>( </a:t>
            </a:r>
            <a:r>
              <a:rPr lang="ar-EG" b="1" dirty="0">
                <a:solidFill>
                  <a:srgbClr val="FF0000"/>
                </a:solidFill>
              </a:rPr>
              <a:t>مجتمع حضري </a:t>
            </a:r>
            <a:r>
              <a:rPr lang="ar-EG" b="1" dirty="0"/>
              <a:t>) </a:t>
            </a:r>
            <a:endParaRPr lang="en-US" dirty="0"/>
          </a:p>
          <a:p>
            <a:pPr rtl="1"/>
            <a:r>
              <a:rPr lang="ar-EG" b="1" dirty="0"/>
              <a:t>      </a:t>
            </a:r>
            <a:r>
              <a:rPr lang="ar-SA" b="1" dirty="0" smtClean="0"/>
              <a:t>   </a:t>
            </a:r>
            <a:r>
              <a:rPr lang="ar-EG" b="1" dirty="0" smtClean="0"/>
              <a:t> </a:t>
            </a:r>
            <a:r>
              <a:rPr lang="ar-EG" b="1" dirty="0"/>
              <a:t>-5 -4 -3 -2 -1</a:t>
            </a:r>
            <a:r>
              <a:rPr lang="ar-EG" b="1" dirty="0">
                <a:solidFill>
                  <a:srgbClr val="FF0000"/>
                </a:solidFill>
              </a:rPr>
              <a:t> صفر  </a:t>
            </a:r>
            <a:r>
              <a:rPr lang="ar-EG" b="1" dirty="0"/>
              <a:t>+1 +2 +3 +4 +5 </a:t>
            </a:r>
            <a:endParaRPr lang="ar-SA" b="1" dirty="0" smtClean="0"/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     </a:t>
            </a:r>
            <a:r>
              <a:rPr lang="ar-EG" dirty="0" smtClean="0"/>
              <a:t>وتشمل </a:t>
            </a:r>
            <a:r>
              <a:rPr lang="ar-EG" dirty="0">
                <a:solidFill>
                  <a:srgbClr val="FF0000"/>
                </a:solidFill>
              </a:rPr>
              <a:t>النقطة الأولى </a:t>
            </a:r>
            <a:r>
              <a:rPr lang="ar-EG" dirty="0"/>
              <a:t>من هذا المقياس وهي (</a:t>
            </a:r>
            <a:r>
              <a:rPr lang="ar-EG" dirty="0">
                <a:solidFill>
                  <a:srgbClr val="FF0000"/>
                </a:solidFill>
              </a:rPr>
              <a:t> أ </a:t>
            </a:r>
            <a:r>
              <a:rPr lang="ar-EG" dirty="0"/>
              <a:t>) </a:t>
            </a:r>
            <a:r>
              <a:rPr lang="ar-EG" dirty="0">
                <a:solidFill>
                  <a:srgbClr val="00B050"/>
                </a:solidFill>
              </a:rPr>
              <a:t>المجتمع الريفي </a:t>
            </a:r>
            <a:r>
              <a:rPr lang="ar-EG" dirty="0"/>
              <a:t>كما تشمل النقطة ( </a:t>
            </a:r>
            <a:r>
              <a:rPr lang="ar-EG" dirty="0">
                <a:solidFill>
                  <a:srgbClr val="FF0000"/>
                </a:solidFill>
              </a:rPr>
              <a:t>ك </a:t>
            </a:r>
            <a:r>
              <a:rPr lang="ar-EG" dirty="0"/>
              <a:t>) </a:t>
            </a:r>
            <a:r>
              <a:rPr lang="ar-EG" dirty="0">
                <a:solidFill>
                  <a:srgbClr val="FF0000"/>
                </a:solidFill>
              </a:rPr>
              <a:t>المجتمع الحضري </a:t>
            </a:r>
            <a:r>
              <a:rPr lang="ar-EG" dirty="0">
                <a:solidFill>
                  <a:srgbClr val="0070C0"/>
                </a:solidFill>
              </a:rPr>
              <a:t>أما النقاط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تقع بين </a:t>
            </a:r>
            <a:r>
              <a:rPr lang="ar-EG" dirty="0">
                <a:solidFill>
                  <a:srgbClr val="7030A0"/>
                </a:solidFill>
              </a:rPr>
              <a:t>أ ، ك </a:t>
            </a:r>
            <a:r>
              <a:rPr lang="ar-EG" dirty="0"/>
              <a:t>فهي تعبر عن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آثار التغير الثقافي أو الحضري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362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   </a:t>
            </a:r>
            <a:r>
              <a:rPr lang="ar-EG" dirty="0" smtClean="0">
                <a:solidFill>
                  <a:srgbClr val="0070C0"/>
                </a:solidFill>
              </a:rPr>
              <a:t>وعندما </a:t>
            </a:r>
            <a:r>
              <a:rPr lang="ar-EG" dirty="0">
                <a:solidFill>
                  <a:srgbClr val="0070C0"/>
                </a:solidFill>
              </a:rPr>
              <a:t>تتوافر عوامل التحضر لمجتمع </a:t>
            </a:r>
            <a:r>
              <a:rPr lang="ar-SA" dirty="0" smtClean="0">
                <a:solidFill>
                  <a:srgbClr val="0070C0"/>
                </a:solidFill>
              </a:rPr>
              <a:t>القرية </a:t>
            </a:r>
            <a:r>
              <a:rPr lang="ar-EG" dirty="0" smtClean="0"/>
              <a:t>فإن </a:t>
            </a:r>
            <a:r>
              <a:rPr lang="ar-EG" dirty="0"/>
              <a:t>ما </a:t>
            </a:r>
            <a:r>
              <a:rPr lang="ar-EG" dirty="0" smtClean="0"/>
              <a:t>يحدث </a:t>
            </a:r>
            <a:r>
              <a:rPr lang="ar-EG" dirty="0" smtClean="0"/>
              <a:t>ه</a:t>
            </a:r>
            <a:r>
              <a:rPr lang="ar-SA" dirty="0" smtClean="0"/>
              <a:t>ـ</a:t>
            </a:r>
            <a:r>
              <a:rPr lang="ar-EG" dirty="0" smtClean="0"/>
              <a:t>و </a:t>
            </a:r>
            <a:r>
              <a:rPr lang="ar-EG" dirty="0">
                <a:solidFill>
                  <a:srgbClr val="00B050"/>
                </a:solidFill>
              </a:rPr>
              <a:t>أن القرية تبدأ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في </a:t>
            </a:r>
            <a:r>
              <a:rPr lang="ar-EG" dirty="0">
                <a:solidFill>
                  <a:srgbClr val="00B050"/>
                </a:solidFill>
              </a:rPr>
              <a:t>التحرك في </a:t>
            </a:r>
            <a:r>
              <a:rPr lang="ar-SA" dirty="0" smtClean="0">
                <a:solidFill>
                  <a:srgbClr val="00B050"/>
                </a:solidFill>
              </a:rPr>
              <a:t> ا</a:t>
            </a:r>
            <a:r>
              <a:rPr lang="ar-EG" dirty="0" smtClean="0">
                <a:solidFill>
                  <a:srgbClr val="00B050"/>
                </a:solidFill>
              </a:rPr>
              <a:t>تجاه </a:t>
            </a:r>
            <a:r>
              <a:rPr lang="ar-EG" dirty="0">
                <a:solidFill>
                  <a:srgbClr val="00B050"/>
                </a:solidFill>
              </a:rPr>
              <a:t>القطب الحضري مارة بنقطة </a:t>
            </a:r>
            <a:r>
              <a:rPr lang="ar-EG" dirty="0">
                <a:solidFill>
                  <a:schemeClr val="tx1"/>
                </a:solidFill>
              </a:rPr>
              <a:t>(</a:t>
            </a:r>
            <a:r>
              <a:rPr lang="ar-EG" dirty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صفر</a:t>
            </a:r>
            <a:r>
              <a:rPr lang="ar-EG" dirty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chemeClr val="tx1"/>
                </a:solidFill>
              </a:rPr>
              <a:t>)</a:t>
            </a:r>
            <a:r>
              <a:rPr lang="ar-EG" dirty="0">
                <a:solidFill>
                  <a:srgbClr val="00B050"/>
                </a:solidFill>
              </a:rPr>
              <a:t> </a:t>
            </a:r>
            <a:r>
              <a:rPr lang="ar-EG" dirty="0"/>
              <a:t>تلك النقطة على المتصل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يصعب عندها تحديد نوعية المجتمع </a:t>
            </a:r>
            <a:r>
              <a:rPr lang="ar-EG" dirty="0"/>
              <a:t>( </a:t>
            </a:r>
            <a:r>
              <a:rPr lang="ar-EG" dirty="0">
                <a:solidFill>
                  <a:srgbClr val="0070C0"/>
                </a:solidFill>
              </a:rPr>
              <a:t>الريفي أو الحضري </a:t>
            </a:r>
            <a:r>
              <a:rPr lang="ar-EG" dirty="0"/>
              <a:t>) ثم يبدأ بعد ذلك في </a:t>
            </a:r>
            <a:r>
              <a:rPr lang="ar-EG" dirty="0">
                <a:solidFill>
                  <a:srgbClr val="7030A0"/>
                </a:solidFill>
              </a:rPr>
              <a:t>الحراك في اتجاه القطب الحضري </a:t>
            </a:r>
            <a:r>
              <a:rPr lang="ar-EG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68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119</TotalTime>
  <Words>609</Words>
  <Application>Microsoft Office PowerPoint</Application>
  <PresentationFormat>A4 Paper (210x297 mm)</PresentationFormat>
  <Paragraphs>102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الثامنة</vt:lpstr>
      <vt:lpstr>    </vt:lpstr>
      <vt:lpstr>    </vt:lpstr>
      <vt:lpstr>    </vt:lpstr>
      <vt:lpstr>   </vt:lpstr>
      <vt:lpstr>    </vt:lpstr>
      <vt:lpstr>   </vt:lpstr>
      <vt:lpstr>    </vt:lpstr>
      <vt:lpstr>    </vt:lpstr>
      <vt:lpstr>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2014-07-26T09:14:29Z</dcterms:created>
  <dcterms:modified xsi:type="dcterms:W3CDTF">2014-09-28T10:13:16Z</dcterms:modified>
</cp:coreProperties>
</file>