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9" r:id="rId4"/>
    <p:sldId id="310" r:id="rId5"/>
    <p:sldId id="311" r:id="rId6"/>
    <p:sldId id="312" r:id="rId7"/>
    <p:sldId id="313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43A79C"/>
    <a:srgbClr val="81AA52"/>
    <a:srgbClr val="313B4A"/>
    <a:srgbClr val="EDBD1F"/>
    <a:srgbClr val="F04316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المــدينــــة</a:t>
            </a:r>
            <a:endParaRPr lang="en-US" sz="6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dirty="0" smtClean="0"/>
              <a:t>أولاً   </a:t>
            </a:r>
            <a:r>
              <a:rPr lang="ar-SA" dirty="0"/>
              <a:t>: تعريف المدينة</a:t>
            </a:r>
            <a:endParaRPr lang="en-US" dirty="0"/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ثانياً   </a:t>
            </a:r>
            <a:r>
              <a:rPr lang="ar-SA" dirty="0"/>
              <a:t>: أهمية دراسة المدن</a:t>
            </a:r>
            <a:endParaRPr lang="en-US" dirty="0"/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ثالثاً   </a:t>
            </a:r>
            <a:r>
              <a:rPr lang="ar-SA" dirty="0"/>
              <a:t>: </a:t>
            </a:r>
            <a:r>
              <a:rPr lang="ar-SA" dirty="0" smtClean="0"/>
              <a:t>مراحل نمو المدن</a:t>
            </a:r>
            <a:endParaRPr lang="en-US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/>
              <a:t> </a:t>
            </a:r>
            <a:r>
              <a:rPr lang="ar-SA" b="1" dirty="0"/>
              <a:t>أولاً </a:t>
            </a:r>
            <a:r>
              <a:rPr lang="ar-SA" b="1" dirty="0" smtClean="0"/>
              <a:t>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تعريف </a:t>
            </a:r>
            <a:r>
              <a:rPr lang="ar-SA" b="1" dirty="0" smtClean="0">
                <a:solidFill>
                  <a:srgbClr val="FF0000"/>
                </a:solidFill>
              </a:rPr>
              <a:t>المدينة</a:t>
            </a:r>
          </a:p>
          <a:p>
            <a:pPr rtl="1"/>
            <a:endParaRPr lang="en-US" dirty="0"/>
          </a:p>
          <a:p>
            <a:r>
              <a:rPr lang="ar-EG" b="1" dirty="0"/>
              <a:t>	</a:t>
            </a:r>
            <a:r>
              <a:rPr lang="ar-SA" b="1" dirty="0" smtClean="0"/>
              <a:t>         </a:t>
            </a:r>
            <a:r>
              <a:rPr lang="ar-EG" b="1" dirty="0" smtClean="0"/>
              <a:t> </a:t>
            </a:r>
            <a:r>
              <a:rPr lang="ar-EG" dirty="0"/>
              <a:t>تعرف </a:t>
            </a:r>
            <a:r>
              <a:rPr lang="ar-EG" dirty="0">
                <a:solidFill>
                  <a:srgbClr val="FF0000"/>
                </a:solidFill>
              </a:rPr>
              <a:t>المدينة</a:t>
            </a:r>
            <a:r>
              <a:rPr lang="ar-EG" dirty="0"/>
              <a:t> بأنها " </a:t>
            </a:r>
            <a:r>
              <a:rPr lang="ar-EG" dirty="0">
                <a:solidFill>
                  <a:srgbClr val="0070C0"/>
                </a:solidFill>
              </a:rPr>
              <a:t>تجمع كثيف من الناس يسكنون في </a:t>
            </a:r>
            <a:r>
              <a:rPr lang="ar-EG" dirty="0">
                <a:solidFill>
                  <a:srgbClr val="00B050"/>
                </a:solidFill>
              </a:rPr>
              <a:t>منطقة جغرافية صغيرة نسبيا </a:t>
            </a:r>
            <a:r>
              <a:rPr lang="ar-EG" dirty="0"/>
              <a:t>" . </a:t>
            </a:r>
            <a:r>
              <a:rPr lang="ar-EG" dirty="0" smtClean="0"/>
              <a:t>ومن </a:t>
            </a:r>
            <a:r>
              <a:rPr lang="ar-EG" dirty="0" smtClean="0">
                <a:solidFill>
                  <a:srgbClr val="7030A0"/>
                </a:solidFill>
              </a:rPr>
              <a:t>الن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اح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 smtClean="0">
                <a:solidFill>
                  <a:srgbClr val="7030A0"/>
                </a:solidFill>
              </a:rPr>
              <a:t>القان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وني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 smtClean="0"/>
              <a:t>تع</a:t>
            </a:r>
            <a:r>
              <a:rPr lang="ar-SA" dirty="0" smtClean="0"/>
              <a:t>ـ</a:t>
            </a:r>
            <a:r>
              <a:rPr lang="ar-EG" dirty="0" smtClean="0"/>
              <a:t>رف </a:t>
            </a:r>
            <a:r>
              <a:rPr lang="ar-EG" dirty="0">
                <a:solidFill>
                  <a:srgbClr val="FF0000"/>
                </a:solidFill>
              </a:rPr>
              <a:t>المدينة</a:t>
            </a:r>
            <a:r>
              <a:rPr lang="ar-EG" dirty="0"/>
              <a:t> بأنها " </a:t>
            </a:r>
            <a:r>
              <a:rPr lang="ar-EG" dirty="0">
                <a:solidFill>
                  <a:srgbClr val="0E478A"/>
                </a:solidFill>
              </a:rPr>
              <a:t>ذلك المكان الذي يتسم </a:t>
            </a:r>
            <a:r>
              <a:rPr lang="ar-EG" dirty="0">
                <a:solidFill>
                  <a:srgbClr val="FF0000"/>
                </a:solidFill>
              </a:rPr>
              <a:t>بوجود أعلى سلطة سياسية </a:t>
            </a:r>
            <a:r>
              <a:rPr lang="ar-EG" dirty="0"/>
              <a:t>"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EG" dirty="0" smtClean="0"/>
              <a:t>ويمكن </a:t>
            </a:r>
            <a:r>
              <a:rPr lang="ar-EG" dirty="0"/>
              <a:t>تعريف </a:t>
            </a:r>
            <a:r>
              <a:rPr lang="ar-EG" dirty="0">
                <a:solidFill>
                  <a:srgbClr val="FF0000"/>
                </a:solidFill>
              </a:rPr>
              <a:t>المدينة </a:t>
            </a:r>
            <a:r>
              <a:rPr lang="ar-EG" dirty="0"/>
              <a:t>أيضا بأنها " </a:t>
            </a:r>
            <a:r>
              <a:rPr lang="ar-EG" dirty="0">
                <a:solidFill>
                  <a:srgbClr val="00B050"/>
                </a:solidFill>
              </a:rPr>
              <a:t>تجمعات سكانية كبيرة </a:t>
            </a:r>
            <a:r>
              <a:rPr lang="ar-SA" dirty="0" smtClean="0">
                <a:solidFill>
                  <a:srgbClr val="00B050"/>
                </a:solidFill>
              </a:rPr>
              <a:t>    </a:t>
            </a:r>
            <a:r>
              <a:rPr lang="ar-EG" dirty="0" smtClean="0">
                <a:solidFill>
                  <a:srgbClr val="00B050"/>
                </a:solidFill>
              </a:rPr>
              <a:t>وغير </a:t>
            </a:r>
            <a:r>
              <a:rPr lang="ar-EG" dirty="0">
                <a:solidFill>
                  <a:srgbClr val="00B050"/>
                </a:solidFill>
              </a:rPr>
              <a:t>متجانسة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تعيش على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قطعة </a:t>
            </a:r>
            <a:r>
              <a:rPr lang="ar-EG" dirty="0">
                <a:solidFill>
                  <a:srgbClr val="0070C0"/>
                </a:solidFill>
              </a:rPr>
              <a:t>أرض محدودة </a:t>
            </a:r>
            <a:r>
              <a:rPr lang="ar-EG" dirty="0">
                <a:solidFill>
                  <a:srgbClr val="7030A0"/>
                </a:solidFill>
              </a:rPr>
              <a:t>وتنتشر فيها </a:t>
            </a:r>
            <a:r>
              <a:rPr lang="ar-EG" dirty="0" smtClean="0">
                <a:solidFill>
                  <a:srgbClr val="7030A0"/>
                </a:solidFill>
              </a:rPr>
              <a:t>تأثير</a:t>
            </a:r>
            <a:r>
              <a:rPr lang="ar-SA" dirty="0" smtClean="0">
                <a:solidFill>
                  <a:srgbClr val="7030A0"/>
                </a:solidFill>
              </a:rPr>
              <a:t>ات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الحياة الحضرية المدينة</a:t>
            </a:r>
            <a:r>
              <a:rPr lang="ar-EG" dirty="0"/>
              <a:t> ، </a:t>
            </a:r>
            <a:r>
              <a:rPr lang="ar-EG" dirty="0">
                <a:solidFill>
                  <a:srgbClr val="FF0000"/>
                </a:solidFill>
              </a:rPr>
              <a:t>ويعمل أهلها في الصناعة أو التجارة أو كليهما معا</a:t>
            </a:r>
            <a:r>
              <a:rPr lang="ar-EG" dirty="0"/>
              <a:t>ً ، </a:t>
            </a:r>
            <a:r>
              <a:rPr lang="ar-EG" dirty="0">
                <a:solidFill>
                  <a:srgbClr val="D9791B"/>
                </a:solidFill>
              </a:rPr>
              <a:t>كما تمتاز بالتخصص وتعدد الوظائف السياسية والاجتماعية</a:t>
            </a:r>
            <a:r>
              <a:rPr lang="ar-EG" dirty="0"/>
              <a:t> </a:t>
            </a:r>
            <a:r>
              <a:rPr lang="ar-EG" dirty="0" smtClean="0"/>
              <a:t>"</a:t>
            </a:r>
            <a:r>
              <a:rPr lang="ar-SA" dirty="0" smtClean="0"/>
              <a:t> .</a:t>
            </a:r>
            <a:r>
              <a:rPr lang="ar-EG" b="1" dirty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333"/>
            <a:ext cx="8915400" cy="4525963"/>
          </a:xfrm>
        </p:spPr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          </a:t>
            </a:r>
            <a:r>
              <a:rPr lang="ar-EG" dirty="0" smtClean="0"/>
              <a:t>ويعرف </a:t>
            </a:r>
            <a:r>
              <a:rPr lang="ar-EG" dirty="0">
                <a:solidFill>
                  <a:srgbClr val="00B0F0"/>
                </a:solidFill>
              </a:rPr>
              <a:t>الخشاب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المدينة</a:t>
            </a:r>
            <a:r>
              <a:rPr lang="ar-EG" dirty="0"/>
              <a:t> بأنها " </a:t>
            </a:r>
            <a:r>
              <a:rPr lang="ar-EG" dirty="0">
                <a:solidFill>
                  <a:srgbClr val="00B050"/>
                </a:solidFill>
              </a:rPr>
              <a:t>وحدة اجتماعية حضرية محدودة المساحة ومقسمة إلى إدارات </a:t>
            </a:r>
            <a:r>
              <a:rPr lang="ar-EG" dirty="0">
                <a:solidFill>
                  <a:srgbClr val="FF0000"/>
                </a:solidFill>
              </a:rPr>
              <a:t>، </a:t>
            </a:r>
            <a:r>
              <a:rPr lang="ar-EG" dirty="0" smtClean="0">
                <a:solidFill>
                  <a:srgbClr val="FF0000"/>
                </a:solidFill>
              </a:rPr>
              <a:t>ويقوم </a:t>
            </a:r>
            <a:r>
              <a:rPr lang="ar-EG" dirty="0" smtClean="0">
                <a:solidFill>
                  <a:srgbClr val="FF0000"/>
                </a:solidFill>
              </a:rPr>
              <a:t>فيه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 النشاط </a:t>
            </a:r>
            <a:r>
              <a:rPr lang="ar-EG" dirty="0">
                <a:solidFill>
                  <a:srgbClr val="FF0000"/>
                </a:solidFill>
              </a:rPr>
              <a:t>على الصناعة والتجارة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ويقل فيها نسبة المشتغلين بالزراعة </a:t>
            </a:r>
            <a:r>
              <a:rPr lang="ar-EG" dirty="0">
                <a:solidFill>
                  <a:srgbClr val="D9791B"/>
                </a:solidFill>
              </a:rPr>
              <a:t>وتتنوع فيها </a:t>
            </a:r>
            <a:r>
              <a:rPr lang="ar-EG" dirty="0" smtClean="0">
                <a:solidFill>
                  <a:srgbClr val="D9791B"/>
                </a:solidFill>
              </a:rPr>
              <a:t>الخدم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 </a:t>
            </a:r>
            <a:r>
              <a:rPr lang="ar-EG" dirty="0" smtClean="0">
                <a:solidFill>
                  <a:srgbClr val="D9791B"/>
                </a:solidFill>
              </a:rPr>
              <a:t>والوظائف </a:t>
            </a:r>
            <a:r>
              <a:rPr lang="ar-EG" dirty="0" smtClean="0">
                <a:solidFill>
                  <a:srgbClr val="D9791B"/>
                </a:solidFill>
              </a:rPr>
              <a:t>والمؤسس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</a:t>
            </a:r>
            <a:r>
              <a:rPr lang="ar-EG" dirty="0" smtClean="0"/>
              <a:t> وتمت</a:t>
            </a:r>
            <a:r>
              <a:rPr lang="ar-SA" dirty="0" smtClean="0"/>
              <a:t>ـ</a:t>
            </a:r>
            <a:r>
              <a:rPr lang="ar-EG" dirty="0" smtClean="0"/>
              <a:t>از </a:t>
            </a:r>
            <a:r>
              <a:rPr lang="ar-EG" dirty="0"/>
              <a:t>المدينة </a:t>
            </a:r>
            <a:r>
              <a:rPr lang="ar-EG" dirty="0">
                <a:solidFill>
                  <a:srgbClr val="FF0000"/>
                </a:solidFill>
              </a:rPr>
              <a:t>بكثافتها </a:t>
            </a:r>
            <a:r>
              <a:rPr lang="ar-EG" dirty="0">
                <a:solidFill>
                  <a:srgbClr val="0070C0"/>
                </a:solidFill>
              </a:rPr>
              <a:t>وسهولة مواصلاتها </a:t>
            </a:r>
            <a:r>
              <a:rPr lang="ar-EG" dirty="0">
                <a:solidFill>
                  <a:srgbClr val="7030A0"/>
                </a:solidFill>
              </a:rPr>
              <a:t>وتخطيط مرافقها ومبانيها </a:t>
            </a:r>
            <a:r>
              <a:rPr lang="ar-EG" dirty="0" smtClean="0"/>
              <a:t>"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00B0F0"/>
                </a:solidFill>
              </a:rPr>
              <a:t>لويس ويرث </a:t>
            </a:r>
            <a:r>
              <a:rPr lang="ar-EG" dirty="0" smtClean="0"/>
              <a:t>فقد </a:t>
            </a:r>
            <a:r>
              <a:rPr lang="ar-EG" dirty="0"/>
              <a:t>عرف </a:t>
            </a:r>
            <a:r>
              <a:rPr lang="ar-EG" dirty="0">
                <a:solidFill>
                  <a:srgbClr val="FF0000"/>
                </a:solidFill>
              </a:rPr>
              <a:t>المدينة</a:t>
            </a:r>
            <a:r>
              <a:rPr lang="ar-EG" dirty="0"/>
              <a:t> بأنها " </a:t>
            </a:r>
            <a:r>
              <a:rPr lang="ar-EG" dirty="0">
                <a:solidFill>
                  <a:srgbClr val="0070C0"/>
                </a:solidFill>
              </a:rPr>
              <a:t>المركز الذي تنتشر فيه تأثيرات الحياة الحضرية إلى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أقصى </a:t>
            </a:r>
            <a:r>
              <a:rPr lang="ar-EG" dirty="0">
                <a:solidFill>
                  <a:srgbClr val="0070C0"/>
                </a:solidFill>
              </a:rPr>
              <a:t>جهة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في </a:t>
            </a:r>
            <a:r>
              <a:rPr lang="ar-EG" dirty="0">
                <a:solidFill>
                  <a:srgbClr val="0070C0"/>
                </a:solidFill>
              </a:rPr>
              <a:t>الأرض </a:t>
            </a:r>
            <a:r>
              <a:rPr lang="ar-EG" dirty="0"/>
              <a:t>، وفيها أيضا </a:t>
            </a:r>
            <a:r>
              <a:rPr lang="ar-EG" dirty="0">
                <a:solidFill>
                  <a:srgbClr val="00B050"/>
                </a:solidFill>
              </a:rPr>
              <a:t>ينفذ القانون الذي يطبق على الناس </a:t>
            </a:r>
            <a:r>
              <a:rPr lang="ar-EG" dirty="0" smtClean="0"/>
              <a:t>"</a:t>
            </a:r>
            <a:r>
              <a:rPr lang="ar-SA" dirty="0" smtClean="0"/>
              <a:t> .  </a:t>
            </a:r>
            <a:r>
              <a:rPr lang="ar-EG" dirty="0" smtClean="0"/>
              <a:t>كما </a:t>
            </a:r>
            <a:r>
              <a:rPr lang="ar-EG" dirty="0"/>
              <a:t>يصف </a:t>
            </a:r>
            <a:r>
              <a:rPr lang="ar-SA" dirty="0"/>
              <a:t>(</a:t>
            </a:r>
            <a:r>
              <a:rPr lang="ar-EG" dirty="0" smtClean="0">
                <a:solidFill>
                  <a:srgbClr val="00B0F0"/>
                </a:solidFill>
              </a:rPr>
              <a:t>ويرث</a:t>
            </a:r>
            <a:r>
              <a:rPr lang="ar-SA" dirty="0" smtClean="0"/>
              <a:t>)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المدينة</a:t>
            </a:r>
            <a:r>
              <a:rPr lang="ar-EG" dirty="0"/>
              <a:t> على أنها </a:t>
            </a:r>
            <a:r>
              <a:rPr lang="ar-EG" dirty="0">
                <a:solidFill>
                  <a:srgbClr val="FF0000"/>
                </a:solidFill>
              </a:rPr>
              <a:t>شكل خاص للترابط البشري </a:t>
            </a:r>
            <a:r>
              <a:rPr lang="ar-EG" dirty="0"/>
              <a:t>، كما أشار إلى أنه يمكن تعريف </a:t>
            </a:r>
            <a:r>
              <a:rPr lang="ar-EG" dirty="0">
                <a:solidFill>
                  <a:srgbClr val="7030A0"/>
                </a:solidFill>
              </a:rPr>
              <a:t>المدينة</a:t>
            </a:r>
            <a:r>
              <a:rPr lang="ar-EG" dirty="0"/>
              <a:t> أيضا على أنها " </a:t>
            </a:r>
            <a:r>
              <a:rPr lang="ar-EG" dirty="0">
                <a:solidFill>
                  <a:srgbClr val="FF0000"/>
                </a:solidFill>
              </a:rPr>
              <a:t>موطن أكثر </a:t>
            </a: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EG" dirty="0" smtClean="0">
                <a:solidFill>
                  <a:srgbClr val="FF0000"/>
                </a:solidFill>
              </a:rPr>
              <a:t>تساعاً </a:t>
            </a:r>
            <a:r>
              <a:rPr lang="ar-EG" dirty="0">
                <a:solidFill>
                  <a:srgbClr val="FF0000"/>
                </a:solidFill>
              </a:rPr>
              <a:t>وكثافة لأفراد متمايزين اجتماعياً</a:t>
            </a:r>
            <a:r>
              <a:rPr lang="ar-EG" dirty="0"/>
              <a:t> 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4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ثانياً :  </a:t>
            </a:r>
            <a:r>
              <a:rPr lang="ar-SA" b="1" dirty="0">
                <a:solidFill>
                  <a:srgbClr val="FF0000"/>
                </a:solidFill>
              </a:rPr>
              <a:t>أهمية دراسة المدن </a:t>
            </a:r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 </a:t>
            </a:r>
            <a:r>
              <a:rPr lang="ar-EG" i="1" dirty="0">
                <a:solidFill>
                  <a:srgbClr val="7030A0"/>
                </a:solidFill>
              </a:rPr>
              <a:t>يرجع الاهتمام بدراسة المدن إلى عدة أسباب </a:t>
            </a:r>
            <a:r>
              <a:rPr lang="ar-EG" i="1" dirty="0" smtClean="0">
                <a:solidFill>
                  <a:srgbClr val="7030A0"/>
                </a:solidFill>
              </a:rPr>
              <a:t>أهمها</a:t>
            </a:r>
            <a:r>
              <a:rPr lang="ar-SA" i="1" dirty="0" smtClean="0">
                <a:solidFill>
                  <a:srgbClr val="7030A0"/>
                </a:solidFill>
              </a:rPr>
              <a:t> </a:t>
            </a:r>
            <a:r>
              <a:rPr lang="ar-SA" dirty="0" smtClean="0"/>
              <a:t>:</a:t>
            </a:r>
          </a:p>
          <a:p>
            <a:endParaRPr lang="ar-SA" dirty="0" smtClean="0"/>
          </a:p>
          <a:p>
            <a:r>
              <a:rPr lang="ar-SA" b="1" dirty="0"/>
              <a:t> </a:t>
            </a:r>
            <a:r>
              <a:rPr lang="ar-SA" dirty="0" smtClean="0"/>
              <a:t>1 - </a:t>
            </a:r>
            <a:r>
              <a:rPr lang="ar-EG" dirty="0" smtClean="0">
                <a:solidFill>
                  <a:srgbClr val="FF0000"/>
                </a:solidFill>
              </a:rPr>
              <a:t>تفوق </a:t>
            </a:r>
            <a:r>
              <a:rPr lang="ar-EG" dirty="0">
                <a:solidFill>
                  <a:srgbClr val="FF0000"/>
                </a:solidFill>
              </a:rPr>
              <a:t>نفوذ المدن بالنسبة لنفوذ الريف </a:t>
            </a:r>
            <a:r>
              <a:rPr lang="ar-EG" dirty="0"/>
              <a:t>ويرجع ذلك إلى </a:t>
            </a:r>
            <a:r>
              <a:rPr lang="ar-SA" dirty="0" smtClean="0">
                <a:solidFill>
                  <a:srgbClr val="0070C0"/>
                </a:solidFill>
              </a:rPr>
              <a:t>ارتفاع </a:t>
            </a:r>
            <a:r>
              <a:rPr lang="ar-EG" dirty="0" smtClean="0">
                <a:solidFill>
                  <a:srgbClr val="0070C0"/>
                </a:solidFill>
              </a:rPr>
              <a:t>نسبة </a:t>
            </a:r>
            <a:r>
              <a:rPr lang="ar-EG" dirty="0">
                <a:solidFill>
                  <a:srgbClr val="0070C0"/>
                </a:solidFill>
              </a:rPr>
              <a:t>التعليم بين سكان المدن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وكثر عدد سكانها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ووجود مراكز الإدارة الحكومية فيها</a:t>
            </a:r>
            <a:r>
              <a:rPr lang="ar-EG" dirty="0"/>
              <a:t>.</a:t>
            </a:r>
            <a:endParaRPr lang="en-US" dirty="0"/>
          </a:p>
          <a:p>
            <a:endParaRPr lang="ar-SA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2 - </a:t>
            </a:r>
            <a:r>
              <a:rPr lang="ar-EG" dirty="0" smtClean="0">
                <a:solidFill>
                  <a:srgbClr val="FF0000"/>
                </a:solidFill>
              </a:rPr>
              <a:t>تعد </a:t>
            </a:r>
            <a:r>
              <a:rPr lang="ar-EG" dirty="0">
                <a:solidFill>
                  <a:srgbClr val="FF0000"/>
                </a:solidFill>
              </a:rPr>
              <a:t>المدن من ضروريات الحياة في الريف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فهي بمثابة مناطق </a:t>
            </a:r>
            <a:r>
              <a:rPr lang="ar-EG" dirty="0" smtClean="0">
                <a:solidFill>
                  <a:srgbClr val="0070C0"/>
                </a:solidFill>
              </a:rPr>
              <a:t>يص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ب </a:t>
            </a:r>
            <a:r>
              <a:rPr lang="ar-EG" dirty="0">
                <a:solidFill>
                  <a:srgbClr val="0070C0"/>
                </a:solidFill>
              </a:rPr>
              <a:t>فيها </a:t>
            </a:r>
            <a:r>
              <a:rPr lang="ar-EG" dirty="0" smtClean="0">
                <a:solidFill>
                  <a:srgbClr val="0070C0"/>
                </a:solidFill>
              </a:rPr>
              <a:t>الإنتاج </a:t>
            </a:r>
            <a:r>
              <a:rPr lang="ar-EG" dirty="0">
                <a:solidFill>
                  <a:srgbClr val="0070C0"/>
                </a:solidFill>
              </a:rPr>
              <a:t>الريفي من مختلف القرى </a:t>
            </a:r>
            <a:r>
              <a:rPr lang="ar-EG" dirty="0"/>
              <a:t>،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ويتجمع فيها التجار </a:t>
            </a:r>
            <a:r>
              <a:rPr lang="ar-EG" dirty="0" smtClean="0">
                <a:solidFill>
                  <a:srgbClr val="D9791B"/>
                </a:solidFill>
              </a:rPr>
              <a:t>وتتشعب </a:t>
            </a:r>
            <a:r>
              <a:rPr lang="ar-EG" dirty="0" smtClean="0">
                <a:solidFill>
                  <a:srgbClr val="D9791B"/>
                </a:solidFill>
              </a:rPr>
              <a:t>فيه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 </a:t>
            </a:r>
            <a:r>
              <a:rPr lang="ar-EG" dirty="0" smtClean="0">
                <a:solidFill>
                  <a:srgbClr val="D9791B"/>
                </a:solidFill>
              </a:rPr>
              <a:t>طرق المواصلات </a:t>
            </a:r>
            <a:r>
              <a:rPr lang="ar-EG" dirty="0">
                <a:solidFill>
                  <a:srgbClr val="0E478A"/>
                </a:solidFill>
              </a:rPr>
              <a:t>وهي </a:t>
            </a:r>
            <a:r>
              <a:rPr lang="ar-EG" dirty="0" smtClean="0">
                <a:solidFill>
                  <a:srgbClr val="0E478A"/>
                </a:solidFill>
              </a:rPr>
              <a:t>م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راك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ز </a:t>
            </a:r>
            <a:r>
              <a:rPr lang="ar-EG" dirty="0" smtClean="0">
                <a:solidFill>
                  <a:srgbClr val="0E478A"/>
                </a:solidFill>
              </a:rPr>
              <a:t>للتعليم </a:t>
            </a:r>
            <a:r>
              <a:rPr lang="ar-EG" dirty="0" smtClean="0">
                <a:solidFill>
                  <a:srgbClr val="0E478A"/>
                </a:solidFill>
              </a:rPr>
              <a:t>والع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لاج </a:t>
            </a:r>
            <a:r>
              <a:rPr lang="ar-EG" dirty="0">
                <a:solidFill>
                  <a:srgbClr val="C00000"/>
                </a:solidFill>
              </a:rPr>
              <a:t>والخدمات الترويحية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2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3 - </a:t>
            </a:r>
            <a:r>
              <a:rPr lang="ar-EG" dirty="0" smtClean="0">
                <a:solidFill>
                  <a:srgbClr val="FF0000"/>
                </a:solidFill>
              </a:rPr>
              <a:t>الزيادة </a:t>
            </a:r>
            <a:r>
              <a:rPr lang="ar-EG" dirty="0">
                <a:solidFill>
                  <a:srgbClr val="FF0000"/>
                </a:solidFill>
              </a:rPr>
              <a:t>السريعة في نسبة سكان المدينة </a:t>
            </a:r>
            <a:r>
              <a:rPr lang="ar-EG" dirty="0">
                <a:solidFill>
                  <a:srgbClr val="00B050"/>
                </a:solidFill>
              </a:rPr>
              <a:t>وتناقص نسبة سكان الريف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مما يؤكد أهمية دراسة المدن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وما نتج عن النمو السريع لسكان المدن من مشكلات اجتماعية</a:t>
            </a:r>
            <a:r>
              <a:rPr lang="ar-EG" dirty="0"/>
              <a:t> ، مثل </a:t>
            </a:r>
            <a:r>
              <a:rPr lang="ar-EG" dirty="0">
                <a:solidFill>
                  <a:srgbClr val="C00000"/>
                </a:solidFill>
              </a:rPr>
              <a:t>زحف العمران على الرقعة الزراعية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والضغط على وسائل النقل </a:t>
            </a:r>
            <a:r>
              <a:rPr lang="ar-EG" dirty="0"/>
              <a:t>، </a:t>
            </a:r>
            <a:r>
              <a:rPr lang="ar-EG" dirty="0">
                <a:solidFill>
                  <a:srgbClr val="0E478A"/>
                </a:solidFill>
              </a:rPr>
              <a:t>وقصور الخدمات </a:t>
            </a:r>
            <a:r>
              <a:rPr lang="ar-EG" dirty="0">
                <a:solidFill>
                  <a:srgbClr val="C00000"/>
                </a:solidFill>
              </a:rPr>
              <a:t>التعليمية</a:t>
            </a:r>
            <a:r>
              <a:rPr lang="ar-EG" dirty="0"/>
              <a:t> ، </a:t>
            </a:r>
            <a:r>
              <a:rPr lang="ar-EG" dirty="0">
                <a:solidFill>
                  <a:srgbClr val="0070C0"/>
                </a:solidFill>
              </a:rPr>
              <a:t>والصحية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والسكانية</a:t>
            </a:r>
            <a:r>
              <a:rPr lang="ar-EG" dirty="0"/>
              <a:t> ، </a:t>
            </a:r>
            <a:r>
              <a:rPr lang="ar-EG" dirty="0">
                <a:solidFill>
                  <a:srgbClr val="7030A0"/>
                </a:solidFill>
              </a:rPr>
              <a:t>وظهور الحاجة إلى مناطق للامتداد العمراني لاستيعاب الزيادة في عدد </a:t>
            </a:r>
            <a:r>
              <a:rPr lang="ar-EG" dirty="0" smtClean="0">
                <a:solidFill>
                  <a:srgbClr val="7030A0"/>
                </a:solidFill>
              </a:rPr>
              <a:t>السكان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0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4 -  </a:t>
            </a:r>
            <a:r>
              <a:rPr lang="ar-EG" dirty="0" smtClean="0">
                <a:solidFill>
                  <a:srgbClr val="FF0000"/>
                </a:solidFill>
              </a:rPr>
              <a:t>بعد </a:t>
            </a:r>
            <a:r>
              <a:rPr lang="ar-EG" dirty="0">
                <a:solidFill>
                  <a:srgbClr val="FF0000"/>
                </a:solidFill>
              </a:rPr>
              <a:t>المسافة بين الحياة في المدن والريف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مما يؤدي إلى </a:t>
            </a:r>
            <a:r>
              <a:rPr lang="ar-EG" dirty="0" smtClean="0">
                <a:solidFill>
                  <a:srgbClr val="0070C0"/>
                </a:solidFill>
              </a:rPr>
              <a:t>هجرة </a:t>
            </a:r>
            <a:r>
              <a:rPr lang="ar-EG" dirty="0">
                <a:solidFill>
                  <a:srgbClr val="0070C0"/>
                </a:solidFill>
              </a:rPr>
              <a:t>الريفيين إلى </a:t>
            </a:r>
            <a:r>
              <a:rPr lang="ar-EG" dirty="0" smtClean="0">
                <a:solidFill>
                  <a:srgbClr val="0070C0"/>
                </a:solidFill>
              </a:rPr>
              <a:t>الم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دن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وتعرضه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م لكثي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 م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ن المشك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لات </a:t>
            </a:r>
            <a:r>
              <a:rPr lang="ar-EG" dirty="0">
                <a:solidFill>
                  <a:srgbClr val="00B050"/>
                </a:solidFill>
              </a:rPr>
              <a:t>الاجتماعية والنفسية</a:t>
            </a:r>
            <a:r>
              <a:rPr lang="ar-EG" dirty="0"/>
              <a:t> وتعد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الصدمة </a:t>
            </a:r>
            <a:r>
              <a:rPr lang="ar-EG" dirty="0">
                <a:solidFill>
                  <a:srgbClr val="FF0000"/>
                </a:solidFill>
              </a:rPr>
              <a:t>الثقافية </a:t>
            </a:r>
            <a:r>
              <a:rPr lang="ar-EG" dirty="0" smtClean="0">
                <a:solidFill>
                  <a:srgbClr val="0070C0"/>
                </a:solidFill>
              </a:rPr>
              <a:t>من </a:t>
            </a:r>
            <a:r>
              <a:rPr lang="ar-EG" dirty="0">
                <a:solidFill>
                  <a:srgbClr val="0070C0"/>
                </a:solidFill>
              </a:rPr>
              <a:t>أخطر المشكلات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يقابلها الريفي في عملية التحضر</a:t>
            </a:r>
            <a:r>
              <a:rPr lang="ar-EG" dirty="0"/>
              <a:t> ، </a:t>
            </a:r>
            <a:r>
              <a:rPr lang="ar-EG" dirty="0">
                <a:solidFill>
                  <a:srgbClr val="D9791B"/>
                </a:solidFill>
              </a:rPr>
              <a:t>مما يوضح أهمية تكيف المهاجرين مع متطلبات الحياة في المدن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3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 5 - 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ارتباط المدن بالتصنيع </a:t>
            </a:r>
            <a:r>
              <a:rPr lang="ar-EG" dirty="0"/>
              <a:t>، </a:t>
            </a:r>
            <a:r>
              <a:rPr lang="ar-EG" dirty="0" smtClean="0">
                <a:solidFill>
                  <a:srgbClr val="0070C0"/>
                </a:solidFill>
              </a:rPr>
              <a:t>ونج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 </a:t>
            </a:r>
            <a:r>
              <a:rPr lang="ar-EG" dirty="0">
                <a:solidFill>
                  <a:srgbClr val="0070C0"/>
                </a:solidFill>
              </a:rPr>
              <a:t>أن كثير من المشكلات الاجتماعية قد ظهرت كنتيجة مباشرة </a:t>
            </a:r>
            <a:r>
              <a:rPr lang="ar-EG" dirty="0" smtClean="0">
                <a:solidFill>
                  <a:srgbClr val="C00000"/>
                </a:solidFill>
              </a:rPr>
              <a:t>للتحضر </a:t>
            </a:r>
            <a:r>
              <a:rPr lang="ar-EG" dirty="0">
                <a:solidFill>
                  <a:srgbClr val="C00000"/>
                </a:solidFill>
              </a:rPr>
              <a:t>والتصنيع </a:t>
            </a:r>
            <a:r>
              <a:rPr lang="ar-EG" dirty="0">
                <a:solidFill>
                  <a:srgbClr val="0070C0"/>
                </a:solidFill>
              </a:rPr>
              <a:t>ومن أمثلة </a:t>
            </a:r>
            <a:r>
              <a:rPr lang="ar-EG" dirty="0" smtClean="0">
                <a:solidFill>
                  <a:srgbClr val="0070C0"/>
                </a:solidFill>
              </a:rPr>
              <a:t>هذه المشكلات الاجتماعية </a:t>
            </a:r>
            <a:r>
              <a:rPr lang="ar-EG" dirty="0"/>
              <a:t>(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جناح الأحداث </a:t>
            </a:r>
            <a:r>
              <a:rPr lang="ar-EG" dirty="0"/>
              <a:t>، </a:t>
            </a:r>
            <a:r>
              <a:rPr lang="ar-EG" dirty="0" smtClean="0">
                <a:solidFill>
                  <a:srgbClr val="7030A0"/>
                </a:solidFill>
              </a:rPr>
              <a:t>ارتفاع </a:t>
            </a:r>
            <a:r>
              <a:rPr lang="ar-SA" dirty="0" smtClean="0">
                <a:solidFill>
                  <a:srgbClr val="7030A0"/>
                </a:solidFill>
              </a:rPr>
              <a:t>نسبة </a:t>
            </a:r>
            <a:r>
              <a:rPr lang="ar-EG" dirty="0" smtClean="0">
                <a:solidFill>
                  <a:srgbClr val="7030A0"/>
                </a:solidFill>
              </a:rPr>
              <a:t>الطلاق </a:t>
            </a:r>
            <a:r>
              <a:rPr lang="ar-EG" dirty="0">
                <a:solidFill>
                  <a:srgbClr val="7030A0"/>
                </a:solidFill>
              </a:rPr>
              <a:t>والانفصال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القلق النفسي وعدم الشعور بالاستقرار </a:t>
            </a:r>
            <a:r>
              <a:rPr lang="ar-EG" dirty="0"/>
              <a:t>)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43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6 -  </a:t>
            </a:r>
            <a:r>
              <a:rPr lang="ar-EG" dirty="0" smtClean="0">
                <a:solidFill>
                  <a:srgbClr val="FF0000"/>
                </a:solidFill>
              </a:rPr>
              <a:t>تأثر </a:t>
            </a:r>
            <a:r>
              <a:rPr lang="ar-EG" dirty="0">
                <a:solidFill>
                  <a:srgbClr val="FF0000"/>
                </a:solidFill>
              </a:rPr>
              <a:t>قيادة المستقبل في </a:t>
            </a:r>
            <a:r>
              <a:rPr lang="ar-EG" dirty="0" smtClean="0">
                <a:solidFill>
                  <a:srgbClr val="FF0000"/>
                </a:solidFill>
              </a:rPr>
              <a:t>ك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ل </a:t>
            </a:r>
            <a:r>
              <a:rPr lang="ar-EG" dirty="0">
                <a:solidFill>
                  <a:srgbClr val="FF0000"/>
                </a:solidFill>
              </a:rPr>
              <a:t>دولة بحياة </a:t>
            </a:r>
            <a:r>
              <a:rPr lang="ar-EG" dirty="0" smtClean="0">
                <a:solidFill>
                  <a:srgbClr val="FF0000"/>
                </a:solidFill>
              </a:rPr>
              <a:t>الم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دن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فالقيادة تكون عادة بين الجامعيين</a:t>
            </a:r>
            <a:r>
              <a:rPr lang="ar-EG" dirty="0"/>
              <a:t> ، </a:t>
            </a:r>
            <a:r>
              <a:rPr lang="ar-EG" dirty="0">
                <a:solidFill>
                  <a:srgbClr val="D9791B"/>
                </a:solidFill>
              </a:rPr>
              <a:t>ونجد أن كل الجامعات تتركز عادة في المدن </a:t>
            </a:r>
            <a:r>
              <a:rPr lang="ar-EG" dirty="0" smtClean="0">
                <a:solidFill>
                  <a:srgbClr val="D9791B"/>
                </a:solidFill>
              </a:rPr>
              <a:t>الكبرى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7030A0"/>
                </a:solidFill>
              </a:rPr>
              <a:t>وبالت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الي يكون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للمعيش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الحض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رية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تأثيراً كبي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راً </a:t>
            </a:r>
            <a:r>
              <a:rPr lang="ar-EG" dirty="0">
                <a:solidFill>
                  <a:srgbClr val="7030A0"/>
                </a:solidFill>
              </a:rPr>
              <a:t>على مستقبل الأمة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3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 7 - </a:t>
            </a:r>
            <a:r>
              <a:rPr lang="ar-EG" dirty="0" smtClean="0">
                <a:solidFill>
                  <a:srgbClr val="FF0000"/>
                </a:solidFill>
              </a:rPr>
              <a:t>أن </a:t>
            </a:r>
            <a:r>
              <a:rPr lang="ar-EG" dirty="0">
                <a:solidFill>
                  <a:srgbClr val="FF0000"/>
                </a:solidFill>
              </a:rPr>
              <a:t>المدن هي مراكز الاتصال والانفتاح على العالم الخارجي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حيث تغزو الثقافات العالمية </a:t>
            </a:r>
            <a:r>
              <a:rPr lang="ar-EG" dirty="0" smtClean="0">
                <a:solidFill>
                  <a:srgbClr val="0070C0"/>
                </a:solidFill>
              </a:rPr>
              <a:t>بعضها </a:t>
            </a:r>
            <a:r>
              <a:rPr lang="ar-EG" dirty="0">
                <a:solidFill>
                  <a:srgbClr val="0070C0"/>
                </a:solidFill>
              </a:rPr>
              <a:t>البعض </a:t>
            </a:r>
            <a:r>
              <a:rPr lang="ar-SA" dirty="0" smtClean="0">
                <a:solidFill>
                  <a:srgbClr val="0070C0"/>
                </a:solidFill>
              </a:rPr>
              <a:t>الأخر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ع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ن طري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ق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المدن</a:t>
            </a:r>
            <a:r>
              <a:rPr lang="ar-EG" dirty="0"/>
              <a:t> ، </a:t>
            </a:r>
            <a:r>
              <a:rPr lang="ar-EG" dirty="0">
                <a:solidFill>
                  <a:srgbClr val="D9791B"/>
                </a:solidFill>
              </a:rPr>
              <a:t>مما يؤكد أهمية دراسة المدن في الوقت الحاضر.</a:t>
            </a:r>
            <a:endParaRPr lang="en-US" dirty="0">
              <a:solidFill>
                <a:srgbClr val="D9791B"/>
              </a:solidFill>
            </a:endParaRPr>
          </a:p>
          <a:p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72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ثالثاً : </a:t>
            </a:r>
            <a:r>
              <a:rPr lang="ar-SA" b="1" dirty="0">
                <a:solidFill>
                  <a:srgbClr val="FF0000"/>
                </a:solidFill>
              </a:rPr>
              <a:t>مراحل نمو المدينة</a:t>
            </a:r>
            <a:endParaRPr lang="en-US" b="1" dirty="0">
              <a:solidFill>
                <a:srgbClr val="FF0000"/>
              </a:solidFill>
            </a:endParaRPr>
          </a:p>
          <a:p>
            <a:endParaRPr lang="ar-SA" b="1" dirty="0" smtClean="0"/>
          </a:p>
          <a:p>
            <a:r>
              <a:rPr lang="ar-SA" dirty="0" smtClean="0"/>
              <a:t>        اه</a:t>
            </a:r>
            <a:r>
              <a:rPr lang="ar-EG" dirty="0" smtClean="0"/>
              <a:t>تم </a:t>
            </a:r>
            <a:r>
              <a:rPr lang="ar-EG" dirty="0"/>
              <a:t>" </a:t>
            </a:r>
            <a:r>
              <a:rPr lang="ar-EG" dirty="0">
                <a:solidFill>
                  <a:srgbClr val="00B0F0"/>
                </a:solidFill>
              </a:rPr>
              <a:t>لويس </a:t>
            </a:r>
            <a:r>
              <a:rPr lang="ar-EG" dirty="0" err="1">
                <a:solidFill>
                  <a:srgbClr val="00B0F0"/>
                </a:solidFill>
              </a:rPr>
              <a:t>ممفورد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/>
              <a:t>" بدراسة المدينة </a:t>
            </a:r>
            <a:r>
              <a:rPr lang="ar-EG" dirty="0">
                <a:solidFill>
                  <a:srgbClr val="FF0000"/>
                </a:solidFill>
              </a:rPr>
              <a:t>تاريخياً</a:t>
            </a:r>
            <a:r>
              <a:rPr lang="ar-EG" dirty="0"/>
              <a:t> ، حيث القى الضوء </a:t>
            </a:r>
            <a:r>
              <a:rPr lang="ar-EG" dirty="0">
                <a:solidFill>
                  <a:srgbClr val="0070C0"/>
                </a:solidFill>
              </a:rPr>
              <a:t>على نموها وكبر حجمها </a:t>
            </a:r>
            <a:r>
              <a:rPr lang="ar-EG" dirty="0"/>
              <a:t>، وقد توصل إلى </a:t>
            </a:r>
            <a:r>
              <a:rPr lang="ar-EG" i="1" dirty="0">
                <a:solidFill>
                  <a:srgbClr val="7030A0"/>
                </a:solidFill>
              </a:rPr>
              <a:t>أن المدينة تمر بالمراحل </a:t>
            </a:r>
            <a:r>
              <a:rPr lang="ar-EG" i="1" dirty="0" smtClean="0">
                <a:solidFill>
                  <a:srgbClr val="7030A0"/>
                </a:solidFill>
              </a:rPr>
              <a:t>التالية</a:t>
            </a:r>
            <a:r>
              <a:rPr lang="ar-SA" dirty="0"/>
              <a:t> </a:t>
            </a:r>
            <a:r>
              <a:rPr lang="ar-SA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3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0070C0"/>
                </a:solidFill>
              </a:rPr>
              <a:t>مرحلة النشأة </a:t>
            </a:r>
            <a:r>
              <a:rPr lang="ar-EG" dirty="0" smtClean="0"/>
              <a:t>:</a:t>
            </a:r>
            <a:endParaRPr lang="en-US" dirty="0"/>
          </a:p>
          <a:p>
            <a:r>
              <a:rPr lang="ar-EG" dirty="0"/>
              <a:t>	</a:t>
            </a:r>
            <a:r>
              <a:rPr lang="ar-SA" dirty="0" smtClean="0">
                <a:solidFill>
                  <a:srgbClr val="FF0000"/>
                </a:solidFill>
              </a:rPr>
              <a:t>            </a:t>
            </a:r>
            <a:r>
              <a:rPr lang="ar-EG" dirty="0" smtClean="0">
                <a:solidFill>
                  <a:srgbClr val="FF0000"/>
                </a:solidFill>
              </a:rPr>
              <a:t>ويقصد </a:t>
            </a:r>
            <a:r>
              <a:rPr lang="ar-EG" dirty="0">
                <a:solidFill>
                  <a:srgbClr val="FF0000"/>
                </a:solidFill>
              </a:rPr>
              <a:t>بها المدينة في فجر قيامها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وتتميز </a:t>
            </a:r>
            <a:r>
              <a:rPr lang="ar-SA" dirty="0" smtClean="0">
                <a:solidFill>
                  <a:srgbClr val="0070C0"/>
                </a:solidFill>
              </a:rPr>
              <a:t>بانضمام </a:t>
            </a:r>
            <a:r>
              <a:rPr lang="ar-EG" dirty="0" smtClean="0">
                <a:solidFill>
                  <a:srgbClr val="0070C0"/>
                </a:solidFill>
              </a:rPr>
              <a:t>بعض </a:t>
            </a:r>
            <a:r>
              <a:rPr lang="ar-EG" dirty="0">
                <a:solidFill>
                  <a:srgbClr val="0070C0"/>
                </a:solidFill>
              </a:rPr>
              <a:t>القرى إلى بعضها البعض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واستقرار الحياة </a:t>
            </a:r>
            <a:r>
              <a:rPr lang="ar-EG" dirty="0" smtClean="0">
                <a:solidFill>
                  <a:srgbClr val="00B050"/>
                </a:solidFill>
              </a:rPr>
              <a:t>الاجتماعي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ة </a:t>
            </a:r>
            <a:r>
              <a:rPr lang="ar-SA" dirty="0" smtClean="0">
                <a:solidFill>
                  <a:srgbClr val="00B050"/>
                </a:solidFill>
              </a:rPr>
              <a:t>  </a:t>
            </a:r>
            <a:r>
              <a:rPr lang="ar-EG" dirty="0" smtClean="0">
                <a:solidFill>
                  <a:srgbClr val="00B050"/>
                </a:solidFill>
              </a:rPr>
              <a:t>إلى ح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د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م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EG" dirty="0" smtClean="0">
                <a:solidFill>
                  <a:srgbClr val="7030A0"/>
                </a:solidFill>
              </a:rPr>
              <a:t>وق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د قام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ت </a:t>
            </a:r>
            <a:r>
              <a:rPr lang="ar-EG" dirty="0">
                <a:solidFill>
                  <a:srgbClr val="7030A0"/>
                </a:solidFill>
              </a:rPr>
              <a:t>المدينة في هذه المرحلة </a:t>
            </a:r>
            <a:r>
              <a:rPr lang="ar-EG" dirty="0">
                <a:solidFill>
                  <a:srgbClr val="FF0000"/>
                </a:solidFill>
              </a:rPr>
              <a:t>بعد اكتشاف </a:t>
            </a:r>
            <a:r>
              <a:rPr lang="ar-EG" dirty="0" smtClean="0">
                <a:solidFill>
                  <a:srgbClr val="FF0000"/>
                </a:solidFill>
              </a:rPr>
              <a:t>ال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زراع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ة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واستئن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اس الحي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وان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D9791B"/>
                </a:solidFill>
              </a:rPr>
              <a:t>و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ت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ربي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ة الطي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ور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EG" dirty="0" smtClean="0">
                <a:solidFill>
                  <a:srgbClr val="7030A0"/>
                </a:solidFill>
              </a:rPr>
              <a:t>وقي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ام </a:t>
            </a:r>
            <a:r>
              <a:rPr lang="ar-SA" dirty="0" smtClean="0">
                <a:solidFill>
                  <a:srgbClr val="7030A0"/>
                </a:solidFill>
              </a:rPr>
              <a:t>  </a:t>
            </a:r>
            <a:r>
              <a:rPr lang="ar-EG" dirty="0" smtClean="0">
                <a:solidFill>
                  <a:srgbClr val="7030A0"/>
                </a:solidFill>
              </a:rPr>
              <a:t>الصناع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ات ال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دوي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>
                <a:solidFill>
                  <a:srgbClr val="7030A0"/>
                </a:solidFill>
              </a:rPr>
              <a:t>والحرفية البس</a:t>
            </a:r>
            <a:r>
              <a:rPr lang="ar-SA" dirty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ط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EG" dirty="0" smtClean="0">
                <a:solidFill>
                  <a:srgbClr val="43A79C"/>
                </a:solidFill>
              </a:rPr>
              <a:t>و</a:t>
            </a:r>
            <a:r>
              <a:rPr lang="ar-SA" dirty="0" smtClean="0">
                <a:solidFill>
                  <a:srgbClr val="43A79C"/>
                </a:solidFill>
              </a:rPr>
              <a:t> </a:t>
            </a:r>
            <a:r>
              <a:rPr lang="ar-EG" dirty="0" smtClean="0">
                <a:solidFill>
                  <a:srgbClr val="43A79C"/>
                </a:solidFill>
              </a:rPr>
              <a:t>اكتشاف </a:t>
            </a:r>
            <a:r>
              <a:rPr lang="ar-EG" dirty="0" smtClean="0">
                <a:solidFill>
                  <a:srgbClr val="43A79C"/>
                </a:solidFill>
              </a:rPr>
              <a:t>الإنس</a:t>
            </a:r>
            <a:r>
              <a:rPr lang="ar-SA" dirty="0" smtClean="0">
                <a:solidFill>
                  <a:srgbClr val="43A79C"/>
                </a:solidFill>
              </a:rPr>
              <a:t>ـ</a:t>
            </a:r>
            <a:r>
              <a:rPr lang="ar-EG" dirty="0" smtClean="0">
                <a:solidFill>
                  <a:srgbClr val="43A79C"/>
                </a:solidFill>
              </a:rPr>
              <a:t>ان </a:t>
            </a:r>
            <a:r>
              <a:rPr lang="ar-SA" dirty="0" smtClean="0">
                <a:solidFill>
                  <a:srgbClr val="43A79C"/>
                </a:solidFill>
              </a:rPr>
              <a:t>  </a:t>
            </a:r>
            <a:r>
              <a:rPr lang="ar-EG" dirty="0" smtClean="0">
                <a:solidFill>
                  <a:srgbClr val="43A79C"/>
                </a:solidFill>
              </a:rPr>
              <a:t>للمعادن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0070C0"/>
                </a:solidFill>
              </a:rPr>
              <a:t>مرحلة المدينة </a:t>
            </a:r>
            <a:r>
              <a:rPr lang="ar-EG" dirty="0"/>
              <a:t>: </a:t>
            </a:r>
            <a:endParaRPr lang="ar-SA" dirty="0" smtClean="0"/>
          </a:p>
          <a:p>
            <a:pPr rtl="1"/>
            <a:r>
              <a:rPr lang="ar-EG" dirty="0"/>
              <a:t>	</a:t>
            </a:r>
            <a:r>
              <a:rPr lang="ar-SA" dirty="0" smtClean="0"/>
              <a:t>        </a:t>
            </a:r>
            <a:r>
              <a:rPr lang="ar-EG" dirty="0" smtClean="0">
                <a:solidFill>
                  <a:srgbClr val="FF0000"/>
                </a:solidFill>
              </a:rPr>
              <a:t>وتمتاز </a:t>
            </a:r>
            <a:r>
              <a:rPr lang="ar-EG" dirty="0">
                <a:solidFill>
                  <a:srgbClr val="FF0000"/>
                </a:solidFill>
              </a:rPr>
              <a:t>بوضوح التنظيم الاجتماعي والإداري والتشريع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وتنتعش فيها التجارة وتتسع الأسواق المتبادلة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وتتنوع الأعمال والوظائف والاختصاصات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وتتسم بالتمييز الطبقي بين </a:t>
            </a:r>
            <a:r>
              <a:rPr lang="ar-EG" dirty="0" smtClean="0">
                <a:solidFill>
                  <a:srgbClr val="D9791B"/>
                </a:solidFill>
              </a:rPr>
              <a:t>م</a:t>
            </a:r>
            <a:r>
              <a:rPr lang="ar-SA" dirty="0" smtClean="0">
                <a:solidFill>
                  <a:srgbClr val="D9791B"/>
                </a:solidFill>
              </a:rPr>
              <a:t>خ</a:t>
            </a:r>
            <a:r>
              <a:rPr lang="ar-EG" dirty="0" smtClean="0">
                <a:solidFill>
                  <a:srgbClr val="D9791B"/>
                </a:solidFill>
              </a:rPr>
              <a:t>تلف </a:t>
            </a:r>
            <a:r>
              <a:rPr lang="ar-EG" dirty="0" smtClean="0">
                <a:solidFill>
                  <a:srgbClr val="D9791B"/>
                </a:solidFill>
              </a:rPr>
              <a:t>الفئات </a:t>
            </a:r>
            <a:r>
              <a:rPr lang="ar-EG" dirty="0" smtClean="0">
                <a:solidFill>
                  <a:srgbClr val="D9791B"/>
                </a:solidFill>
              </a:rPr>
              <a:t>و</a:t>
            </a:r>
            <a:r>
              <a:rPr lang="ar-SA" dirty="0" smtClean="0">
                <a:solidFill>
                  <a:srgbClr val="D9791B"/>
                </a:solidFill>
              </a:rPr>
              <a:t>ا</a:t>
            </a:r>
            <a:r>
              <a:rPr lang="ar-EG" dirty="0" smtClean="0">
                <a:solidFill>
                  <a:srgbClr val="D9791B"/>
                </a:solidFill>
              </a:rPr>
              <a:t>تس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اع أوق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 </a:t>
            </a:r>
            <a:r>
              <a:rPr lang="ar-EG" dirty="0">
                <a:solidFill>
                  <a:srgbClr val="D9791B"/>
                </a:solidFill>
              </a:rPr>
              <a:t>الفراغ </a:t>
            </a:r>
            <a:r>
              <a:rPr lang="ar-SA" dirty="0" smtClean="0"/>
              <a:t> </a:t>
            </a:r>
            <a:r>
              <a:rPr lang="ar-EG" dirty="0" smtClean="0"/>
              <a:t>،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وظهور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الفلسفات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ومبــادئ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الع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لوم النظرية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والاهتمام </a:t>
            </a:r>
            <a:r>
              <a:rPr lang="ar-EG" dirty="0" smtClean="0">
                <a:solidFill>
                  <a:srgbClr val="00B0F0"/>
                </a:solidFill>
              </a:rPr>
              <a:t>بالفل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ك والرياضي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ات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81AA52"/>
                </a:solidFill>
              </a:rPr>
              <a:t>وقي</a:t>
            </a:r>
            <a:r>
              <a:rPr lang="ar-SA" dirty="0" smtClean="0">
                <a:solidFill>
                  <a:srgbClr val="81AA52"/>
                </a:solidFill>
              </a:rPr>
              <a:t>ـ</a:t>
            </a:r>
            <a:r>
              <a:rPr lang="ar-EG" dirty="0" smtClean="0">
                <a:solidFill>
                  <a:srgbClr val="81AA52"/>
                </a:solidFill>
              </a:rPr>
              <a:t>ام </a:t>
            </a:r>
            <a:r>
              <a:rPr lang="ar-SA" dirty="0" smtClean="0">
                <a:solidFill>
                  <a:srgbClr val="81AA52"/>
                </a:solidFill>
              </a:rPr>
              <a:t>  </a:t>
            </a:r>
            <a:r>
              <a:rPr lang="ar-EG" dirty="0" smtClean="0">
                <a:solidFill>
                  <a:srgbClr val="81AA52"/>
                </a:solidFill>
              </a:rPr>
              <a:t>المؤسسات </a:t>
            </a:r>
            <a:r>
              <a:rPr lang="ar-EG" dirty="0">
                <a:solidFill>
                  <a:srgbClr val="81AA52"/>
                </a:solidFill>
              </a:rPr>
              <a:t>والفنون ونشأة المدارس وعقد حلقات </a:t>
            </a:r>
            <a:r>
              <a:rPr lang="ar-EG" dirty="0" smtClean="0">
                <a:solidFill>
                  <a:srgbClr val="81AA52"/>
                </a:solidFill>
              </a:rPr>
              <a:t>المناظرات</a:t>
            </a:r>
            <a:r>
              <a:rPr lang="ar-SA" dirty="0" smtClean="0">
                <a:solidFill>
                  <a:srgbClr val="81AA52"/>
                </a:solidFill>
              </a:rPr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1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dirty="0"/>
              <a:t>3- </a:t>
            </a:r>
            <a:r>
              <a:rPr lang="ar-EG" dirty="0">
                <a:solidFill>
                  <a:srgbClr val="0070C0"/>
                </a:solidFill>
              </a:rPr>
              <a:t>مرحلة المدينة الكبيرة </a:t>
            </a:r>
            <a:r>
              <a:rPr lang="ar-EG" dirty="0" smtClean="0"/>
              <a:t>:</a:t>
            </a:r>
            <a:endParaRPr lang="ar-SA" dirty="0" smtClean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</a:t>
            </a:r>
            <a:r>
              <a:rPr lang="ar-EG" dirty="0" smtClean="0"/>
              <a:t>وتعرف </a:t>
            </a:r>
            <a:r>
              <a:rPr lang="ar-EG" dirty="0">
                <a:solidFill>
                  <a:srgbClr val="FF0000"/>
                </a:solidFill>
              </a:rPr>
              <a:t>بالمدينة الأم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ويتكاثف فيها عدد لسكان ويتوفر فيها الطرق السهلة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وتربطها بالريف شبكة من المواصلات السريعة </a:t>
            </a:r>
            <a:r>
              <a:rPr lang="ar-EG" dirty="0">
                <a:solidFill>
                  <a:srgbClr val="D9791B"/>
                </a:solidFill>
              </a:rPr>
              <a:t>وتهتم </a:t>
            </a:r>
            <a:r>
              <a:rPr lang="ar-EG" dirty="0" smtClean="0">
                <a:solidFill>
                  <a:srgbClr val="D9791B"/>
                </a:solidFill>
              </a:rPr>
              <a:t>الحكومة </a:t>
            </a:r>
            <a:r>
              <a:rPr lang="ar-EG" dirty="0">
                <a:solidFill>
                  <a:srgbClr val="D9791B"/>
                </a:solidFill>
              </a:rPr>
              <a:t>فيها </a:t>
            </a:r>
            <a:r>
              <a:rPr lang="ar-EG" dirty="0" smtClean="0">
                <a:solidFill>
                  <a:srgbClr val="D9791B"/>
                </a:solidFill>
              </a:rPr>
              <a:t>بتحقيق </a:t>
            </a:r>
            <a:r>
              <a:rPr lang="ar-EG" dirty="0" smtClean="0">
                <a:solidFill>
                  <a:srgbClr val="D9791B"/>
                </a:solidFill>
              </a:rPr>
              <a:t>مطال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ب </a:t>
            </a:r>
            <a:r>
              <a:rPr lang="ar-EG" dirty="0">
                <a:solidFill>
                  <a:srgbClr val="D9791B"/>
                </a:solidFill>
              </a:rPr>
              <a:t>ســكانها </a:t>
            </a:r>
            <a:r>
              <a:rPr lang="ar-EG" dirty="0"/>
              <a:t>،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وتنفرد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بمي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زات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خاصة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كالتجارة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أو الصناعة</a:t>
            </a:r>
            <a:r>
              <a:rPr lang="ar-EG" dirty="0"/>
              <a:t> ، </a:t>
            </a:r>
            <a:r>
              <a:rPr lang="ar-EG" dirty="0" smtClean="0">
                <a:solidFill>
                  <a:srgbClr val="43A79C"/>
                </a:solidFill>
              </a:rPr>
              <a:t>وتن</a:t>
            </a:r>
            <a:r>
              <a:rPr lang="ar-SA" dirty="0" smtClean="0">
                <a:solidFill>
                  <a:srgbClr val="43A79C"/>
                </a:solidFill>
              </a:rPr>
              <a:t>ـ</a:t>
            </a:r>
            <a:r>
              <a:rPr lang="ar-EG" dirty="0" smtClean="0">
                <a:solidFill>
                  <a:srgbClr val="43A79C"/>
                </a:solidFill>
              </a:rPr>
              <a:t>وع </a:t>
            </a:r>
            <a:r>
              <a:rPr lang="ar-EG" dirty="0" smtClean="0">
                <a:solidFill>
                  <a:srgbClr val="43A79C"/>
                </a:solidFill>
              </a:rPr>
              <a:t>الوظائف </a:t>
            </a:r>
            <a:r>
              <a:rPr lang="ar-SA" dirty="0" smtClean="0">
                <a:solidFill>
                  <a:srgbClr val="43A79C"/>
                </a:solidFill>
              </a:rPr>
              <a:t>وتعدد </a:t>
            </a:r>
            <a:r>
              <a:rPr lang="ar-EG" dirty="0" smtClean="0">
                <a:solidFill>
                  <a:srgbClr val="43A79C"/>
                </a:solidFill>
              </a:rPr>
              <a:t>المه</a:t>
            </a:r>
            <a:r>
              <a:rPr lang="ar-SA" dirty="0" smtClean="0">
                <a:solidFill>
                  <a:srgbClr val="43A79C"/>
                </a:solidFill>
              </a:rPr>
              <a:t>ـ</a:t>
            </a:r>
            <a:r>
              <a:rPr lang="ar-EG" dirty="0" smtClean="0">
                <a:solidFill>
                  <a:srgbClr val="43A79C"/>
                </a:solidFill>
              </a:rPr>
              <a:t>ن والتخصص</a:t>
            </a:r>
            <a:r>
              <a:rPr lang="ar-EG" dirty="0" smtClean="0"/>
              <a:t>، </a:t>
            </a:r>
            <a:r>
              <a:rPr lang="ar-EG" dirty="0">
                <a:solidFill>
                  <a:srgbClr val="00B050"/>
                </a:solidFill>
              </a:rPr>
              <a:t>وقد تصل بعض هذه المدن إلى عاصمة منطقة أو دولة</a:t>
            </a:r>
            <a:r>
              <a:rPr lang="ar-EG" dirty="0"/>
              <a:t> 0 </a:t>
            </a:r>
            <a:r>
              <a:rPr lang="ar-EG" dirty="0" smtClean="0">
                <a:solidFill>
                  <a:srgbClr val="FF0000"/>
                </a:solidFill>
              </a:rPr>
              <a:t>وتصب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ح </a:t>
            </a:r>
            <a:r>
              <a:rPr lang="ar-EG" dirty="0">
                <a:solidFill>
                  <a:srgbClr val="FF0000"/>
                </a:solidFill>
              </a:rPr>
              <a:t>المركز الرئيسي للحكومة أو الإدارة المحلية </a:t>
            </a:r>
            <a:r>
              <a:rPr lang="ar-EG" dirty="0"/>
              <a:t>،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وتتركز فيها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ك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ل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مظاهر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النشـاط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الاجتماعي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والاقتصادي</a:t>
            </a:r>
            <a:r>
              <a:rPr lang="ar-EG" dirty="0"/>
              <a:t> ، </a:t>
            </a:r>
            <a:r>
              <a:rPr lang="ar-EG" dirty="0">
                <a:solidFill>
                  <a:srgbClr val="7030A0"/>
                </a:solidFill>
              </a:rPr>
              <a:t>والسياســي</a:t>
            </a:r>
            <a:r>
              <a:rPr lang="ar-EG" dirty="0"/>
              <a:t> بحيث تصبح </a:t>
            </a:r>
            <a:r>
              <a:rPr lang="ar-EG" dirty="0" smtClean="0"/>
              <a:t>بح</a:t>
            </a:r>
            <a:r>
              <a:rPr lang="ar-SA" dirty="0" smtClean="0"/>
              <a:t>ق </a:t>
            </a:r>
            <a:r>
              <a:rPr lang="ar-EG" dirty="0" smtClean="0"/>
              <a:t> </a:t>
            </a:r>
            <a:r>
              <a:rPr lang="ar-EG" dirty="0"/>
              <a:t>( </a:t>
            </a:r>
            <a:r>
              <a:rPr lang="ar-EG" dirty="0">
                <a:solidFill>
                  <a:srgbClr val="FF0000"/>
                </a:solidFill>
              </a:rPr>
              <a:t>المدينة الأم </a:t>
            </a:r>
            <a:r>
              <a:rPr lang="ar-EG" dirty="0"/>
              <a:t>) .</a:t>
            </a:r>
            <a:endParaRPr lang="en-US" dirty="0"/>
          </a:p>
          <a:p>
            <a:pPr rtl="1"/>
            <a:r>
              <a:rPr lang="ar-EG" b="1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97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4- </a:t>
            </a:r>
            <a:r>
              <a:rPr lang="ar-EG" dirty="0">
                <a:solidFill>
                  <a:srgbClr val="0070C0"/>
                </a:solidFill>
              </a:rPr>
              <a:t>مرحلة المدينة العظمى </a:t>
            </a:r>
            <a:r>
              <a:rPr lang="ar-EG" dirty="0"/>
              <a:t>: </a:t>
            </a:r>
            <a:endParaRPr lang="ar-SA" dirty="0" smtClean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  </a:t>
            </a:r>
            <a:r>
              <a:rPr lang="ar-EG" dirty="0" smtClean="0">
                <a:solidFill>
                  <a:srgbClr val="00B050"/>
                </a:solidFill>
              </a:rPr>
              <a:t>وتتمثل </a:t>
            </a:r>
            <a:r>
              <a:rPr lang="ar-EG" dirty="0">
                <a:solidFill>
                  <a:srgbClr val="00B050"/>
                </a:solidFill>
              </a:rPr>
              <a:t>في </a:t>
            </a:r>
            <a:r>
              <a:rPr lang="ar-SA" dirty="0" smtClean="0">
                <a:solidFill>
                  <a:srgbClr val="00B050"/>
                </a:solidFill>
              </a:rPr>
              <a:t>انبثاق </a:t>
            </a:r>
            <a:r>
              <a:rPr lang="ar-EG" dirty="0" smtClean="0">
                <a:solidFill>
                  <a:srgbClr val="00B050"/>
                </a:solidFill>
              </a:rPr>
              <a:t>المدن </a:t>
            </a:r>
            <a:r>
              <a:rPr lang="ar-EG" dirty="0">
                <a:solidFill>
                  <a:srgbClr val="00B050"/>
                </a:solidFill>
              </a:rPr>
              <a:t>العظمى في </a:t>
            </a:r>
            <a:r>
              <a:rPr lang="ar-EG" dirty="0">
                <a:solidFill>
                  <a:srgbClr val="FF0000"/>
                </a:solidFill>
              </a:rPr>
              <a:t>القرن التاسع عشر </a:t>
            </a:r>
            <a:r>
              <a:rPr lang="ar-EG" dirty="0"/>
              <a:t>0 </a:t>
            </a:r>
            <a:r>
              <a:rPr lang="ar-EG" dirty="0" smtClean="0">
                <a:solidFill>
                  <a:srgbClr val="00B0F0"/>
                </a:solidFill>
              </a:rPr>
              <a:t>فلق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د تح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ول</a:t>
            </a:r>
            <a:r>
              <a:rPr lang="ar-SA" dirty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ت المناط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ق الريفي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ة </a:t>
            </a:r>
            <a:r>
              <a:rPr lang="ar-EG" dirty="0">
                <a:solidFill>
                  <a:srgbClr val="00B0F0"/>
                </a:solidFill>
              </a:rPr>
              <a:t>إلى </a:t>
            </a:r>
            <a:r>
              <a:rPr lang="ar-EG" dirty="0" smtClean="0">
                <a:solidFill>
                  <a:srgbClr val="00B0F0"/>
                </a:solidFill>
              </a:rPr>
              <a:t>أراض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ي </a:t>
            </a:r>
            <a:r>
              <a:rPr lang="ar-SA" dirty="0" smtClean="0">
                <a:solidFill>
                  <a:srgbClr val="00B0F0"/>
                </a:solidFill>
              </a:rPr>
              <a:t>للبنـاء </a:t>
            </a:r>
            <a:r>
              <a:rPr lang="ar-EG" dirty="0" smtClean="0">
                <a:solidFill>
                  <a:srgbClr val="00B0F0"/>
                </a:solidFill>
              </a:rPr>
              <a:t>في </a:t>
            </a:r>
            <a:r>
              <a:rPr lang="ar-SA" dirty="0" smtClean="0">
                <a:solidFill>
                  <a:srgbClr val="00B0F0"/>
                </a:solidFill>
              </a:rPr>
              <a:t>موجــات </a:t>
            </a:r>
            <a:r>
              <a:rPr lang="ar-EG" dirty="0" smtClean="0">
                <a:solidFill>
                  <a:srgbClr val="00B0F0"/>
                </a:solidFill>
              </a:rPr>
              <a:t>متتابع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ة </a:t>
            </a:r>
            <a:r>
              <a:rPr lang="ar-EG" dirty="0"/>
              <a:t>،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وي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ظهر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في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ه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ذه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المدن التنظيم الآلي والتخصص وتقسيم العمل وتأخذ الفردية في الظهور </a:t>
            </a:r>
            <a:r>
              <a:rPr lang="ar-EG" dirty="0"/>
              <a:t>، وتنتشر </a:t>
            </a:r>
            <a:r>
              <a:rPr lang="ar-EG" dirty="0">
                <a:solidFill>
                  <a:srgbClr val="7030A0"/>
                </a:solidFill>
              </a:rPr>
              <a:t>النظم البيروقراطية </a:t>
            </a:r>
            <a:r>
              <a:rPr lang="ar-EG" dirty="0"/>
              <a:t>في الإدارة وأجهزة الحكم ، </a:t>
            </a:r>
            <a:r>
              <a:rPr lang="ar-EG" dirty="0">
                <a:solidFill>
                  <a:srgbClr val="0E478A"/>
                </a:solidFill>
              </a:rPr>
              <a:t>ويبدأ ظهور الانحلال والشقاق </a:t>
            </a:r>
            <a:r>
              <a:rPr lang="ar-EG" dirty="0">
                <a:solidFill>
                  <a:srgbClr val="FF0000"/>
                </a:solidFill>
              </a:rPr>
              <a:t>بسبب تحكم الرأسمالية ويتصارع أصحاب الأعمال والعمال </a:t>
            </a:r>
            <a:r>
              <a:rPr lang="ar-EG" dirty="0"/>
              <a:t>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5- </a:t>
            </a:r>
            <a:r>
              <a:rPr lang="ar-EG" dirty="0">
                <a:solidFill>
                  <a:srgbClr val="0070C0"/>
                </a:solidFill>
              </a:rPr>
              <a:t>مرحلة المدينة </a:t>
            </a:r>
            <a:r>
              <a:rPr lang="ar-EG" dirty="0" err="1">
                <a:solidFill>
                  <a:srgbClr val="0070C0"/>
                </a:solidFill>
              </a:rPr>
              <a:t>التيرانوبوليس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dirty="0"/>
              <a:t>: </a:t>
            </a:r>
            <a:r>
              <a:rPr lang="ar-EG" b="1" dirty="0"/>
              <a:t>	</a:t>
            </a:r>
            <a:endParaRPr lang="ar-SA" b="1" dirty="0" smtClean="0"/>
          </a:p>
          <a:p>
            <a:pPr rtl="1"/>
            <a:r>
              <a:rPr lang="ar-SA" dirty="0" smtClean="0"/>
              <a:t>         </a:t>
            </a:r>
            <a:r>
              <a:rPr lang="ar-EG" dirty="0" smtClean="0">
                <a:solidFill>
                  <a:srgbClr val="FF0000"/>
                </a:solidFill>
              </a:rPr>
              <a:t>وتمثل </a:t>
            </a:r>
            <a:r>
              <a:rPr lang="ar-EG" dirty="0">
                <a:solidFill>
                  <a:srgbClr val="FF0000"/>
                </a:solidFill>
              </a:rPr>
              <a:t>أعلى درجات السيطرة الاقتصادية للمدينة </a:t>
            </a:r>
            <a:r>
              <a:rPr lang="ar-EG" dirty="0"/>
              <a:t>، فيها تعتبر </a:t>
            </a:r>
            <a:r>
              <a:rPr lang="ar-SA" dirty="0" smtClean="0"/>
              <a:t>مسائل  </a:t>
            </a:r>
            <a:r>
              <a:rPr lang="ar-EG" dirty="0" smtClean="0"/>
              <a:t>( </a:t>
            </a:r>
            <a:r>
              <a:rPr lang="ar-SA" dirty="0" smtClean="0">
                <a:solidFill>
                  <a:srgbClr val="0070C0"/>
                </a:solidFill>
              </a:rPr>
              <a:t>الميزانية</a:t>
            </a:r>
            <a:r>
              <a:rPr lang="ar-SA" dirty="0" smtClean="0"/>
              <a:t>  و</a:t>
            </a:r>
            <a:r>
              <a:rPr lang="ar-SA" dirty="0" smtClean="0">
                <a:solidFill>
                  <a:srgbClr val="00B050"/>
                </a:solidFill>
              </a:rPr>
              <a:t>الضرائب</a:t>
            </a:r>
            <a:r>
              <a:rPr lang="ar-SA" dirty="0" smtClean="0"/>
              <a:t>  </a:t>
            </a:r>
            <a:r>
              <a:rPr lang="ar-EG" dirty="0" smtClean="0"/>
              <a:t>، و</a:t>
            </a:r>
            <a:r>
              <a:rPr lang="ar-EG" dirty="0" smtClean="0">
                <a:solidFill>
                  <a:srgbClr val="D9791B"/>
                </a:solidFill>
              </a:rPr>
              <a:t>النفق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 </a:t>
            </a:r>
            <a:r>
              <a:rPr lang="ar-EG" dirty="0"/>
              <a:t>) </a:t>
            </a:r>
            <a:r>
              <a:rPr lang="ar-EG" dirty="0" smtClean="0"/>
              <a:t>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ن أه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م </a:t>
            </a:r>
            <a:r>
              <a:rPr lang="ar-SA" dirty="0" smtClean="0">
                <a:solidFill>
                  <a:srgbClr val="7030A0"/>
                </a:solidFill>
              </a:rPr>
              <a:t>الوسائـل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المسيطرة</a:t>
            </a:r>
            <a:r>
              <a:rPr lang="ar-EG" dirty="0"/>
              <a:t> ،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كما تبدو المشكلات الإدارية والفيزيقية </a:t>
            </a:r>
            <a:r>
              <a:rPr lang="ar-EG" dirty="0"/>
              <a:t>، </a:t>
            </a:r>
            <a:r>
              <a:rPr lang="ar-EG" dirty="0" smtClean="0">
                <a:solidFill>
                  <a:srgbClr val="7030A0"/>
                </a:solidFill>
              </a:rPr>
              <a:t>والسلوكي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>
                <a:solidFill>
                  <a:srgbClr val="FF0000"/>
                </a:solidFill>
              </a:rPr>
              <a:t>الناجمة </a:t>
            </a:r>
            <a:r>
              <a:rPr lang="ar-EG" dirty="0" smtClean="0">
                <a:solidFill>
                  <a:srgbClr val="FF0000"/>
                </a:solidFill>
              </a:rPr>
              <a:t>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ن كب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 الحج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م </a:t>
            </a:r>
            <a:r>
              <a:rPr lang="ar-EG" dirty="0"/>
              <a:t>، </a:t>
            </a:r>
            <a:r>
              <a:rPr lang="ar-SA" dirty="0" smtClean="0"/>
              <a:t>ومن </a:t>
            </a:r>
            <a:r>
              <a:rPr lang="ar-EG" dirty="0" smtClean="0"/>
              <a:t>ث</a:t>
            </a:r>
            <a:r>
              <a:rPr lang="ar-SA" dirty="0" smtClean="0"/>
              <a:t>ـ</a:t>
            </a:r>
            <a:r>
              <a:rPr lang="ar-EG" dirty="0" smtClean="0"/>
              <a:t>م </a:t>
            </a:r>
            <a:r>
              <a:rPr lang="ar-SA" dirty="0" smtClean="0">
                <a:solidFill>
                  <a:srgbClr val="0070C0"/>
                </a:solidFill>
              </a:rPr>
              <a:t>سيشهد </a:t>
            </a:r>
            <a:r>
              <a:rPr lang="ar-EG" dirty="0" smtClean="0">
                <a:solidFill>
                  <a:srgbClr val="0070C0"/>
                </a:solidFill>
              </a:rPr>
              <a:t>ه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ذا </a:t>
            </a:r>
            <a:r>
              <a:rPr lang="ar-EG" dirty="0">
                <a:solidFill>
                  <a:srgbClr val="0070C0"/>
                </a:solidFill>
              </a:rPr>
              <a:t>النموذج حركة واسعة النطاق من جانب سكانه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للارتداد مرة أخرى إلى الريف أو إلى مناطق الضواحي والأطراف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هروباً من ظروف العيش غير المرغوبة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i="1" dirty="0"/>
              <a:t>6- </a:t>
            </a:r>
            <a:r>
              <a:rPr lang="ar-EG" dirty="0">
                <a:solidFill>
                  <a:srgbClr val="0070C0"/>
                </a:solidFill>
              </a:rPr>
              <a:t>مرحلة المدينة </a:t>
            </a:r>
            <a:r>
              <a:rPr lang="ar-EG" dirty="0" err="1">
                <a:solidFill>
                  <a:srgbClr val="0070C0"/>
                </a:solidFill>
              </a:rPr>
              <a:t>النيكروبوليس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i="1" dirty="0" smtClean="0"/>
              <a:t>:</a:t>
            </a:r>
            <a:endParaRPr lang="en-US" dirty="0"/>
          </a:p>
          <a:p>
            <a:r>
              <a:rPr lang="ar-EG" b="1" dirty="0"/>
              <a:t>	</a:t>
            </a:r>
            <a:r>
              <a:rPr lang="ar-SA" b="1" dirty="0" smtClean="0"/>
              <a:t>      </a:t>
            </a:r>
            <a:r>
              <a:rPr lang="ar-EG" dirty="0" smtClean="0"/>
              <a:t>ويمثل </a:t>
            </a:r>
            <a:r>
              <a:rPr lang="ar-EG" dirty="0"/>
              <a:t>هذا النموذج من المجتمع الحضري </a:t>
            </a:r>
            <a:r>
              <a:rPr lang="ar-EG" dirty="0">
                <a:solidFill>
                  <a:srgbClr val="FF0000"/>
                </a:solidFill>
              </a:rPr>
              <a:t>نهاية المطاف </a:t>
            </a:r>
            <a:r>
              <a:rPr lang="ar-EG" dirty="0"/>
              <a:t>في </a:t>
            </a:r>
            <a:r>
              <a:rPr lang="ar-EG" dirty="0">
                <a:solidFill>
                  <a:srgbClr val="D9791B"/>
                </a:solidFill>
              </a:rPr>
              <a:t>مراحل التطور التاريخي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ومع أنه لم يتحقق بعد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إلا أنه واقع لا محالة</a:t>
            </a:r>
            <a:r>
              <a:rPr lang="ar-EG" dirty="0"/>
              <a:t> – في نظر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 err="1">
                <a:solidFill>
                  <a:srgbClr val="00B0F0"/>
                </a:solidFill>
              </a:rPr>
              <a:t>ممفورد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/>
              <a:t>– </a:t>
            </a:r>
            <a:r>
              <a:rPr lang="ar-EG" dirty="0">
                <a:solidFill>
                  <a:srgbClr val="FF0000"/>
                </a:solidFill>
              </a:rPr>
              <a:t>عندما يصل التفكك إلى ذروتـه مقترنا </a:t>
            </a:r>
            <a:r>
              <a:rPr lang="ar-SA" dirty="0" smtClean="0">
                <a:solidFill>
                  <a:srgbClr val="FF0000"/>
                </a:solidFill>
              </a:rPr>
              <a:t>بانتهاء </a:t>
            </a:r>
            <a:r>
              <a:rPr lang="ar-EG" dirty="0" smtClean="0">
                <a:solidFill>
                  <a:srgbClr val="FF0000"/>
                </a:solidFill>
              </a:rPr>
              <a:t>الحضريـة </a:t>
            </a:r>
            <a:r>
              <a:rPr lang="ar-EG" dirty="0" smtClean="0"/>
              <a:t>،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7030A0"/>
                </a:solidFill>
              </a:rPr>
              <a:t>وإحياء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جديد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للريفي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/>
              <a:t>، </a:t>
            </a:r>
            <a:r>
              <a:rPr lang="ar-SA" dirty="0" smtClean="0"/>
              <a:t>وظهور </a:t>
            </a:r>
            <a:r>
              <a:rPr lang="ar-EG" dirty="0" smtClean="0"/>
              <a:t>ما أسم</a:t>
            </a:r>
            <a:r>
              <a:rPr lang="ar-SA" dirty="0" smtClean="0"/>
              <a:t>ـ</a:t>
            </a:r>
            <a:r>
              <a:rPr lang="ar-EG" dirty="0" smtClean="0"/>
              <a:t>اه </a:t>
            </a:r>
            <a:r>
              <a:rPr lang="ar-EG" dirty="0" err="1">
                <a:solidFill>
                  <a:srgbClr val="00B0F0"/>
                </a:solidFill>
              </a:rPr>
              <a:t>ممفورد</a:t>
            </a:r>
            <a:r>
              <a:rPr lang="ar-EG" dirty="0"/>
              <a:t> ( </a:t>
            </a:r>
            <a:r>
              <a:rPr lang="ar-EG" dirty="0">
                <a:solidFill>
                  <a:srgbClr val="FF0000"/>
                </a:solidFill>
              </a:rPr>
              <a:t>بمدن </a:t>
            </a:r>
            <a:r>
              <a:rPr lang="ar-EG" dirty="0" smtClean="0">
                <a:solidFill>
                  <a:srgbClr val="FF0000"/>
                </a:solidFill>
              </a:rPr>
              <a:t>الأشباح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/>
              <a:t>)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432</TotalTime>
  <Words>631</Words>
  <Application>Microsoft Office PowerPoint</Application>
  <PresentationFormat>A4 Paper (210x297 mm)</PresentationFormat>
  <Paragraphs>101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التاسعة</vt:lpstr>
      <vt:lpstr> العناصر الأساسية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2014-07-18T18:37:16Z</dcterms:created>
  <dcterms:modified xsi:type="dcterms:W3CDTF">2014-09-28T15:20:01Z</dcterms:modified>
</cp:coreProperties>
</file>