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F04316"/>
    <a:srgbClr val="43A79C"/>
    <a:srgbClr val="0E478A"/>
    <a:srgbClr val="313B4A"/>
    <a:srgbClr val="EDBD1F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العاشرة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المدينة</a:t>
            </a:r>
            <a:endParaRPr lang="en-US" sz="5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رابعاً </a:t>
            </a:r>
            <a:r>
              <a:rPr lang="ar-SA" dirty="0"/>
              <a:t>: تصنيف </a:t>
            </a:r>
            <a:r>
              <a:rPr lang="ar-SA" dirty="0" smtClean="0"/>
              <a:t>المدن </a:t>
            </a:r>
          </a:p>
          <a:p>
            <a:endParaRPr lang="en-US" dirty="0" smtClean="0"/>
          </a:p>
          <a:p>
            <a:r>
              <a:rPr lang="ar-SA" dirty="0" smtClean="0"/>
              <a:t>خامساً </a:t>
            </a:r>
            <a:r>
              <a:rPr lang="ar-SA" dirty="0"/>
              <a:t>: العمليات البيئية </a:t>
            </a:r>
            <a:endParaRPr lang="en-US" dirty="0" smtClean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رابعاً : </a:t>
            </a:r>
            <a:r>
              <a:rPr lang="ar-SA" b="1" dirty="0">
                <a:solidFill>
                  <a:srgbClr val="FF0000"/>
                </a:solidFill>
              </a:rPr>
              <a:t>تصنيف المدن </a:t>
            </a:r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</a:t>
            </a:r>
            <a:r>
              <a:rPr lang="ar-EG" dirty="0" smtClean="0"/>
              <a:t>يمكن </a:t>
            </a:r>
            <a:r>
              <a:rPr lang="ar-EG" dirty="0"/>
              <a:t>تصنيف المدن في إطار مجموعة من المعايير المختلفة ، فقد تصنف المدن وفقاً </a:t>
            </a:r>
            <a:r>
              <a:rPr lang="ar-SA" dirty="0" smtClean="0">
                <a:solidFill>
                  <a:srgbClr val="FF0000"/>
                </a:solidFill>
              </a:rPr>
              <a:t>للحجم</a:t>
            </a:r>
            <a:r>
              <a:rPr lang="ar-EG" dirty="0" smtClean="0"/>
              <a:t>، </a:t>
            </a:r>
            <a:r>
              <a:rPr lang="ar-EG" dirty="0"/>
              <a:t>أو </a:t>
            </a:r>
            <a:r>
              <a:rPr lang="ar-EG" dirty="0">
                <a:solidFill>
                  <a:srgbClr val="0070C0"/>
                </a:solidFill>
              </a:rPr>
              <a:t>عدد السكان </a:t>
            </a:r>
            <a:r>
              <a:rPr lang="ar-EG" dirty="0"/>
              <a:t>، أو وفقاً </a:t>
            </a:r>
            <a:r>
              <a:rPr lang="ar-EG" dirty="0">
                <a:solidFill>
                  <a:srgbClr val="7030A0"/>
                </a:solidFill>
              </a:rPr>
              <a:t>للمتغيرات الاقتصادية</a:t>
            </a:r>
            <a:r>
              <a:rPr lang="ar-EG" dirty="0"/>
              <a:t> ، أو </a:t>
            </a:r>
            <a:r>
              <a:rPr lang="ar-EG" dirty="0">
                <a:solidFill>
                  <a:srgbClr val="00B050"/>
                </a:solidFill>
              </a:rPr>
              <a:t>العوامل الاجتماعية والاقتصادية </a:t>
            </a:r>
            <a:r>
              <a:rPr lang="ar-EG" dirty="0"/>
              <a:t>، أو من حيث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درجة تقدمها والأعمال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الت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تؤديها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/>
              <a:t>.</a:t>
            </a:r>
            <a:r>
              <a:rPr lang="ar-SA" dirty="0" smtClean="0"/>
              <a:t>                                   </a:t>
            </a:r>
            <a:r>
              <a:rPr lang="ar-SA" i="1" dirty="0" smtClean="0">
                <a:solidFill>
                  <a:srgbClr val="0E478A"/>
                </a:solidFill>
              </a:rPr>
              <a:t>ويمكن عرض هذه التصنيفات على النحو التالي :</a:t>
            </a:r>
          </a:p>
          <a:p>
            <a:r>
              <a:rPr lang="en-US" dirty="0" smtClean="0"/>
              <a:t>  </a:t>
            </a:r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-1736" y="1417638"/>
            <a:ext cx="8915400" cy="4525963"/>
          </a:xfrm>
        </p:spPr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1</a:t>
            </a:r>
            <a:r>
              <a:rPr lang="ar-EG" dirty="0" smtClean="0"/>
              <a:t> </a:t>
            </a:r>
            <a:r>
              <a:rPr lang="ar-EG" dirty="0"/>
              <a:t>: </a:t>
            </a:r>
            <a:r>
              <a:rPr lang="ar-EG" b="1" dirty="0">
                <a:solidFill>
                  <a:srgbClr val="FF0000"/>
                </a:solidFill>
              </a:rPr>
              <a:t>تقسيم المدن من حيث </a:t>
            </a:r>
            <a:r>
              <a:rPr lang="ar-EG" b="1" dirty="0" smtClean="0">
                <a:solidFill>
                  <a:srgbClr val="FF0000"/>
                </a:solidFill>
              </a:rPr>
              <a:t>الحج</a:t>
            </a:r>
            <a:r>
              <a:rPr lang="ar-SA" b="1" dirty="0" smtClean="0">
                <a:solidFill>
                  <a:srgbClr val="FF0000"/>
                </a:solidFill>
              </a:rPr>
              <a:t>م</a:t>
            </a:r>
          </a:p>
          <a:p>
            <a:r>
              <a:rPr lang="ar-EG" dirty="0"/>
              <a:t>وفي إطار معيار الحجم يمكن تقسيم المدن إلى : </a:t>
            </a:r>
            <a:endParaRPr lang="en-US" dirty="0"/>
          </a:p>
          <a:p>
            <a:pPr rtl="1"/>
            <a:r>
              <a:rPr lang="ar-SA" dirty="0" smtClean="0"/>
              <a:t>أ 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المدينة الصغيرة </a:t>
            </a:r>
            <a:r>
              <a:rPr lang="ar-EG" dirty="0"/>
              <a:t>: </a:t>
            </a:r>
            <a:endParaRPr lang="ar-SA" dirty="0" smtClean="0"/>
          </a:p>
          <a:p>
            <a:pPr rtl="1"/>
            <a:r>
              <a:rPr lang="ar-EG" dirty="0"/>
              <a:t>	</a:t>
            </a:r>
            <a:r>
              <a:rPr lang="ar-SA" dirty="0" smtClean="0"/>
              <a:t>     </a:t>
            </a:r>
            <a:r>
              <a:rPr lang="ar-EG" dirty="0" smtClean="0"/>
              <a:t>ويطلق </a:t>
            </a:r>
            <a:r>
              <a:rPr lang="ar-EG" dirty="0"/>
              <a:t>عليها اسم ( </a:t>
            </a:r>
            <a:r>
              <a:rPr lang="ar-EG" dirty="0">
                <a:solidFill>
                  <a:srgbClr val="FF0000"/>
                </a:solidFill>
              </a:rPr>
              <a:t>البلدة</a:t>
            </a:r>
            <a:r>
              <a:rPr lang="ar-EG" dirty="0"/>
              <a:t> ) ، وهي في العادة </a:t>
            </a:r>
            <a:r>
              <a:rPr lang="ar-EG" dirty="0">
                <a:solidFill>
                  <a:srgbClr val="0070C0"/>
                </a:solidFill>
              </a:rPr>
              <a:t>أكبر من القرية </a:t>
            </a:r>
            <a:r>
              <a:rPr lang="ar-EG" dirty="0">
                <a:solidFill>
                  <a:srgbClr val="00B050"/>
                </a:solidFill>
              </a:rPr>
              <a:t>وأصغر من المدينة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وهي تتمتع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بموقع </a:t>
            </a:r>
            <a:r>
              <a:rPr lang="ar-EG" dirty="0">
                <a:solidFill>
                  <a:srgbClr val="7030A0"/>
                </a:solidFill>
              </a:rPr>
              <a:t>حضري يسيطر على المنطقة الريفية </a:t>
            </a:r>
            <a:r>
              <a:rPr lang="ar-EG" dirty="0" smtClean="0">
                <a:solidFill>
                  <a:srgbClr val="7030A0"/>
                </a:solidFill>
              </a:rPr>
              <a:t>الت</a:t>
            </a:r>
            <a:r>
              <a:rPr lang="ar-SA" dirty="0" smtClean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تقع على بعد كبير منه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كما </a:t>
            </a:r>
            <a:r>
              <a:rPr lang="ar-EG" dirty="0">
                <a:solidFill>
                  <a:srgbClr val="FF0000"/>
                </a:solidFill>
              </a:rPr>
              <a:t>تتمتع بأهمية ثقافية كبيرة </a:t>
            </a:r>
            <a:r>
              <a:rPr lang="ar-EG" dirty="0"/>
              <a:t>، </a:t>
            </a:r>
            <a:r>
              <a:rPr lang="ar-EG" dirty="0">
                <a:solidFill>
                  <a:srgbClr val="43A79C"/>
                </a:solidFill>
              </a:rPr>
              <a:t>فهي مقر الحكومة </a:t>
            </a:r>
            <a:r>
              <a:rPr lang="ar-EG" dirty="0"/>
              <a:t>، </a:t>
            </a:r>
            <a:r>
              <a:rPr lang="ar-EG" dirty="0">
                <a:solidFill>
                  <a:srgbClr val="D9791B"/>
                </a:solidFill>
              </a:rPr>
              <a:t>وهي المركز الديني للبلاد </a:t>
            </a:r>
            <a:r>
              <a:rPr lang="ar-EG" dirty="0"/>
              <a:t>، </a:t>
            </a:r>
            <a:r>
              <a:rPr lang="ar-EG" dirty="0">
                <a:solidFill>
                  <a:srgbClr val="0E478A"/>
                </a:solidFill>
              </a:rPr>
              <a:t>وتمارس المدينة الصغيرة نوعا من التجارة البسيطة الداخلية </a:t>
            </a:r>
            <a:r>
              <a:rPr lang="ar-EG" dirty="0" smtClean="0"/>
              <a:t>،</a:t>
            </a:r>
            <a:r>
              <a:rPr lang="ar-SA" dirty="0" smtClean="0"/>
              <a:t>  </a:t>
            </a:r>
            <a:r>
              <a:rPr lang="ar-EG" dirty="0" smtClean="0"/>
              <a:t> </a:t>
            </a:r>
            <a:r>
              <a:rPr lang="ar-EG" dirty="0"/>
              <a:t>إلا أنها </a:t>
            </a:r>
            <a:r>
              <a:rPr lang="ar-EG" dirty="0">
                <a:solidFill>
                  <a:srgbClr val="FF0000"/>
                </a:solidFill>
              </a:rPr>
              <a:t>تفتقد إلى التقسيم الواضح للعمل على المستوى الإقليمي</a:t>
            </a:r>
            <a:r>
              <a:rPr lang="ar-EG" b="1" dirty="0"/>
              <a:t>.</a:t>
            </a:r>
            <a:endParaRPr lang="en-US" dirty="0"/>
          </a:p>
          <a:p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ب 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المدينة الصناعية </a:t>
            </a:r>
            <a:r>
              <a:rPr lang="ar-EG" dirty="0"/>
              <a:t>: 	</a:t>
            </a:r>
            <a:endParaRPr lang="ar-SA" dirty="0" smtClean="0"/>
          </a:p>
          <a:p>
            <a:pPr rtl="1"/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EG" dirty="0" smtClean="0">
                <a:solidFill>
                  <a:srgbClr val="C00000"/>
                </a:solidFill>
              </a:rPr>
              <a:t>وتتميز </a:t>
            </a:r>
            <a:r>
              <a:rPr lang="ar-EG" dirty="0">
                <a:solidFill>
                  <a:srgbClr val="C00000"/>
                </a:solidFill>
              </a:rPr>
              <a:t>بتقسيم العمل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وبتنظيم وجودها حول الإنتاج الذي تنتجه </a:t>
            </a:r>
            <a:r>
              <a:rPr lang="ar-EG" dirty="0"/>
              <a:t>وهي </a:t>
            </a:r>
            <a:r>
              <a:rPr lang="ar-EG" dirty="0">
                <a:solidFill>
                  <a:srgbClr val="00B050"/>
                </a:solidFill>
              </a:rPr>
              <a:t>تتمتع بموقع حضري يسيطر على الإقليم بوجه عام ريفه </a:t>
            </a:r>
            <a:r>
              <a:rPr lang="ar-EG" dirty="0" smtClean="0">
                <a:solidFill>
                  <a:srgbClr val="00B050"/>
                </a:solidFill>
              </a:rPr>
              <a:t>وحضره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/>
              <a:t>.</a:t>
            </a:r>
            <a:endParaRPr lang="en-US" dirty="0"/>
          </a:p>
          <a:p>
            <a:pPr rtl="1"/>
            <a:r>
              <a:rPr lang="ar-EG" dirty="0"/>
              <a:t> </a:t>
            </a:r>
            <a:r>
              <a:rPr lang="ar-SA" dirty="0" smtClean="0"/>
              <a:t>ج 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المدينة</a:t>
            </a:r>
            <a:r>
              <a:rPr lang="ar-EG" dirty="0"/>
              <a:t> : </a:t>
            </a:r>
            <a:endParaRPr lang="ar-SA" dirty="0"/>
          </a:p>
          <a:p>
            <a:pPr rtl="1"/>
            <a:r>
              <a:rPr lang="ar-EG" dirty="0"/>
              <a:t>	</a:t>
            </a:r>
            <a:r>
              <a:rPr lang="ar-SA" dirty="0" smtClean="0"/>
              <a:t>       </a:t>
            </a:r>
            <a:r>
              <a:rPr lang="ar-EG" dirty="0" smtClean="0"/>
              <a:t>وهي </a:t>
            </a:r>
            <a:r>
              <a:rPr lang="ar-EG" dirty="0">
                <a:solidFill>
                  <a:srgbClr val="FF0000"/>
                </a:solidFill>
              </a:rPr>
              <a:t>المدينة العظمى أو المدينة الكبيرة </a:t>
            </a:r>
            <a:r>
              <a:rPr lang="ar-EG" dirty="0">
                <a:solidFill>
                  <a:srgbClr val="00B050"/>
                </a:solidFill>
              </a:rPr>
              <a:t>وتتميز بخصائص المدينة الصناعية بشكل مكثف </a:t>
            </a:r>
            <a:r>
              <a:rPr lang="ar-EG" dirty="0"/>
              <a:t>، </a:t>
            </a:r>
            <a:r>
              <a:rPr lang="ar-EG" dirty="0">
                <a:solidFill>
                  <a:srgbClr val="0E478A"/>
                </a:solidFill>
              </a:rPr>
              <a:t>وفيها يحل استخدام آلة الاحتراق والكهرباء محل استخدام الآلة </a:t>
            </a:r>
            <a:r>
              <a:rPr lang="ar-EG" dirty="0" smtClean="0">
                <a:solidFill>
                  <a:srgbClr val="0E478A"/>
                </a:solidFill>
              </a:rPr>
              <a:t>البخارية</a:t>
            </a:r>
            <a:r>
              <a:rPr lang="ar-SA" dirty="0" smtClean="0"/>
              <a:t> .</a:t>
            </a:r>
            <a:endParaRPr lang="en-US" dirty="0"/>
          </a:p>
          <a:p>
            <a:pPr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288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2- </a:t>
            </a:r>
            <a:r>
              <a:rPr lang="ar-EG" b="1" dirty="0" smtClean="0">
                <a:solidFill>
                  <a:srgbClr val="FF0000"/>
                </a:solidFill>
              </a:rPr>
              <a:t>تقسيم </a:t>
            </a:r>
            <a:r>
              <a:rPr lang="ar-EG" b="1" dirty="0">
                <a:solidFill>
                  <a:srgbClr val="FF0000"/>
                </a:solidFill>
              </a:rPr>
              <a:t>المدن من حيث عدد </a:t>
            </a:r>
            <a:r>
              <a:rPr lang="ar-EG" b="1" dirty="0" smtClean="0">
                <a:solidFill>
                  <a:srgbClr val="FF0000"/>
                </a:solidFill>
              </a:rPr>
              <a:t>السكان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         </a:t>
            </a:r>
            <a:r>
              <a:rPr lang="ar-EG" b="1" dirty="0"/>
              <a:t>	</a:t>
            </a:r>
            <a:r>
              <a:rPr lang="ar-EG" dirty="0">
                <a:solidFill>
                  <a:srgbClr val="00B050"/>
                </a:solidFill>
              </a:rPr>
              <a:t>هو أسهل هذه التقسيمات </a:t>
            </a:r>
            <a:r>
              <a:rPr lang="ar-EG" dirty="0">
                <a:solidFill>
                  <a:srgbClr val="FF0000"/>
                </a:solidFill>
              </a:rPr>
              <a:t>لارتباطه بتعقد الحياة في المدينة</a:t>
            </a:r>
            <a:r>
              <a:rPr lang="ar-EG" dirty="0"/>
              <a:t> </a:t>
            </a:r>
            <a:r>
              <a:rPr lang="ar-EG" dirty="0" smtClean="0">
                <a:solidFill>
                  <a:srgbClr val="0070C0"/>
                </a:solidFill>
              </a:rPr>
              <a:t>وقد </a:t>
            </a:r>
            <a:r>
              <a:rPr lang="ar-EG" dirty="0">
                <a:solidFill>
                  <a:srgbClr val="0070C0"/>
                </a:solidFill>
              </a:rPr>
              <a:t>طبقته معظم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الدول </a:t>
            </a:r>
            <a:r>
              <a:rPr lang="ar-EG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تقسيماتها </a:t>
            </a:r>
            <a:r>
              <a:rPr lang="ar-EG" dirty="0">
                <a:solidFill>
                  <a:srgbClr val="0070C0"/>
                </a:solidFill>
              </a:rPr>
              <a:t>الإدارية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/>
              <a:t>، </a:t>
            </a:r>
            <a:r>
              <a:rPr lang="ar-EG" dirty="0"/>
              <a:t>ففي </a:t>
            </a:r>
            <a:r>
              <a:rPr lang="ar-SA" dirty="0" smtClean="0"/>
              <a:t>  </a:t>
            </a:r>
            <a:r>
              <a:rPr lang="ar-EG" dirty="0" smtClean="0">
                <a:solidFill>
                  <a:srgbClr val="D9791B"/>
                </a:solidFill>
              </a:rPr>
              <a:t>فرنسا</a:t>
            </a:r>
            <a:r>
              <a:rPr lang="ar-EG" dirty="0" smtClean="0"/>
              <a:t> </a:t>
            </a:r>
            <a:r>
              <a:rPr lang="ar-EG" dirty="0"/>
              <a:t>– مثلا – كل مجموعة من السكان تعيش في مركز واحد </a:t>
            </a:r>
            <a:r>
              <a:rPr lang="ar-EG" dirty="0">
                <a:solidFill>
                  <a:srgbClr val="FF0000"/>
                </a:solidFill>
              </a:rPr>
              <a:t>يبلغ عددها أو يزيد عن ألفين نسمة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مجموعة </a:t>
            </a:r>
            <a:r>
              <a:rPr lang="ar-EG" dirty="0">
                <a:solidFill>
                  <a:srgbClr val="00B050"/>
                </a:solidFill>
              </a:rPr>
              <a:t>حضرية </a:t>
            </a:r>
            <a:r>
              <a:rPr lang="ar-EG" dirty="0" smtClean="0"/>
              <a:t>،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D9791B"/>
                </a:solidFill>
              </a:rPr>
              <a:t>وكل مركز يقل عدد سكانه عن هذا الرقم </a:t>
            </a:r>
            <a:r>
              <a:rPr lang="ar-EG" dirty="0">
                <a:solidFill>
                  <a:srgbClr val="0E478A"/>
                </a:solidFill>
              </a:rPr>
              <a:t>يعتبر قرية </a:t>
            </a:r>
            <a:r>
              <a:rPr lang="ar-EG" dirty="0"/>
              <a:t>يدخل في عداد </a:t>
            </a:r>
            <a:r>
              <a:rPr lang="ar-EG" dirty="0" smtClean="0"/>
              <a:t>الريف</a:t>
            </a:r>
            <a:r>
              <a:rPr lang="ar-SA" dirty="0" smtClean="0"/>
              <a:t> </a:t>
            </a:r>
            <a:r>
              <a:rPr lang="ar-EG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539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56792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SA" b="1" dirty="0" smtClean="0"/>
              <a:t>3 -</a:t>
            </a:r>
            <a:r>
              <a:rPr lang="ar-EG" dirty="0" smtClean="0"/>
              <a:t> </a:t>
            </a:r>
            <a:r>
              <a:rPr lang="ar-EG" b="1" dirty="0">
                <a:solidFill>
                  <a:srgbClr val="FF0000"/>
                </a:solidFill>
              </a:rPr>
              <a:t>تقسيم المدن من حيث العوامل الاجتماعية </a:t>
            </a:r>
            <a:r>
              <a:rPr lang="ar-EG" b="1" dirty="0" smtClean="0">
                <a:solidFill>
                  <a:srgbClr val="FF0000"/>
                </a:solidFill>
              </a:rPr>
              <a:t>والثقافية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ar-EG" dirty="0"/>
              <a:t>	</a:t>
            </a:r>
            <a:r>
              <a:rPr lang="ar-SA" dirty="0" smtClean="0"/>
              <a:t>               </a:t>
            </a:r>
            <a:r>
              <a:rPr lang="ar-EG" dirty="0" smtClean="0"/>
              <a:t>ق</a:t>
            </a:r>
            <a:r>
              <a:rPr lang="ar-SA" dirty="0" smtClean="0"/>
              <a:t>ـ</a:t>
            </a:r>
            <a:r>
              <a:rPr lang="ar-EG" dirty="0" smtClean="0"/>
              <a:t>ام </a:t>
            </a:r>
            <a:r>
              <a:rPr lang="ar-EG" dirty="0"/>
              <a:t>بعض العلماء بتصنيف المدن في </a:t>
            </a:r>
            <a:r>
              <a:rPr lang="ar-EG" dirty="0" smtClean="0"/>
              <a:t>ضوء </a:t>
            </a:r>
            <a:r>
              <a:rPr lang="ar-EG" dirty="0"/>
              <a:t>العوامل الاجتماعية والثقافية ، فقد ميز </a:t>
            </a:r>
            <a:r>
              <a:rPr lang="ar-SA" dirty="0" smtClean="0"/>
              <a:t>« </a:t>
            </a:r>
            <a:r>
              <a:rPr lang="ar-EG" dirty="0" err="1" smtClean="0">
                <a:solidFill>
                  <a:srgbClr val="00B0F0"/>
                </a:solidFill>
              </a:rPr>
              <a:t>ردفيلد</a:t>
            </a:r>
            <a:r>
              <a:rPr lang="ar-EG" dirty="0" smtClean="0">
                <a:solidFill>
                  <a:srgbClr val="00B0F0"/>
                </a:solidFill>
              </a:rPr>
              <a:t> وسنجر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smtClean="0"/>
              <a:t>» </a:t>
            </a:r>
            <a:r>
              <a:rPr lang="ar-EG" dirty="0" smtClean="0"/>
              <a:t> </a:t>
            </a:r>
            <a:r>
              <a:rPr lang="ar-EG" dirty="0"/>
              <a:t>بين المدن </a:t>
            </a:r>
            <a:r>
              <a:rPr lang="ar-EG" dirty="0" smtClean="0"/>
              <a:t>الت</a:t>
            </a:r>
            <a:r>
              <a:rPr lang="ar-SA" dirty="0" smtClean="0"/>
              <a:t>ي </a:t>
            </a:r>
            <a:r>
              <a:rPr lang="ar-EG" dirty="0" smtClean="0">
                <a:solidFill>
                  <a:srgbClr val="FF0000"/>
                </a:solidFill>
              </a:rPr>
              <a:t>تسودها </a:t>
            </a:r>
            <a:r>
              <a:rPr lang="ar-EG" dirty="0">
                <a:solidFill>
                  <a:srgbClr val="FF0000"/>
                </a:solidFill>
              </a:rPr>
              <a:t>العقيدة الأرثوذكسية </a:t>
            </a:r>
            <a:r>
              <a:rPr lang="ar-EG" dirty="0"/>
              <a:t>والمدن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>
                <a:solidFill>
                  <a:srgbClr val="00B050"/>
                </a:solidFill>
              </a:rPr>
              <a:t>تختلف تلك العقيدة </a:t>
            </a:r>
            <a:r>
              <a:rPr lang="ar-SA" dirty="0" smtClean="0"/>
              <a:t>، </a:t>
            </a:r>
            <a:r>
              <a:rPr lang="ar-EG" dirty="0" smtClean="0"/>
              <a:t>ففي </a:t>
            </a:r>
            <a:r>
              <a:rPr lang="ar-EG" dirty="0">
                <a:solidFill>
                  <a:srgbClr val="FF0000"/>
                </a:solidFill>
              </a:rPr>
              <a:t>الأولى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تتساند وتقوى وتستقر </a:t>
            </a:r>
            <a:r>
              <a:rPr lang="ar-EG" dirty="0" smtClean="0">
                <a:solidFill>
                  <a:srgbClr val="0070C0"/>
                </a:solidFill>
              </a:rPr>
              <a:t>النظم </a:t>
            </a:r>
            <a:r>
              <a:rPr lang="ar-EG" dirty="0">
                <a:solidFill>
                  <a:srgbClr val="0070C0"/>
                </a:solidFill>
              </a:rPr>
              <a:t>الاجتماعية والثقافية السائدة </a:t>
            </a:r>
            <a:r>
              <a:rPr lang="ar-EG" dirty="0"/>
              <a:t>، بينما تستجيب</a:t>
            </a:r>
            <a:r>
              <a:rPr lang="ar-EG" dirty="0">
                <a:solidFill>
                  <a:srgbClr val="FF0000"/>
                </a:solidFill>
              </a:rPr>
              <a:t> الثانية </a:t>
            </a:r>
            <a:r>
              <a:rPr lang="ar-EG" dirty="0">
                <a:solidFill>
                  <a:srgbClr val="00B050"/>
                </a:solidFill>
              </a:rPr>
              <a:t>للتغير الاجتماعي </a:t>
            </a:r>
            <a:r>
              <a:rPr lang="ar-EG" dirty="0"/>
              <a:t>، وميز </a:t>
            </a:r>
            <a:r>
              <a:rPr lang="ar-SA" dirty="0" smtClean="0"/>
              <a:t>« </a:t>
            </a:r>
            <a:r>
              <a:rPr lang="ar-EG" dirty="0" smtClean="0">
                <a:solidFill>
                  <a:srgbClr val="00B0F0"/>
                </a:solidFill>
              </a:rPr>
              <a:t>في</a:t>
            </a:r>
            <a:r>
              <a:rPr lang="ar-SA" dirty="0" smtClean="0">
                <a:solidFill>
                  <a:srgbClr val="00B0F0"/>
                </a:solidFill>
              </a:rPr>
              <a:t>ب</a:t>
            </a:r>
            <a:r>
              <a:rPr lang="ar-EG" dirty="0" smtClean="0">
                <a:solidFill>
                  <a:srgbClr val="00B0F0"/>
                </a:solidFill>
              </a:rPr>
              <a:t>ر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smtClean="0"/>
              <a:t>»</a:t>
            </a:r>
            <a:r>
              <a:rPr lang="ar-EG" dirty="0" smtClean="0"/>
              <a:t> بين </a:t>
            </a:r>
            <a:r>
              <a:rPr lang="ar-EG" dirty="0">
                <a:solidFill>
                  <a:srgbClr val="FF0000"/>
                </a:solidFill>
              </a:rPr>
              <a:t>مدن النبلاء</a:t>
            </a:r>
            <a:r>
              <a:rPr lang="ar-EG" dirty="0"/>
              <a:t> </a:t>
            </a:r>
            <a:r>
              <a:rPr lang="ar-EG" dirty="0" smtClean="0">
                <a:solidFill>
                  <a:srgbClr val="0070C0"/>
                </a:solidFill>
              </a:rPr>
              <a:t>ومدن ال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دهماء </a:t>
            </a:r>
            <a:r>
              <a:rPr lang="ar-EG" dirty="0">
                <a:solidFill>
                  <a:srgbClr val="FF0000"/>
                </a:solidFill>
              </a:rPr>
              <a:t>طبقاً للطبقة الاجتماعية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تستحوذ على السلطة السياسية </a:t>
            </a:r>
            <a:r>
              <a:rPr lang="ar-EG" dirty="0" smtClean="0"/>
              <a:t>الاجتماعية </a:t>
            </a:r>
            <a:r>
              <a:rPr lang="ar-SA" dirty="0" smtClean="0"/>
              <a:t>.</a:t>
            </a:r>
            <a:endParaRPr lang="en-US" dirty="0"/>
          </a:p>
          <a:p>
            <a:pPr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2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417638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4 - </a:t>
            </a:r>
            <a:r>
              <a:rPr lang="ar-EG" b="1" dirty="0" smtClean="0">
                <a:solidFill>
                  <a:srgbClr val="FF0000"/>
                </a:solidFill>
              </a:rPr>
              <a:t>تصنيف </a:t>
            </a:r>
            <a:r>
              <a:rPr lang="ar-EG" b="1" dirty="0">
                <a:solidFill>
                  <a:srgbClr val="FF0000"/>
                </a:solidFill>
              </a:rPr>
              <a:t>المدن حسب المتغيرات الاقتصادية </a:t>
            </a:r>
            <a:r>
              <a:rPr lang="ar-EG" b="1" dirty="0"/>
              <a:t>	</a:t>
            </a:r>
            <a:endParaRPr lang="ar-SA" b="1" dirty="0" smtClean="0"/>
          </a:p>
          <a:p>
            <a:pPr rtl="1"/>
            <a:r>
              <a:rPr lang="ar-SA" dirty="0" smtClean="0"/>
              <a:t>              </a:t>
            </a:r>
            <a:r>
              <a:rPr lang="ar-EG" dirty="0" smtClean="0"/>
              <a:t>وتصنف </a:t>
            </a:r>
            <a:r>
              <a:rPr lang="ar-EG" dirty="0"/>
              <a:t>المدن كذلك حسب المتغيرات الاقتصادية ، فقد قسم </a:t>
            </a:r>
            <a:r>
              <a:rPr lang="ar-SA" dirty="0" smtClean="0"/>
              <a:t>«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EG" dirty="0" smtClean="0">
                <a:solidFill>
                  <a:srgbClr val="00B0F0"/>
                </a:solidFill>
              </a:rPr>
              <a:t>بريز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smtClean="0"/>
              <a:t>»</a:t>
            </a:r>
            <a:r>
              <a:rPr lang="ar-EG" dirty="0" smtClean="0"/>
              <a:t> الم</a:t>
            </a:r>
            <a:r>
              <a:rPr lang="ar-SA" dirty="0" smtClean="0"/>
              <a:t>ـ</a:t>
            </a:r>
            <a:r>
              <a:rPr lang="ar-EG" dirty="0" smtClean="0"/>
              <a:t>دن </a:t>
            </a:r>
            <a:r>
              <a:rPr lang="ar-EG" dirty="0"/>
              <a:t>إلى </a:t>
            </a:r>
            <a:r>
              <a:rPr lang="ar-EG" dirty="0">
                <a:solidFill>
                  <a:srgbClr val="FF0000"/>
                </a:solidFill>
              </a:rPr>
              <a:t>مدن صناعية </a:t>
            </a:r>
            <a:r>
              <a:rPr lang="ar-EG" dirty="0"/>
              <a:t>، وأخرى </a:t>
            </a:r>
            <a:r>
              <a:rPr lang="ar-EG" dirty="0">
                <a:solidFill>
                  <a:srgbClr val="0070C0"/>
                </a:solidFill>
              </a:rPr>
              <a:t>إدارية</a:t>
            </a:r>
            <a:r>
              <a:rPr lang="ar-EG" dirty="0"/>
              <a:t> ، وثالثة </a:t>
            </a:r>
            <a:r>
              <a:rPr lang="ar-EG" dirty="0">
                <a:solidFill>
                  <a:srgbClr val="00B050"/>
                </a:solidFill>
              </a:rPr>
              <a:t>تجارية</a:t>
            </a:r>
            <a:r>
              <a:rPr lang="ar-EG" dirty="0"/>
              <a:t> ، وأكد </a:t>
            </a:r>
            <a:r>
              <a:rPr lang="ar-SA" dirty="0" smtClean="0"/>
              <a:t>"</a:t>
            </a:r>
            <a:r>
              <a:rPr lang="ar-EG" dirty="0" err="1" smtClean="0">
                <a:solidFill>
                  <a:srgbClr val="00B0F0"/>
                </a:solidFill>
              </a:rPr>
              <a:t>لامبارد</a:t>
            </a:r>
            <a:r>
              <a:rPr lang="ar-EG" dirty="0" smtClean="0"/>
              <a:t>" أن </a:t>
            </a:r>
            <a:r>
              <a:rPr lang="ar-EG" dirty="0">
                <a:solidFill>
                  <a:srgbClr val="FF0000"/>
                </a:solidFill>
              </a:rPr>
              <a:t>الصناعة السائدة </a:t>
            </a:r>
            <a:r>
              <a:rPr lang="ar-EG" dirty="0"/>
              <a:t>كانت أساس تصنيف المدن في </a:t>
            </a:r>
            <a:r>
              <a:rPr lang="ar-EG" dirty="0">
                <a:solidFill>
                  <a:srgbClr val="FF0000"/>
                </a:solidFill>
              </a:rPr>
              <a:t>القرن التاسع عشر </a:t>
            </a:r>
            <a:r>
              <a:rPr lang="ar-EG" dirty="0"/>
              <a:t>، وأن </a:t>
            </a:r>
            <a:r>
              <a:rPr lang="ar-EG" dirty="0">
                <a:solidFill>
                  <a:srgbClr val="0070C0"/>
                </a:solidFill>
              </a:rPr>
              <a:t>نمو المدن يرتبط </a:t>
            </a:r>
            <a:r>
              <a:rPr lang="ar-EG" dirty="0">
                <a:solidFill>
                  <a:srgbClr val="00B050"/>
                </a:solidFill>
              </a:rPr>
              <a:t>بمعدل النمو الاقتصادي</a:t>
            </a:r>
            <a:r>
              <a:rPr lang="ar-EG" dirty="0"/>
              <a:t> وصنف </a:t>
            </a:r>
            <a:r>
              <a:rPr lang="ar-EG" dirty="0" smtClean="0"/>
              <a:t>«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F0"/>
                </a:solidFill>
              </a:rPr>
              <a:t>هاريس </a:t>
            </a:r>
            <a:r>
              <a:rPr lang="ar-EG" dirty="0" err="1" smtClean="0">
                <a:solidFill>
                  <a:srgbClr val="00B0F0"/>
                </a:solidFill>
              </a:rPr>
              <a:t>وأولمان</a:t>
            </a:r>
            <a:r>
              <a:rPr lang="ar-SA" dirty="0" smtClean="0">
                <a:solidFill>
                  <a:srgbClr val="00B0F0"/>
                </a:solidFill>
              </a:rPr>
              <a:t>  </a:t>
            </a:r>
            <a:r>
              <a:rPr lang="ar-SA" dirty="0" smtClean="0"/>
              <a:t>» </a:t>
            </a:r>
            <a:r>
              <a:rPr lang="ar-EG" dirty="0" smtClean="0"/>
              <a:t>المدن </a:t>
            </a:r>
            <a:r>
              <a:rPr lang="ar-EG" dirty="0">
                <a:solidFill>
                  <a:srgbClr val="7030A0"/>
                </a:solidFill>
              </a:rPr>
              <a:t>حسب </a:t>
            </a:r>
            <a:r>
              <a:rPr lang="ar-EG" dirty="0" smtClean="0">
                <a:solidFill>
                  <a:srgbClr val="7030A0"/>
                </a:solidFill>
              </a:rPr>
              <a:t>موقعه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 </a:t>
            </a:r>
            <a:r>
              <a:rPr lang="ar-EG" dirty="0">
                <a:solidFill>
                  <a:srgbClr val="7030A0"/>
                </a:solidFill>
              </a:rPr>
              <a:t>المركزي</a:t>
            </a:r>
            <a:r>
              <a:rPr lang="ar-EG" dirty="0"/>
              <a:t> إلى </a:t>
            </a:r>
            <a:r>
              <a:rPr lang="ar-EG" dirty="0">
                <a:solidFill>
                  <a:srgbClr val="FF0000"/>
                </a:solidFill>
              </a:rPr>
              <a:t>مدن النقل </a:t>
            </a:r>
            <a:r>
              <a:rPr lang="ar-EG" dirty="0">
                <a:solidFill>
                  <a:srgbClr val="00B050"/>
                </a:solidFill>
              </a:rPr>
              <a:t>والمدن ذات الوظائف المتخصصة </a:t>
            </a:r>
            <a:r>
              <a:rPr lang="ar-EG" dirty="0">
                <a:solidFill>
                  <a:srgbClr val="D9791B"/>
                </a:solidFill>
              </a:rPr>
              <a:t>ويمتد تأثير المدن ذات الموقع المركزي إلى خارج نطاق </a:t>
            </a:r>
            <a:r>
              <a:rPr lang="ar-EG" dirty="0" smtClean="0">
                <a:solidFill>
                  <a:srgbClr val="D9791B"/>
                </a:solidFill>
              </a:rPr>
              <a:t>المدينة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/>
              <a:t>، </a:t>
            </a:r>
            <a:r>
              <a:rPr lang="ar-EG" dirty="0"/>
              <a:t>أما </a:t>
            </a:r>
            <a:r>
              <a:rPr lang="ar-EG" dirty="0">
                <a:solidFill>
                  <a:srgbClr val="FF0000"/>
                </a:solidFill>
              </a:rPr>
              <a:t>مدن النقل </a:t>
            </a:r>
            <a:r>
              <a:rPr lang="ar-EG" dirty="0">
                <a:solidFill>
                  <a:srgbClr val="0070C0"/>
                </a:solidFill>
              </a:rPr>
              <a:t>فيها يتم نقل السلع </a:t>
            </a:r>
            <a:r>
              <a:rPr lang="ar-SA" dirty="0" smtClean="0">
                <a:solidFill>
                  <a:srgbClr val="0070C0"/>
                </a:solidFill>
              </a:rPr>
              <a:t>عبر</a:t>
            </a:r>
            <a:r>
              <a:rPr lang="ar-EG" dirty="0" smtClean="0">
                <a:solidFill>
                  <a:srgbClr val="0070C0"/>
                </a:solidFill>
              </a:rPr>
              <a:t>خطوط المواصلات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030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5 - </a:t>
            </a:r>
            <a:r>
              <a:rPr lang="ar-EG" b="1" dirty="0" smtClean="0">
                <a:solidFill>
                  <a:srgbClr val="FF0000"/>
                </a:solidFill>
              </a:rPr>
              <a:t>تقسيم </a:t>
            </a:r>
            <a:r>
              <a:rPr lang="ar-EG" b="1" dirty="0">
                <a:solidFill>
                  <a:srgbClr val="FF0000"/>
                </a:solidFill>
              </a:rPr>
              <a:t>المدن من حيث درجة </a:t>
            </a:r>
            <a:r>
              <a:rPr lang="ar-EG" b="1" dirty="0" smtClean="0">
                <a:solidFill>
                  <a:srgbClr val="FF0000"/>
                </a:solidFill>
              </a:rPr>
              <a:t>تقدمها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EG" dirty="0"/>
              <a:t>	</a:t>
            </a:r>
            <a:r>
              <a:rPr lang="ar-SA" dirty="0" smtClean="0"/>
              <a:t>      </a:t>
            </a:r>
            <a:r>
              <a:rPr lang="ar-EG" dirty="0" smtClean="0"/>
              <a:t>حاول </a:t>
            </a:r>
            <a:r>
              <a:rPr lang="ar-EG" dirty="0"/>
              <a:t>"</a:t>
            </a:r>
            <a:r>
              <a:rPr lang="ar-EG" dirty="0" err="1">
                <a:solidFill>
                  <a:srgbClr val="00B0F0"/>
                </a:solidFill>
              </a:rPr>
              <a:t>ثورنديك</a:t>
            </a:r>
            <a:r>
              <a:rPr lang="ar-EG" dirty="0"/>
              <a:t>" تقسيم المدن من حيث </a:t>
            </a:r>
            <a:r>
              <a:rPr lang="ar-EG" dirty="0">
                <a:solidFill>
                  <a:srgbClr val="00B050"/>
                </a:solidFill>
              </a:rPr>
              <a:t>كمية ونوع الخدمات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dirty="0" smtClean="0">
                <a:solidFill>
                  <a:srgbClr val="00B050"/>
                </a:solidFill>
              </a:rPr>
              <a:t>ي  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تؤديها لسكانها </a:t>
            </a:r>
            <a:r>
              <a:rPr lang="ar-EG" dirty="0"/>
              <a:t>، فقسم الخدمات </a:t>
            </a:r>
            <a:r>
              <a:rPr lang="ar-EG" dirty="0">
                <a:solidFill>
                  <a:srgbClr val="FF0000"/>
                </a:solidFill>
              </a:rPr>
              <a:t>إلى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37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نقطة تقع في ستة أقسام عامة </a:t>
            </a:r>
            <a:r>
              <a:rPr lang="ar-EG" dirty="0"/>
              <a:t>: </a:t>
            </a:r>
            <a:r>
              <a:rPr lang="ar-EG" dirty="0">
                <a:solidFill>
                  <a:srgbClr val="00B050"/>
                </a:solidFill>
              </a:rPr>
              <a:t>الصحة</a:t>
            </a:r>
            <a:r>
              <a:rPr lang="ar-EG" dirty="0"/>
              <a:t> </a:t>
            </a:r>
            <a:r>
              <a:rPr lang="ar-SA" dirty="0" smtClean="0"/>
              <a:t> </a:t>
            </a:r>
            <a:r>
              <a:rPr lang="ar-EG" dirty="0" smtClean="0"/>
              <a:t>و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التعليم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/>
              <a:t>و</a:t>
            </a:r>
            <a:r>
              <a:rPr lang="ar-EG" dirty="0" smtClean="0">
                <a:solidFill>
                  <a:srgbClr val="0070C0"/>
                </a:solidFill>
              </a:rPr>
              <a:t>الترويح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/>
              <a:t>و</a:t>
            </a:r>
            <a:r>
              <a:rPr lang="ar-EG" dirty="0" smtClean="0">
                <a:solidFill>
                  <a:srgbClr val="7030A0"/>
                </a:solidFill>
              </a:rPr>
              <a:t>الاقتصاد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D9791B"/>
                </a:solidFill>
              </a:rPr>
              <a:t>وتســهيلات عامة </a:t>
            </a:r>
            <a:r>
              <a:rPr lang="ar-EG" dirty="0" smtClean="0"/>
              <a:t>ثم </a:t>
            </a:r>
            <a:r>
              <a:rPr lang="ar-EG" dirty="0">
                <a:solidFill>
                  <a:srgbClr val="7030A0"/>
                </a:solidFill>
              </a:rPr>
              <a:t>نثريات</a:t>
            </a:r>
            <a:r>
              <a:rPr lang="ar-EG" dirty="0"/>
              <a:t> ، واكتشف من هذه الدراسة أن </a:t>
            </a:r>
            <a:r>
              <a:rPr lang="ar-EG" dirty="0">
                <a:solidFill>
                  <a:srgbClr val="FF0000"/>
                </a:solidFill>
              </a:rPr>
              <a:t>هناك ارتباطاً هاماً بين </a:t>
            </a:r>
            <a:r>
              <a:rPr lang="ar-EG" dirty="0" smtClean="0">
                <a:solidFill>
                  <a:srgbClr val="FF0000"/>
                </a:solidFill>
              </a:rPr>
              <a:t>التقدم </a:t>
            </a:r>
            <a:r>
              <a:rPr lang="ar-EG" dirty="0">
                <a:solidFill>
                  <a:srgbClr val="FF0000"/>
                </a:solidFill>
              </a:rPr>
              <a:t>والتأخر في المدن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، </a:t>
            </a:r>
            <a:r>
              <a:rPr lang="ar-EG" dirty="0"/>
              <a:t>فالمدن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بها </a:t>
            </a:r>
            <a:r>
              <a:rPr lang="ar-EG" dirty="0">
                <a:solidFill>
                  <a:srgbClr val="FF0000"/>
                </a:solidFill>
              </a:rPr>
              <a:t>نسبة تعليم مرتفعة </a:t>
            </a:r>
            <a:r>
              <a:rPr lang="ar-EG" dirty="0"/>
              <a:t>مثلاً </a:t>
            </a:r>
            <a:r>
              <a:rPr lang="ar-EG" dirty="0">
                <a:solidFill>
                  <a:srgbClr val="7030A0"/>
                </a:solidFill>
              </a:rPr>
              <a:t>يكون سكانها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أحسن حالاً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من الناحية الاقتصادية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والصحية </a:t>
            </a:r>
            <a:r>
              <a:rPr lang="ar-EG" dirty="0">
                <a:solidFill>
                  <a:srgbClr val="7030A0"/>
                </a:solidFill>
              </a:rPr>
              <a:t>والترويحية</a:t>
            </a:r>
            <a:r>
              <a:rPr lang="ar-EG" dirty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04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6 - </a:t>
            </a:r>
            <a:r>
              <a:rPr lang="ar-EG" b="1" dirty="0" smtClean="0">
                <a:solidFill>
                  <a:srgbClr val="FF0000"/>
                </a:solidFill>
              </a:rPr>
              <a:t>تقسيم </a:t>
            </a:r>
            <a:r>
              <a:rPr lang="ar-EG" b="1" dirty="0">
                <a:solidFill>
                  <a:srgbClr val="FF0000"/>
                </a:solidFill>
              </a:rPr>
              <a:t>المدن من حيث الأعمال </a:t>
            </a:r>
            <a:r>
              <a:rPr lang="ar-EG" b="1" dirty="0" smtClean="0">
                <a:solidFill>
                  <a:srgbClr val="FF0000"/>
                </a:solidFill>
              </a:rPr>
              <a:t>الت</a:t>
            </a:r>
            <a:r>
              <a:rPr lang="ar-SA" b="1" dirty="0" smtClean="0">
                <a:solidFill>
                  <a:srgbClr val="FF0000"/>
                </a:solidFill>
              </a:rPr>
              <a:t>ي</a:t>
            </a:r>
            <a:r>
              <a:rPr lang="ar-EG" b="1" dirty="0" smtClean="0">
                <a:solidFill>
                  <a:srgbClr val="FF0000"/>
                </a:solidFill>
              </a:rPr>
              <a:t> </a:t>
            </a:r>
            <a:r>
              <a:rPr lang="ar-EG" b="1" dirty="0">
                <a:solidFill>
                  <a:srgbClr val="FF0000"/>
                </a:solidFill>
              </a:rPr>
              <a:t>تؤديها </a:t>
            </a:r>
            <a:endParaRPr lang="ar-SA" b="1" dirty="0" smtClean="0">
              <a:solidFill>
                <a:srgbClr val="FF0000"/>
              </a:solidFill>
            </a:endParaRPr>
          </a:p>
          <a:p>
            <a:pPr rtl="1"/>
            <a:r>
              <a:rPr lang="ar-EG" dirty="0"/>
              <a:t>	</a:t>
            </a:r>
            <a:r>
              <a:rPr lang="ar-SA" dirty="0" smtClean="0"/>
              <a:t>       </a:t>
            </a:r>
            <a:r>
              <a:rPr lang="ar-EG" dirty="0" smtClean="0"/>
              <a:t>تختلف </a:t>
            </a:r>
            <a:r>
              <a:rPr lang="ar-EG" dirty="0"/>
              <a:t>المدن من حيث الأعمال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تؤديها وقد وضع "</a:t>
            </a:r>
            <a:r>
              <a:rPr lang="ar-EG" dirty="0" err="1">
                <a:solidFill>
                  <a:srgbClr val="00B0F0"/>
                </a:solidFill>
              </a:rPr>
              <a:t>جينست</a:t>
            </a:r>
            <a:r>
              <a:rPr lang="ar-EG" dirty="0">
                <a:solidFill>
                  <a:srgbClr val="00B0F0"/>
                </a:solidFill>
              </a:rPr>
              <a:t> </a:t>
            </a:r>
            <a:r>
              <a:rPr lang="ar-EG" dirty="0" err="1">
                <a:solidFill>
                  <a:srgbClr val="00B0F0"/>
                </a:solidFill>
              </a:rPr>
              <a:t>هالبرت</a:t>
            </a:r>
            <a:r>
              <a:rPr lang="ar-EG" dirty="0"/>
              <a:t>" </a:t>
            </a:r>
            <a:r>
              <a:rPr lang="ar-EG" dirty="0">
                <a:solidFill>
                  <a:srgbClr val="FF0000"/>
                </a:solidFill>
              </a:rPr>
              <a:t>تقسيماً سداسيا</a:t>
            </a:r>
            <a:r>
              <a:rPr lang="ar-EG" dirty="0"/>
              <a:t>ً مستخدماً هذا المعيار </a:t>
            </a:r>
            <a:r>
              <a:rPr lang="ar-EG" dirty="0" smtClean="0"/>
              <a:t>وهي </a:t>
            </a:r>
            <a:r>
              <a:rPr lang="ar-EG" dirty="0"/>
              <a:t>: -</a:t>
            </a:r>
            <a:endParaRPr lang="en-US" dirty="0"/>
          </a:p>
          <a:p>
            <a:pPr rtl="1"/>
            <a:r>
              <a:rPr lang="ar-SA" dirty="0" smtClean="0"/>
              <a:t> - </a:t>
            </a:r>
            <a:r>
              <a:rPr lang="ar-SA" dirty="0" smtClean="0">
                <a:solidFill>
                  <a:srgbClr val="FF0000"/>
                </a:solidFill>
              </a:rPr>
              <a:t>مدينة صناعية                            </a:t>
            </a:r>
            <a:r>
              <a:rPr lang="ar-SA" dirty="0" smtClean="0"/>
              <a:t>- </a:t>
            </a:r>
            <a:r>
              <a:rPr lang="ar-SA" dirty="0" smtClean="0">
                <a:solidFill>
                  <a:srgbClr val="7030A0"/>
                </a:solidFill>
              </a:rPr>
              <a:t>مدينة تجارية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solidFill>
                  <a:srgbClr val="00B050"/>
                </a:solidFill>
              </a:rPr>
              <a:t>مدينة سياسية                            </a:t>
            </a:r>
            <a:r>
              <a:rPr lang="ar-SA" dirty="0" smtClean="0"/>
              <a:t>- </a:t>
            </a:r>
            <a:r>
              <a:rPr lang="ar-SA" dirty="0" smtClean="0">
                <a:solidFill>
                  <a:srgbClr val="0070C0"/>
                </a:solidFill>
              </a:rPr>
              <a:t>مدينة ثقافية</a:t>
            </a:r>
          </a:p>
          <a:p>
            <a:pPr marL="0" indent="0" rtl="1"/>
            <a:r>
              <a:rPr lang="ar-SA" dirty="0" smtClean="0"/>
              <a:t>- </a:t>
            </a:r>
            <a:r>
              <a:rPr lang="ar-SA" dirty="0" smtClean="0">
                <a:solidFill>
                  <a:srgbClr val="43A79C"/>
                </a:solidFill>
              </a:rPr>
              <a:t>مدينة متعددة الأغراض                  </a:t>
            </a:r>
            <a:r>
              <a:rPr lang="ar-SA" dirty="0" smtClean="0"/>
              <a:t>-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مدينة صحية وترويحية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538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/>
              <a:t>خامساً : </a:t>
            </a:r>
            <a:r>
              <a:rPr lang="ar-SA" sz="3600" b="1" dirty="0">
                <a:solidFill>
                  <a:srgbClr val="FF0000"/>
                </a:solidFill>
              </a:rPr>
              <a:t>العمليات البيئية </a:t>
            </a:r>
            <a:r>
              <a:rPr lang="ar-SA" b="1" dirty="0"/>
              <a:t>: </a:t>
            </a:r>
            <a:endParaRPr lang="ar-SA" b="1" dirty="0" smtClean="0"/>
          </a:p>
          <a:p>
            <a:pPr rtl="1"/>
            <a:r>
              <a:rPr lang="ar-EG" b="1" dirty="0"/>
              <a:t>	</a:t>
            </a:r>
            <a:r>
              <a:rPr lang="ar-EG" i="1" dirty="0">
                <a:solidFill>
                  <a:srgbClr val="7030A0"/>
                </a:solidFill>
              </a:rPr>
              <a:t>هناك بعض العمليات </a:t>
            </a:r>
            <a:r>
              <a:rPr lang="ar-EG" i="1" dirty="0" smtClean="0">
                <a:solidFill>
                  <a:srgbClr val="7030A0"/>
                </a:solidFill>
              </a:rPr>
              <a:t>الت</a:t>
            </a:r>
            <a:r>
              <a:rPr lang="ar-SA" i="1" dirty="0" smtClean="0">
                <a:solidFill>
                  <a:srgbClr val="7030A0"/>
                </a:solidFill>
              </a:rPr>
              <a:t>ي</a:t>
            </a:r>
            <a:r>
              <a:rPr lang="ar-EG" i="1" dirty="0" smtClean="0">
                <a:solidFill>
                  <a:srgbClr val="7030A0"/>
                </a:solidFill>
              </a:rPr>
              <a:t> </a:t>
            </a:r>
            <a:r>
              <a:rPr lang="ar-EG" i="1" dirty="0">
                <a:solidFill>
                  <a:srgbClr val="7030A0"/>
                </a:solidFill>
              </a:rPr>
              <a:t>تؤثر في نمو وتطور المناطق الحضرية ومن أهم هذه </a:t>
            </a:r>
            <a:r>
              <a:rPr lang="ar-EG" i="1" dirty="0" smtClean="0">
                <a:solidFill>
                  <a:srgbClr val="7030A0"/>
                </a:solidFill>
              </a:rPr>
              <a:t>العمليات </a:t>
            </a:r>
            <a:r>
              <a:rPr lang="ar-EG" i="1" dirty="0">
                <a:solidFill>
                  <a:srgbClr val="7030A0"/>
                </a:solidFill>
              </a:rPr>
              <a:t>: </a:t>
            </a:r>
            <a:endParaRPr lang="en-US" i="1" dirty="0">
              <a:solidFill>
                <a:srgbClr val="7030A0"/>
              </a:solidFill>
            </a:endParaRPr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التركيز</a:t>
            </a:r>
            <a:r>
              <a:rPr lang="ar-EG" dirty="0"/>
              <a:t>  : </a:t>
            </a:r>
            <a:r>
              <a:rPr lang="ar-EG" b="1" dirty="0"/>
              <a:t>	</a:t>
            </a:r>
            <a:endParaRPr lang="ar-SA" b="1" dirty="0" smtClean="0"/>
          </a:p>
          <a:p>
            <a:pPr rtl="1"/>
            <a:r>
              <a:rPr lang="ar-SA" dirty="0" smtClean="0"/>
              <a:t>          </a:t>
            </a:r>
            <a:r>
              <a:rPr lang="ar-EG" dirty="0" smtClean="0"/>
              <a:t>وهي </a:t>
            </a:r>
            <a:r>
              <a:rPr lang="ar-EG" dirty="0"/>
              <a:t>العملية الناتجة عن </a:t>
            </a:r>
            <a:r>
              <a:rPr lang="ar-EG" dirty="0">
                <a:solidFill>
                  <a:srgbClr val="FF0000"/>
                </a:solidFill>
              </a:rPr>
              <a:t>التوزيع المتباين للسكان في منطقة حضرية معينة </a:t>
            </a:r>
            <a:r>
              <a:rPr lang="ar-EG" dirty="0"/>
              <a:t>، فهي </a:t>
            </a:r>
            <a:r>
              <a:rPr lang="ar-EG" dirty="0">
                <a:solidFill>
                  <a:srgbClr val="0070C0"/>
                </a:solidFill>
              </a:rPr>
              <a:t>تشير إلى الكثافة السكانية والازدحام السكاني </a:t>
            </a:r>
            <a:r>
              <a:rPr lang="ar-EG" dirty="0"/>
              <a:t>– </a:t>
            </a:r>
            <a:r>
              <a:rPr lang="ar-EG" i="1" dirty="0">
                <a:solidFill>
                  <a:srgbClr val="7030A0"/>
                </a:solidFill>
              </a:rPr>
              <a:t>فهي تزداد في مناطق وتقل في مناطق أخرى </a:t>
            </a:r>
            <a:r>
              <a:rPr lang="ar-EG" dirty="0"/>
              <a:t>– </a:t>
            </a:r>
            <a:r>
              <a:rPr lang="ar-EG" dirty="0">
                <a:solidFill>
                  <a:srgbClr val="00B050"/>
                </a:solidFill>
              </a:rPr>
              <a:t>ويؤثر فيها درجة القرب من وسائل المواصلات</a:t>
            </a:r>
            <a:r>
              <a:rPr lang="ar-EG" dirty="0"/>
              <a:t>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098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</a:t>
            </a:r>
          </a:p>
          <a:p>
            <a:r>
              <a:rPr lang="ar-EG" dirty="0" smtClean="0">
                <a:solidFill>
                  <a:srgbClr val="00B0F0"/>
                </a:solidFill>
              </a:rPr>
              <a:t>وتزداد </a:t>
            </a:r>
            <a:r>
              <a:rPr lang="ar-EG" dirty="0">
                <a:solidFill>
                  <a:srgbClr val="00B0F0"/>
                </a:solidFill>
              </a:rPr>
              <a:t>عملية التركيز السكاني كلما </a:t>
            </a:r>
            <a:r>
              <a:rPr lang="ar-SA" dirty="0" smtClean="0">
                <a:solidFill>
                  <a:srgbClr val="00B0F0"/>
                </a:solidFill>
              </a:rPr>
              <a:t>ا</a:t>
            </a:r>
            <a:r>
              <a:rPr lang="ar-EG" dirty="0" err="1" smtClean="0">
                <a:solidFill>
                  <a:srgbClr val="00B0F0"/>
                </a:solidFill>
              </a:rPr>
              <a:t>قتربنا</a:t>
            </a:r>
            <a:r>
              <a:rPr lang="ar-EG" dirty="0" smtClean="0">
                <a:solidFill>
                  <a:srgbClr val="00B0F0"/>
                </a:solidFill>
              </a:rPr>
              <a:t> </a:t>
            </a:r>
            <a:r>
              <a:rPr lang="ar-EG" dirty="0">
                <a:solidFill>
                  <a:srgbClr val="00B0F0"/>
                </a:solidFill>
              </a:rPr>
              <a:t>من المدينة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نتيجة الجذب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وتقل كلما اتجهنا خارج المدينة </a:t>
            </a:r>
            <a:r>
              <a:rPr lang="ar-EG" dirty="0"/>
              <a:t>، </a:t>
            </a:r>
            <a:r>
              <a:rPr lang="ar-EG" dirty="0">
                <a:solidFill>
                  <a:srgbClr val="D9791B"/>
                </a:solidFill>
              </a:rPr>
              <a:t>ويؤدي التركيز إلى اختلاف شكل الأرض </a:t>
            </a:r>
            <a:r>
              <a:rPr lang="ar-EG" dirty="0" smtClean="0">
                <a:solidFill>
                  <a:srgbClr val="D9791B"/>
                </a:solidFill>
              </a:rPr>
              <a:t>واستخدامها</a:t>
            </a:r>
            <a:r>
              <a:rPr lang="ar-SA" dirty="0" smtClean="0"/>
              <a:t> </a:t>
            </a:r>
            <a:r>
              <a:rPr lang="ar-EG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565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FF0000"/>
                </a:solidFill>
              </a:rPr>
              <a:t>المركزية</a:t>
            </a:r>
            <a:r>
              <a:rPr lang="ar-EG" dirty="0"/>
              <a:t> </a:t>
            </a:r>
            <a:endParaRPr lang="ar-SA" dirty="0" smtClean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</a:t>
            </a:r>
            <a:r>
              <a:rPr lang="ar-EG" dirty="0" smtClean="0"/>
              <a:t>ترتبط </a:t>
            </a:r>
            <a:r>
              <a:rPr lang="ar-EG" dirty="0"/>
              <a:t>عملية المركزية </a:t>
            </a:r>
            <a:r>
              <a:rPr lang="ar-EG" dirty="0">
                <a:solidFill>
                  <a:srgbClr val="FF0000"/>
                </a:solidFill>
              </a:rPr>
              <a:t>بتركز الوظائف حول نشاط حيوي </a:t>
            </a:r>
            <a:r>
              <a:rPr lang="ar-EG" dirty="0"/>
              <a:t>. </a:t>
            </a:r>
            <a:r>
              <a:rPr lang="ar-EG" b="1" dirty="0">
                <a:solidFill>
                  <a:srgbClr val="FF0000"/>
                </a:solidFill>
              </a:rPr>
              <a:t>مثل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تركز الأعمال في قلب المدينة </a:t>
            </a:r>
            <a:r>
              <a:rPr lang="ar-EG" dirty="0"/>
              <a:t>. </a:t>
            </a:r>
            <a:r>
              <a:rPr lang="ar-EG" dirty="0">
                <a:solidFill>
                  <a:srgbClr val="D9791B"/>
                </a:solidFill>
              </a:rPr>
              <a:t>ويتمثل المقياس العادي لعملية </a:t>
            </a:r>
            <a:r>
              <a:rPr lang="ar-SA" dirty="0" smtClean="0">
                <a:solidFill>
                  <a:srgbClr val="D9791B"/>
                </a:solidFill>
              </a:rPr>
              <a:t>المركزيــة </a:t>
            </a:r>
            <a:r>
              <a:rPr lang="ar-EG" dirty="0" smtClean="0">
                <a:solidFill>
                  <a:srgbClr val="D9791B"/>
                </a:solidFill>
              </a:rPr>
              <a:t>في</a:t>
            </a:r>
            <a:r>
              <a:rPr lang="ar-EG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السيطــرة</a:t>
            </a:r>
            <a:r>
              <a:rPr lang="ar-SA" dirty="0" smtClean="0"/>
              <a:t> </a:t>
            </a:r>
            <a:r>
              <a:rPr lang="ar-EG" dirty="0" smtClean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50"/>
                </a:solidFill>
              </a:rPr>
              <a:t>أي </a:t>
            </a:r>
            <a:r>
              <a:rPr lang="ar-EG" dirty="0">
                <a:solidFill>
                  <a:srgbClr val="00B050"/>
                </a:solidFill>
              </a:rPr>
              <a:t>تأثير تركيز </a:t>
            </a:r>
            <a:r>
              <a:rPr lang="ar-SA" dirty="0" smtClean="0">
                <a:solidFill>
                  <a:srgbClr val="00B050"/>
                </a:solidFill>
              </a:rPr>
              <a:t>الوظائــف </a:t>
            </a:r>
            <a:r>
              <a:rPr lang="ar-EG" dirty="0" smtClean="0">
                <a:solidFill>
                  <a:srgbClr val="00B050"/>
                </a:solidFill>
              </a:rPr>
              <a:t>في مناط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ق </a:t>
            </a:r>
            <a:r>
              <a:rPr lang="ar-EG" dirty="0">
                <a:solidFill>
                  <a:srgbClr val="00B050"/>
                </a:solidFill>
              </a:rPr>
              <a:t>معينة على بقية أجزاء المجتمع الحضري</a:t>
            </a:r>
            <a:r>
              <a:rPr lang="ar-EG" dirty="0"/>
              <a:t> </a:t>
            </a:r>
            <a:r>
              <a:rPr lang="ar-SA" dirty="0" smtClean="0"/>
              <a:t> </a:t>
            </a:r>
            <a:r>
              <a:rPr lang="ar-EG" dirty="0" smtClean="0"/>
              <a:t>.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7030A0"/>
                </a:solidFill>
              </a:rPr>
              <a:t>ويميل </a:t>
            </a:r>
            <a:r>
              <a:rPr lang="ar-EG" dirty="0">
                <a:solidFill>
                  <a:srgbClr val="7030A0"/>
                </a:solidFill>
              </a:rPr>
              <a:t>الإنسان إلى المركزية من حيث العمل حتى يفتخر </a:t>
            </a:r>
            <a:r>
              <a:rPr lang="ar-EG" dirty="0" smtClean="0">
                <a:solidFill>
                  <a:srgbClr val="7030A0"/>
                </a:solidFill>
              </a:rPr>
              <a:t>بنفسه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495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3- </a:t>
            </a:r>
            <a:r>
              <a:rPr lang="ar-EG" dirty="0" smtClean="0">
                <a:solidFill>
                  <a:srgbClr val="FF0000"/>
                </a:solidFill>
              </a:rPr>
              <a:t>اللامركزية</a:t>
            </a:r>
            <a:r>
              <a:rPr lang="ar-EG" dirty="0" smtClean="0"/>
              <a:t> </a:t>
            </a:r>
            <a:r>
              <a:rPr lang="ar-EG" b="1" dirty="0"/>
              <a:t>	</a:t>
            </a:r>
            <a:endParaRPr lang="ar-SA" b="1" dirty="0" smtClean="0"/>
          </a:p>
          <a:p>
            <a:pPr rtl="1"/>
            <a:r>
              <a:rPr lang="ar-SA" dirty="0" smtClean="0"/>
              <a:t>            </a:t>
            </a:r>
            <a:r>
              <a:rPr lang="ar-EG" dirty="0" smtClean="0"/>
              <a:t>وهي </a:t>
            </a:r>
            <a:r>
              <a:rPr lang="ar-EG" dirty="0"/>
              <a:t>تعني </a:t>
            </a:r>
            <a:r>
              <a:rPr lang="ar-EG" dirty="0">
                <a:solidFill>
                  <a:srgbClr val="FF0000"/>
                </a:solidFill>
              </a:rPr>
              <a:t>ميل البشر والهيئات التنظيمية وكذلك الأنماط </a:t>
            </a:r>
            <a:r>
              <a:rPr lang="ar-EG" dirty="0" smtClean="0">
                <a:solidFill>
                  <a:srgbClr val="FF0000"/>
                </a:solidFill>
              </a:rPr>
              <a:t>الأخ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</a:t>
            </a:r>
            <a:r>
              <a:rPr lang="ar-SA" dirty="0" smtClean="0">
                <a:solidFill>
                  <a:srgbClr val="FF0000"/>
                </a:solidFill>
              </a:rPr>
              <a:t>ي</a:t>
            </a:r>
            <a:r>
              <a:rPr lang="ar-EG" dirty="0" smtClean="0">
                <a:solidFill>
                  <a:srgbClr val="FF0000"/>
                </a:solidFill>
              </a:rPr>
              <a:t> م</a:t>
            </a:r>
            <a:r>
              <a:rPr lang="ar-SA" dirty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ن </a:t>
            </a:r>
            <a:r>
              <a:rPr lang="ar-SA" dirty="0" smtClean="0">
                <a:solidFill>
                  <a:srgbClr val="FF0000"/>
                </a:solidFill>
              </a:rPr>
              <a:t>استخـدام </a:t>
            </a:r>
            <a:r>
              <a:rPr lang="ar-EG" dirty="0" smtClean="0">
                <a:solidFill>
                  <a:srgbClr val="FF0000"/>
                </a:solidFill>
              </a:rPr>
              <a:t>الأرض </a:t>
            </a:r>
            <a:r>
              <a:rPr lang="ar-EG" dirty="0">
                <a:solidFill>
                  <a:srgbClr val="FF0000"/>
                </a:solidFill>
              </a:rPr>
              <a:t>إلى </a:t>
            </a:r>
            <a:r>
              <a:rPr lang="ar-EG" dirty="0" smtClean="0">
                <a:solidFill>
                  <a:srgbClr val="FF0000"/>
                </a:solidFill>
              </a:rPr>
              <a:t>الابتع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اد ع</a:t>
            </a:r>
            <a:r>
              <a:rPr lang="ar-SA" dirty="0" smtClean="0">
                <a:solidFill>
                  <a:srgbClr val="FF0000"/>
                </a:solidFill>
              </a:rPr>
              <a:t>ــ</a:t>
            </a:r>
            <a:r>
              <a:rPr lang="ar-EG" dirty="0" smtClean="0">
                <a:solidFill>
                  <a:srgbClr val="FF0000"/>
                </a:solidFill>
              </a:rPr>
              <a:t>ن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ركز </a:t>
            </a:r>
            <a:r>
              <a:rPr lang="ar-EG" dirty="0">
                <a:solidFill>
                  <a:srgbClr val="FF0000"/>
                </a:solidFill>
              </a:rPr>
              <a:t>المدينة </a:t>
            </a:r>
            <a:r>
              <a:rPr lang="ar-EG" dirty="0"/>
              <a:t>. ويميل الإنسان إلى </a:t>
            </a:r>
            <a:r>
              <a:rPr lang="ar-EG" dirty="0">
                <a:solidFill>
                  <a:srgbClr val="0070C0"/>
                </a:solidFill>
              </a:rPr>
              <a:t>اللامركزية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من </a:t>
            </a:r>
            <a:r>
              <a:rPr lang="ar-EG" dirty="0">
                <a:solidFill>
                  <a:srgbClr val="0070C0"/>
                </a:solidFill>
              </a:rPr>
              <a:t>حيث السكن </a:t>
            </a:r>
            <a:r>
              <a:rPr lang="ar-EG" dirty="0" smtClean="0"/>
              <a:t>كذلك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00B050"/>
                </a:solidFill>
              </a:rPr>
              <a:t>الصناعات الضخمة تميل إلى اللامركزية</a:t>
            </a:r>
            <a:r>
              <a:rPr lang="ar-EG" dirty="0"/>
              <a:t> </a:t>
            </a:r>
            <a:r>
              <a:rPr lang="ar-EG" dirty="0">
                <a:solidFill>
                  <a:srgbClr val="7030A0"/>
                </a:solidFill>
              </a:rPr>
              <a:t>فهي تحتاج إلى الأراضي الرخيصة الشاسعة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63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rtl="1"/>
            <a:r>
              <a:rPr lang="ar-EG" dirty="0"/>
              <a:t>4- </a:t>
            </a:r>
            <a:r>
              <a:rPr lang="ar-EG" dirty="0">
                <a:solidFill>
                  <a:srgbClr val="FF0000"/>
                </a:solidFill>
              </a:rPr>
              <a:t>الفصل</a:t>
            </a:r>
            <a:r>
              <a:rPr lang="ar-EG" dirty="0"/>
              <a:t> –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العزل</a:t>
            </a:r>
            <a:r>
              <a:rPr lang="ar-EG" dirty="0" smtClean="0"/>
              <a:t> </a:t>
            </a:r>
            <a:endParaRPr lang="ar-SA" dirty="0" smtClean="0"/>
          </a:p>
          <a:p>
            <a:pPr rtl="1"/>
            <a:r>
              <a:rPr lang="ar-EG" b="1" dirty="0"/>
              <a:t>	</a:t>
            </a:r>
            <a:r>
              <a:rPr lang="ar-SA" b="1" dirty="0" smtClean="0">
                <a:solidFill>
                  <a:srgbClr val="0070C0"/>
                </a:solidFill>
              </a:rPr>
              <a:t>          </a:t>
            </a:r>
            <a:r>
              <a:rPr lang="ar-EG" dirty="0" smtClean="0">
                <a:solidFill>
                  <a:srgbClr val="0070C0"/>
                </a:solidFill>
              </a:rPr>
              <a:t>بعض </a:t>
            </a:r>
            <a:r>
              <a:rPr lang="ar-EG" dirty="0">
                <a:solidFill>
                  <a:srgbClr val="0070C0"/>
                </a:solidFill>
              </a:rPr>
              <a:t>الناس يفضلون أن يسكنوا مع بعض </a:t>
            </a:r>
            <a:r>
              <a:rPr lang="ar-EG" dirty="0"/>
              <a:t>، </a:t>
            </a:r>
            <a:r>
              <a:rPr lang="ar-EG" dirty="0">
                <a:solidFill>
                  <a:srgbClr val="C00000"/>
                </a:solidFill>
              </a:rPr>
              <a:t>ومثال ذلك </a:t>
            </a:r>
            <a:r>
              <a:rPr lang="ar-EG" dirty="0">
                <a:solidFill>
                  <a:srgbClr val="00B050"/>
                </a:solidFill>
              </a:rPr>
              <a:t>عندما يتحدون في الدين واللغة والجنسية </a:t>
            </a:r>
            <a:r>
              <a:rPr lang="ar-EG" dirty="0"/>
              <a:t>، أو </a:t>
            </a:r>
            <a:r>
              <a:rPr lang="ar-EG" dirty="0">
                <a:solidFill>
                  <a:srgbClr val="D9791B"/>
                </a:solidFill>
              </a:rPr>
              <a:t>يكونوا متخصصين في مهنة </a:t>
            </a:r>
            <a:r>
              <a:rPr lang="ar-EG" dirty="0" smtClean="0">
                <a:solidFill>
                  <a:srgbClr val="D9791B"/>
                </a:solidFill>
              </a:rPr>
              <a:t>واحدة</a:t>
            </a:r>
            <a:r>
              <a:rPr lang="ar-SA" dirty="0" smtClean="0"/>
              <a:t> .</a:t>
            </a:r>
          </a:p>
          <a:p>
            <a:pPr rtl="1"/>
            <a:endParaRPr lang="ar-SA" dirty="0"/>
          </a:p>
          <a:p>
            <a:pPr rtl="1"/>
            <a:r>
              <a:rPr lang="ar-SA" dirty="0" smtClean="0"/>
              <a:t>   </a:t>
            </a:r>
            <a:r>
              <a:rPr lang="ar-SA" i="1" dirty="0" smtClean="0">
                <a:solidFill>
                  <a:srgbClr val="F04316"/>
                </a:solidFill>
              </a:rPr>
              <a:t>ويتم الفصل بطريقتين هما </a:t>
            </a:r>
            <a:r>
              <a:rPr lang="ar-SA" dirty="0" smtClean="0"/>
              <a:t>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617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dirty="0" smtClean="0"/>
          </a:p>
          <a:p>
            <a:pPr rtl="1"/>
            <a:r>
              <a:rPr lang="ar-SA" dirty="0" smtClean="0"/>
              <a:t> </a:t>
            </a:r>
            <a:r>
              <a:rPr lang="ar-EG" dirty="0"/>
              <a:t>أ) </a:t>
            </a:r>
            <a:r>
              <a:rPr lang="ar-EG" dirty="0">
                <a:solidFill>
                  <a:srgbClr val="FF0000"/>
                </a:solidFill>
              </a:rPr>
              <a:t>التجمعات السكنية على أساس </a:t>
            </a:r>
            <a:r>
              <a:rPr lang="ar-EG" dirty="0"/>
              <a:t>( </a:t>
            </a:r>
            <a:r>
              <a:rPr lang="ar-EG" dirty="0">
                <a:solidFill>
                  <a:srgbClr val="0070C0"/>
                </a:solidFill>
              </a:rPr>
              <a:t>اللون </a:t>
            </a:r>
            <a:r>
              <a:rPr lang="ar-EG" dirty="0"/>
              <a:t>– </a:t>
            </a:r>
            <a:r>
              <a:rPr lang="ar-EG" dirty="0">
                <a:solidFill>
                  <a:srgbClr val="00B050"/>
                </a:solidFill>
              </a:rPr>
              <a:t>الدين</a:t>
            </a:r>
            <a:r>
              <a:rPr lang="ar-EG" dirty="0"/>
              <a:t> – </a:t>
            </a:r>
            <a:r>
              <a:rPr lang="ar-EG" dirty="0">
                <a:solidFill>
                  <a:srgbClr val="7030A0"/>
                </a:solidFill>
              </a:rPr>
              <a:t>اللغة</a:t>
            </a:r>
            <a:r>
              <a:rPr lang="ar-EG" dirty="0"/>
              <a:t> ) ويعكس ذلك نوع من التعصب خاصة من المهاجرين ففي بعض الدول نجد أن المهاجرين يميلون إلى التجمع في منطقة معينة.</a:t>
            </a:r>
            <a:endParaRPr lang="en-US" dirty="0"/>
          </a:p>
          <a:p>
            <a:pPr rtl="1"/>
            <a:endParaRPr lang="ar-SA" b="1" dirty="0" smtClean="0"/>
          </a:p>
          <a:p>
            <a:pPr rtl="1"/>
            <a:r>
              <a:rPr lang="ar-EG" dirty="0" smtClean="0"/>
              <a:t>ب</a:t>
            </a:r>
            <a:r>
              <a:rPr lang="ar-EG" dirty="0"/>
              <a:t>) </a:t>
            </a:r>
            <a:r>
              <a:rPr lang="ar-EG" dirty="0">
                <a:solidFill>
                  <a:srgbClr val="FF0000"/>
                </a:solidFill>
              </a:rPr>
              <a:t>تجمعات سكانية على أساس التخصص </a:t>
            </a:r>
            <a:r>
              <a:rPr lang="ar-EG" dirty="0">
                <a:solidFill>
                  <a:srgbClr val="0070C0"/>
                </a:solidFill>
              </a:rPr>
              <a:t>مثل </a:t>
            </a:r>
            <a:r>
              <a:rPr lang="ar-EG" dirty="0">
                <a:solidFill>
                  <a:srgbClr val="D9791B"/>
                </a:solidFill>
              </a:rPr>
              <a:t>ميل بعض الوظائف المتشابهة التجمع في منطقة معينة</a:t>
            </a:r>
            <a:r>
              <a:rPr lang="ar-EG" dirty="0"/>
              <a:t> مثل </a:t>
            </a:r>
            <a:r>
              <a:rPr lang="ar-EG" dirty="0">
                <a:solidFill>
                  <a:srgbClr val="FF0000"/>
                </a:solidFill>
              </a:rPr>
              <a:t>أصحاب محلات الذهب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956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97330"/>
            <a:ext cx="8915400" cy="4525963"/>
          </a:xfrm>
        </p:spPr>
        <p:txBody>
          <a:bodyPr/>
          <a:lstStyle/>
          <a:p>
            <a:pPr rtl="1"/>
            <a:r>
              <a:rPr lang="ar-SA" dirty="0"/>
              <a:t>5-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الغزو</a:t>
            </a:r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    </a:t>
            </a:r>
            <a:r>
              <a:rPr lang="ar-EG" dirty="0" smtClean="0"/>
              <a:t>تعني </a:t>
            </a:r>
            <a:r>
              <a:rPr lang="ar-EG" dirty="0"/>
              <a:t>عملية الغزو </a:t>
            </a:r>
            <a:r>
              <a:rPr lang="ar-EG" dirty="0">
                <a:solidFill>
                  <a:srgbClr val="FF0000"/>
                </a:solidFill>
              </a:rPr>
              <a:t>بدء إزاحة جماعة من الناس لجماعة أخرى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أو إزاحة نشاط وظيفي لنشاط أخر</a:t>
            </a:r>
            <a:r>
              <a:rPr lang="ar-EG" dirty="0"/>
              <a:t> مثل </a:t>
            </a:r>
            <a:r>
              <a:rPr lang="ar-EG" dirty="0">
                <a:solidFill>
                  <a:srgbClr val="C00000"/>
                </a:solidFill>
              </a:rPr>
              <a:t>الصناعة</a:t>
            </a:r>
            <a:r>
              <a:rPr lang="ar-EG" dirty="0"/>
              <a:t> 0 </a:t>
            </a:r>
            <a:r>
              <a:rPr lang="ar-EG" dirty="0">
                <a:solidFill>
                  <a:srgbClr val="7030A0"/>
                </a:solidFill>
              </a:rPr>
              <a:t>وهناك </a:t>
            </a:r>
            <a:r>
              <a:rPr lang="ar-SA" dirty="0" smtClean="0">
                <a:solidFill>
                  <a:srgbClr val="7030A0"/>
                </a:solidFill>
              </a:rPr>
              <a:t>مجمـوعة </a:t>
            </a:r>
            <a:r>
              <a:rPr lang="ar-EG" dirty="0" smtClean="0">
                <a:solidFill>
                  <a:srgbClr val="7030A0"/>
                </a:solidFill>
              </a:rPr>
              <a:t>من </a:t>
            </a:r>
            <a:r>
              <a:rPr lang="ar-EG" dirty="0">
                <a:solidFill>
                  <a:srgbClr val="7030A0"/>
                </a:solidFill>
              </a:rPr>
              <a:t>الظروف </a:t>
            </a:r>
            <a:r>
              <a:rPr lang="ar-EG" dirty="0" smtClean="0">
                <a:solidFill>
                  <a:srgbClr val="7030A0"/>
                </a:solidFill>
              </a:rPr>
              <a:t>الت</a:t>
            </a:r>
            <a:r>
              <a:rPr lang="ar-SA" dirty="0" smtClean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تثير عملية الغزو وهي</a:t>
            </a:r>
            <a:r>
              <a:rPr lang="ar-EG" dirty="0"/>
              <a:t> </a:t>
            </a:r>
            <a:r>
              <a:rPr lang="ar-SA" dirty="0" smtClean="0"/>
              <a:t> </a:t>
            </a:r>
            <a:r>
              <a:rPr lang="ar-EG" dirty="0" smtClean="0"/>
              <a:t>: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تحرك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ات </a:t>
            </a:r>
            <a:r>
              <a:rPr lang="ar-EG" dirty="0">
                <a:solidFill>
                  <a:srgbClr val="FF0000"/>
                </a:solidFill>
              </a:rPr>
              <a:t>السكان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التغيرات </a:t>
            </a:r>
            <a:r>
              <a:rPr lang="ar-EG" dirty="0" smtClean="0">
                <a:solidFill>
                  <a:srgbClr val="00B050"/>
                </a:solidFill>
              </a:rPr>
              <a:t>ال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تطـرأ </a:t>
            </a:r>
            <a:r>
              <a:rPr lang="ar-EG" dirty="0" smtClean="0">
                <a:solidFill>
                  <a:srgbClr val="00B050"/>
                </a:solidFill>
              </a:rPr>
              <a:t>على شك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ل </a:t>
            </a:r>
            <a:r>
              <a:rPr lang="ar-EG" dirty="0">
                <a:solidFill>
                  <a:srgbClr val="00B050"/>
                </a:solidFill>
              </a:rPr>
              <a:t>وخطوط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المواصلات </a:t>
            </a:r>
            <a:r>
              <a:rPr lang="ar-EG" dirty="0"/>
              <a:t>،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وتهدم المساكن أو تعرضها للسقوط بسبب تدهور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حالتها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/>
              <a:t>، </a:t>
            </a:r>
            <a:r>
              <a:rPr lang="ar-EG" dirty="0">
                <a:solidFill>
                  <a:srgbClr val="D9791B"/>
                </a:solidFill>
              </a:rPr>
              <a:t>وإدخال أنواع جديدة من الصناعة</a:t>
            </a:r>
            <a:r>
              <a:rPr lang="ar-EG" dirty="0"/>
              <a:t> ، </a:t>
            </a:r>
            <a:r>
              <a:rPr lang="ar-EG" dirty="0">
                <a:solidFill>
                  <a:srgbClr val="0070C0"/>
                </a:solidFill>
              </a:rPr>
              <a:t>والتغيرات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تطـرأ </a:t>
            </a:r>
            <a:r>
              <a:rPr lang="ar-EG" dirty="0" smtClean="0">
                <a:solidFill>
                  <a:srgbClr val="0070C0"/>
                </a:solidFill>
              </a:rPr>
              <a:t>على الأس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اس </a:t>
            </a:r>
            <a:r>
              <a:rPr lang="ar-EG" dirty="0">
                <a:solidFill>
                  <a:srgbClr val="0070C0"/>
                </a:solidFill>
              </a:rPr>
              <a:t>الاقتصادي </a:t>
            </a:r>
            <a:r>
              <a:rPr lang="ar-EG" dirty="0" smtClean="0">
                <a:solidFill>
                  <a:srgbClr val="0070C0"/>
                </a:solidFill>
              </a:rPr>
              <a:t>والت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يمكن أن تؤدي إلى </a:t>
            </a:r>
            <a:r>
              <a:rPr lang="ar-EG" dirty="0">
                <a:solidFill>
                  <a:srgbClr val="FF0000"/>
                </a:solidFill>
              </a:rPr>
              <a:t>إعادة توزيع الدخل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وتؤثر </a:t>
            </a:r>
            <a:r>
              <a:rPr lang="ar-EG" dirty="0">
                <a:solidFill>
                  <a:srgbClr val="0070C0"/>
                </a:solidFill>
              </a:rPr>
              <a:t>في </a:t>
            </a:r>
            <a:r>
              <a:rPr lang="ar-EG" dirty="0">
                <a:solidFill>
                  <a:srgbClr val="7030A0"/>
                </a:solidFill>
              </a:rPr>
              <a:t>قدرة السكان على اختيار أماكن السكن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461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rtl="1"/>
            <a:r>
              <a:rPr lang="ar-EG" b="1" dirty="0"/>
              <a:t>	</a:t>
            </a:r>
            <a:r>
              <a:rPr lang="ar-EG" dirty="0"/>
              <a:t>6- </a:t>
            </a:r>
            <a:r>
              <a:rPr lang="ar-EG" dirty="0">
                <a:solidFill>
                  <a:srgbClr val="FF0000"/>
                </a:solidFill>
              </a:rPr>
              <a:t>التعاقب أو التتابع 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r>
              <a:rPr lang="ar-SA" dirty="0" smtClean="0"/>
              <a:t>          </a:t>
            </a:r>
            <a:r>
              <a:rPr lang="ar-EG" dirty="0" smtClean="0">
                <a:solidFill>
                  <a:srgbClr val="FF0000"/>
                </a:solidFill>
              </a:rPr>
              <a:t>يرتبط </a:t>
            </a:r>
            <a:r>
              <a:rPr lang="ar-EG" dirty="0">
                <a:solidFill>
                  <a:srgbClr val="FF0000"/>
                </a:solidFill>
              </a:rPr>
              <a:t>التتابع </a:t>
            </a:r>
            <a:r>
              <a:rPr lang="ar-EG" dirty="0">
                <a:solidFill>
                  <a:srgbClr val="00B050"/>
                </a:solidFill>
              </a:rPr>
              <a:t>بعملية الغزو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فإذا استمرت عملية الغزو فإن الجماعة الأصلية تزاح من مكانها تدريجياً ويطلق مصطلح التتابع على دورة عملية </a:t>
            </a:r>
            <a:r>
              <a:rPr lang="ar-EG" dirty="0" smtClean="0">
                <a:solidFill>
                  <a:srgbClr val="0070C0"/>
                </a:solidFill>
              </a:rPr>
              <a:t>الغزو</a:t>
            </a:r>
            <a:r>
              <a:rPr lang="ar-SA" dirty="0" smtClean="0"/>
              <a:t> </a:t>
            </a:r>
            <a:r>
              <a:rPr lang="ar-EG" dirty="0" smtClean="0"/>
              <a:t>.</a:t>
            </a:r>
            <a:endParaRPr lang="en-US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031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915400" cy="4525963"/>
          </a:xfrm>
        </p:spPr>
        <p:txBody>
          <a:bodyPr/>
          <a:lstStyle/>
          <a:p>
            <a:pPr rtl="1"/>
            <a:r>
              <a:rPr lang="ar-EG" dirty="0"/>
              <a:t>7- </a:t>
            </a:r>
            <a:r>
              <a:rPr lang="ar-EG" dirty="0">
                <a:solidFill>
                  <a:srgbClr val="FF0000"/>
                </a:solidFill>
              </a:rPr>
              <a:t>الروتينية 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</a:t>
            </a:r>
            <a:r>
              <a:rPr lang="ar-EG" dirty="0" smtClean="0"/>
              <a:t>يقصد </a:t>
            </a:r>
            <a:r>
              <a:rPr lang="ar-EG" dirty="0">
                <a:solidFill>
                  <a:srgbClr val="FF0000"/>
                </a:solidFill>
              </a:rPr>
              <a:t>بالروتينية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حركة السكان اليومية ذهاباً وإياباً بين مكان الإقامة ومكان العمل اليومي</a:t>
            </a:r>
            <a:r>
              <a:rPr lang="ar-EG" dirty="0"/>
              <a:t> ، وكذلك </a:t>
            </a:r>
            <a:r>
              <a:rPr lang="ar-EG" dirty="0">
                <a:solidFill>
                  <a:srgbClr val="00B050"/>
                </a:solidFill>
              </a:rPr>
              <a:t>حركة السـلع من نقطــة الأصل ( </a:t>
            </a:r>
            <a:r>
              <a:rPr lang="ar-EG" dirty="0">
                <a:solidFill>
                  <a:srgbClr val="FF0000"/>
                </a:solidFill>
              </a:rPr>
              <a:t>الإنتاج أو التعبئة </a:t>
            </a:r>
            <a:r>
              <a:rPr lang="ar-EG" dirty="0">
                <a:solidFill>
                  <a:srgbClr val="00B050"/>
                </a:solidFill>
              </a:rPr>
              <a:t>) إلى نقطة الاستخدام </a:t>
            </a:r>
            <a:r>
              <a:rPr lang="ar-EG" dirty="0"/>
              <a:t>.</a:t>
            </a:r>
            <a:endParaRPr lang="en-US" dirty="0"/>
          </a:p>
          <a:p>
            <a:pPr rtl="1"/>
            <a:r>
              <a:rPr lang="ar-SA" dirty="0" smtClean="0"/>
              <a:t>       </a:t>
            </a:r>
            <a:r>
              <a:rPr lang="ar-EG" dirty="0" smtClean="0">
                <a:solidFill>
                  <a:srgbClr val="7030A0"/>
                </a:solidFill>
              </a:rPr>
              <a:t>وتسير </a:t>
            </a:r>
            <a:r>
              <a:rPr lang="ar-EG" dirty="0">
                <a:solidFill>
                  <a:srgbClr val="7030A0"/>
                </a:solidFill>
              </a:rPr>
              <a:t>الروتينية للأشخاص والسلع وفقاً لأنماط معينة يمكن التنبؤ بها </a:t>
            </a:r>
            <a:r>
              <a:rPr lang="ar-EG" dirty="0"/>
              <a:t>، من حيث </a:t>
            </a:r>
            <a:r>
              <a:rPr lang="ar-EG" dirty="0">
                <a:solidFill>
                  <a:srgbClr val="FF0000"/>
                </a:solidFill>
              </a:rPr>
              <a:t>الطريق الذي تسلكه والوقت الذي تتم فيه </a:t>
            </a:r>
            <a:r>
              <a:rPr lang="ar-SA" dirty="0" smtClean="0">
                <a:solidFill>
                  <a:srgbClr val="FF0000"/>
                </a:solidFill>
              </a:rPr>
              <a:t>خـلال اليـوم</a:t>
            </a:r>
            <a:r>
              <a:rPr lang="ar-SA" dirty="0" smtClean="0"/>
              <a:t> </a:t>
            </a:r>
            <a:r>
              <a:rPr lang="ar-EG" dirty="0" smtClean="0"/>
              <a:t>، كم</a:t>
            </a:r>
            <a:r>
              <a:rPr lang="ar-SA" dirty="0" smtClean="0"/>
              <a:t>ـ</a:t>
            </a:r>
            <a:r>
              <a:rPr lang="ar-EG" dirty="0" smtClean="0"/>
              <a:t>ا </a:t>
            </a:r>
            <a:r>
              <a:rPr lang="ar-EG" dirty="0"/>
              <a:t>أن </a:t>
            </a:r>
            <a:r>
              <a:rPr lang="ar-EG" dirty="0" smtClean="0">
                <a:solidFill>
                  <a:srgbClr val="D9791B"/>
                </a:solidFill>
              </a:rPr>
              <a:t>هن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اك </a:t>
            </a:r>
            <a:r>
              <a:rPr lang="ar-EG" dirty="0">
                <a:solidFill>
                  <a:srgbClr val="D9791B"/>
                </a:solidFill>
              </a:rPr>
              <a:t>أنماطاً </a:t>
            </a:r>
            <a:r>
              <a:rPr lang="ar-EG" dirty="0" smtClean="0">
                <a:solidFill>
                  <a:srgbClr val="D9791B"/>
                </a:solidFill>
              </a:rPr>
              <a:t>يمك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ن </a:t>
            </a:r>
            <a:r>
              <a:rPr lang="ar-EG" dirty="0">
                <a:solidFill>
                  <a:srgbClr val="D9791B"/>
                </a:solidFill>
              </a:rPr>
              <a:t>التنبؤ بها </a:t>
            </a:r>
            <a:r>
              <a:rPr lang="ar-EG" dirty="0" smtClean="0">
                <a:solidFill>
                  <a:srgbClr val="D9791B"/>
                </a:solidFill>
              </a:rPr>
              <a:t>للح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رك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ة </a:t>
            </a:r>
            <a:r>
              <a:rPr lang="ar-EG" dirty="0">
                <a:solidFill>
                  <a:srgbClr val="0070C0"/>
                </a:solidFill>
              </a:rPr>
              <a:t>الأسبوعية</a:t>
            </a:r>
            <a:r>
              <a:rPr lang="ar-EG" dirty="0">
                <a:solidFill>
                  <a:srgbClr val="D9791B"/>
                </a:solidFill>
              </a:rPr>
              <a:t> ، </a:t>
            </a:r>
            <a:r>
              <a:rPr lang="ar-EG" dirty="0">
                <a:solidFill>
                  <a:srgbClr val="00B050"/>
                </a:solidFill>
              </a:rPr>
              <a:t>والموسمية</a:t>
            </a:r>
            <a:r>
              <a:rPr lang="ar-EG" dirty="0">
                <a:solidFill>
                  <a:srgbClr val="D9791B"/>
                </a:solidFill>
              </a:rPr>
              <a:t> ، </a:t>
            </a:r>
            <a:r>
              <a:rPr lang="ar-EG" dirty="0">
                <a:solidFill>
                  <a:srgbClr val="7030A0"/>
                </a:solidFill>
              </a:rPr>
              <a:t>بل والسنوية أيضا </a:t>
            </a:r>
            <a:r>
              <a:rPr lang="ar-SA" dirty="0" smtClean="0"/>
              <a:t>.</a:t>
            </a:r>
            <a:r>
              <a:rPr lang="ar-EG" b="1" dirty="0"/>
              <a:t>	</a:t>
            </a:r>
            <a:endParaRPr lang="en-US" dirty="0"/>
          </a:p>
          <a:p>
            <a:pPr rtl="1"/>
            <a:r>
              <a:rPr lang="ar-EG" b="1" dirty="0" smtClean="0"/>
              <a:t>.</a:t>
            </a:r>
            <a:endParaRPr lang="en-US" dirty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11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dirty="0"/>
              <a:t> </a:t>
            </a:r>
            <a:endParaRPr lang="en-US" dirty="0"/>
          </a:p>
          <a:p>
            <a:pPr rtl="1"/>
            <a:r>
              <a:rPr lang="ar-EG" dirty="0"/>
              <a:t>	</a:t>
            </a:r>
            <a:r>
              <a:rPr lang="ar-SA" dirty="0" smtClean="0">
                <a:solidFill>
                  <a:srgbClr val="0070C0"/>
                </a:solidFill>
              </a:rPr>
              <a:t>         </a:t>
            </a:r>
            <a:r>
              <a:rPr lang="ar-EG" dirty="0" smtClean="0">
                <a:solidFill>
                  <a:srgbClr val="0070C0"/>
                </a:solidFill>
              </a:rPr>
              <a:t>وتختلف </a:t>
            </a:r>
            <a:r>
              <a:rPr lang="ar-EG" dirty="0">
                <a:solidFill>
                  <a:srgbClr val="0070C0"/>
                </a:solidFill>
              </a:rPr>
              <a:t>الروتينية في </a:t>
            </a:r>
            <a:r>
              <a:rPr lang="ar-EG" dirty="0">
                <a:solidFill>
                  <a:srgbClr val="FF0000"/>
                </a:solidFill>
              </a:rPr>
              <a:t>المدن القريبة </a:t>
            </a:r>
            <a:r>
              <a:rPr lang="ar-EG" dirty="0">
                <a:solidFill>
                  <a:srgbClr val="0070C0"/>
                </a:solidFill>
              </a:rPr>
              <a:t>عن تلك الموجودة في </a:t>
            </a:r>
            <a:r>
              <a:rPr lang="ar-EG" dirty="0">
                <a:solidFill>
                  <a:srgbClr val="FF0000"/>
                </a:solidFill>
              </a:rPr>
              <a:t>المدن غير </a:t>
            </a:r>
            <a:r>
              <a:rPr lang="ar-EG" dirty="0">
                <a:solidFill>
                  <a:srgbClr val="0070C0"/>
                </a:solidFill>
              </a:rPr>
              <a:t>القريبة سواء في نمطها أو درجتها </a:t>
            </a:r>
            <a:r>
              <a:rPr lang="ar-EG" dirty="0"/>
              <a:t>0 ويرجع ذلك إلى </a:t>
            </a:r>
            <a:r>
              <a:rPr lang="ar-SA" dirty="0" smtClean="0">
                <a:solidFill>
                  <a:srgbClr val="FF0000"/>
                </a:solidFill>
              </a:rPr>
              <a:t>اختلاف </a:t>
            </a:r>
            <a:r>
              <a:rPr lang="ar-EG" dirty="0" smtClean="0">
                <a:solidFill>
                  <a:srgbClr val="FF0000"/>
                </a:solidFill>
              </a:rPr>
              <a:t>أنواع </a:t>
            </a:r>
            <a:r>
              <a:rPr lang="ar-EG" dirty="0">
                <a:solidFill>
                  <a:srgbClr val="FF0000"/>
                </a:solidFill>
              </a:rPr>
              <a:t>اســتخدام الأرض </a:t>
            </a:r>
            <a:r>
              <a:rPr lang="ar-EG" dirty="0">
                <a:solidFill>
                  <a:srgbClr val="00B050"/>
                </a:solidFill>
              </a:rPr>
              <a:t>، والاختلافات البارزة في مكان العمل عن مكان الإقامة </a:t>
            </a:r>
            <a:r>
              <a:rPr lang="ar-EG" dirty="0">
                <a:solidFill>
                  <a:srgbClr val="D9791B"/>
                </a:solidFill>
              </a:rPr>
              <a:t>،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والاختلافات </a:t>
            </a:r>
            <a:r>
              <a:rPr lang="ar-EG" dirty="0">
                <a:solidFill>
                  <a:srgbClr val="D9791B"/>
                </a:solidFill>
              </a:rPr>
              <a:t>في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وسائل </a:t>
            </a:r>
            <a:r>
              <a:rPr lang="ar-EG" dirty="0">
                <a:solidFill>
                  <a:srgbClr val="D9791B"/>
                </a:solidFill>
              </a:rPr>
              <a:t>النقل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/>
              <a:t>، </a:t>
            </a:r>
            <a:r>
              <a:rPr lang="ar-EG" dirty="0"/>
              <a:t>وغير ذلك من العوامل </a:t>
            </a:r>
            <a:r>
              <a:rPr lang="ar-SA" dirty="0" smtClean="0"/>
              <a:t>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تؤثر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في الحركة </a:t>
            </a:r>
            <a:r>
              <a:rPr lang="ar-SA" dirty="0" smtClean="0"/>
              <a:t> </a:t>
            </a:r>
            <a:r>
              <a:rPr lang="ar-EG" dirty="0" smtClean="0"/>
              <a:t>ومع </a:t>
            </a:r>
            <a:r>
              <a:rPr lang="ar-EG" dirty="0"/>
              <a:t>ذلك </a:t>
            </a:r>
            <a:r>
              <a:rPr lang="ar-EG" dirty="0">
                <a:solidFill>
                  <a:srgbClr val="7030A0"/>
                </a:solidFill>
              </a:rPr>
              <a:t>فهناك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أنماط </a:t>
            </a:r>
            <a:r>
              <a:rPr lang="ar-EG" dirty="0">
                <a:solidFill>
                  <a:srgbClr val="7030A0"/>
                </a:solidFill>
              </a:rPr>
              <a:t>روتينية شائعة في حركة الأشخاص والسلع يمكن مشاهدتها في كل مدينة ، بغض النظر عن مناخها أو </a:t>
            </a:r>
            <a:r>
              <a:rPr lang="ar-EG" dirty="0" smtClean="0">
                <a:solidFill>
                  <a:srgbClr val="7030A0"/>
                </a:solidFill>
              </a:rPr>
              <a:t>خصائصها</a:t>
            </a:r>
            <a:r>
              <a:rPr lang="ar-SA" dirty="0" smtClean="0"/>
              <a:t> </a:t>
            </a:r>
            <a:r>
              <a:rPr lang="ar-EG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9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155</TotalTime>
  <Words>242</Words>
  <Application>Microsoft Office PowerPoint</Application>
  <PresentationFormat>A4 Paper (210x297 mm)</PresentationFormat>
  <Paragraphs>114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العاشرة</vt:lpstr>
      <vt:lpstr> العناصر الأساسية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18</cp:revision>
  <dcterms:created xsi:type="dcterms:W3CDTF">2014-07-18T21:11:23Z</dcterms:created>
  <dcterms:modified xsi:type="dcterms:W3CDTF">2014-10-18T16:33:08Z</dcterms:modified>
</cp:coreProperties>
</file>