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24" r:id="rId4"/>
    <p:sldId id="308" r:id="rId5"/>
    <p:sldId id="321" r:id="rId6"/>
    <p:sldId id="322" r:id="rId7"/>
    <p:sldId id="323" r:id="rId8"/>
    <p:sldId id="309" r:id="rId9"/>
    <p:sldId id="311" r:id="rId10"/>
    <p:sldId id="312" r:id="rId11"/>
    <p:sldId id="310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43A79C"/>
    <a:srgbClr val="0E478A"/>
    <a:srgbClr val="313B4A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الحادية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النظريات الأيكولوجية المفسرة لنمو المدن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العناصر الأساسية للمحاضرة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النظريات الإيكولوجية المفسرة لنمو المدن</a:t>
            </a:r>
          </a:p>
          <a:p>
            <a:endParaRPr lang="ar-SA" dirty="0"/>
          </a:p>
          <a:p>
            <a:r>
              <a:rPr lang="ar-SA" dirty="0" smtClean="0"/>
              <a:t> 1 – نظرية نجمة البحر</a:t>
            </a:r>
          </a:p>
          <a:p>
            <a:r>
              <a:rPr lang="ar-SA" dirty="0"/>
              <a:t> </a:t>
            </a:r>
            <a:r>
              <a:rPr lang="ar-SA" dirty="0" smtClean="0"/>
              <a:t>2 – نظرية الدوائر متحدة المركز</a:t>
            </a:r>
          </a:p>
          <a:p>
            <a:r>
              <a:rPr lang="ar-SA" dirty="0" smtClean="0"/>
              <a:t> 3 – نظرية القطاع </a:t>
            </a:r>
          </a:p>
          <a:p>
            <a:r>
              <a:rPr lang="ar-SA" dirty="0"/>
              <a:t> </a:t>
            </a:r>
            <a:r>
              <a:rPr lang="ar-SA" dirty="0" smtClean="0"/>
              <a:t>4 – نظرية النوايا المتعددة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7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9944" y="1417638"/>
            <a:ext cx="8915400" cy="4525963"/>
          </a:xfrm>
        </p:spPr>
        <p:txBody>
          <a:bodyPr/>
          <a:lstStyle/>
          <a:p>
            <a:r>
              <a:rPr lang="ar-SA" b="1" i="1" dirty="0" smtClean="0"/>
              <a:t> - </a:t>
            </a:r>
            <a:r>
              <a:rPr lang="ar-SA" b="1" i="1" dirty="0" smtClean="0">
                <a:solidFill>
                  <a:srgbClr val="FF0000"/>
                </a:solidFill>
              </a:rPr>
              <a:t>النظريات الأيكولوجية المفسرة لنمو المدن</a:t>
            </a:r>
          </a:p>
          <a:p>
            <a:pPr rtl="1"/>
            <a:r>
              <a:rPr lang="ar-SA" dirty="0" smtClean="0"/>
              <a:t>             بذلت محاولات عديدة من جانب العلماء مع </a:t>
            </a:r>
            <a:r>
              <a:rPr lang="ar-SA" dirty="0" smtClean="0">
                <a:solidFill>
                  <a:srgbClr val="FF0000"/>
                </a:solidFill>
              </a:rPr>
              <a:t>مطلع القرن العشرين</a:t>
            </a:r>
            <a:r>
              <a:rPr lang="ar-SA" dirty="0" smtClean="0"/>
              <a:t> لتفسير نمو المدن ، ومع </a:t>
            </a:r>
            <a:r>
              <a:rPr lang="ar-SA" dirty="0" smtClean="0">
                <a:solidFill>
                  <a:srgbClr val="FF0000"/>
                </a:solidFill>
              </a:rPr>
              <a:t>ظهور مصطلح   </a:t>
            </a:r>
            <a:r>
              <a:rPr lang="ar-SA" dirty="0" err="1" smtClean="0">
                <a:solidFill>
                  <a:srgbClr val="FF0000"/>
                </a:solidFill>
              </a:rPr>
              <a:t>الأيكولوجيا</a:t>
            </a:r>
            <a:r>
              <a:rPr lang="ar-SA" dirty="0" smtClean="0">
                <a:solidFill>
                  <a:srgbClr val="FF0000"/>
                </a:solidFill>
              </a:rPr>
              <a:t> الحضرية </a:t>
            </a:r>
            <a:r>
              <a:rPr lang="ar-SA" dirty="0">
                <a:solidFill>
                  <a:srgbClr val="FF0000"/>
                </a:solidFill>
              </a:rPr>
              <a:t>خلال عام 1920 </a:t>
            </a:r>
            <a:r>
              <a:rPr lang="ar-SA" dirty="0"/>
              <a:t>في إطار البحوث </a:t>
            </a:r>
            <a:r>
              <a:rPr lang="ar-SA" dirty="0" smtClean="0"/>
              <a:t>التي </a:t>
            </a:r>
            <a:r>
              <a:rPr lang="ar-SA" dirty="0"/>
              <a:t>قام بها علماء الاجتماع في  </a:t>
            </a:r>
            <a:r>
              <a:rPr lang="ar-SA" dirty="0" smtClean="0">
                <a:solidFill>
                  <a:srgbClr val="00B050"/>
                </a:solidFill>
              </a:rPr>
              <a:t>جامعة شــيكاغو</a:t>
            </a:r>
            <a:r>
              <a:rPr lang="ar-SA" dirty="0" smtClean="0"/>
              <a:t>، كانت هناك اسهامات واضحة من </a:t>
            </a:r>
            <a:r>
              <a:rPr lang="ar-SA" dirty="0"/>
              <a:t>جانب تلك العلماء </a:t>
            </a:r>
            <a:r>
              <a:rPr lang="ar-SA" dirty="0">
                <a:solidFill>
                  <a:srgbClr val="0070C0"/>
                </a:solidFill>
              </a:rPr>
              <a:t>لتحديد الأســس </a:t>
            </a:r>
            <a:r>
              <a:rPr lang="ar-SA" dirty="0" smtClean="0">
                <a:solidFill>
                  <a:srgbClr val="0070C0"/>
                </a:solidFill>
              </a:rPr>
              <a:t>التي </a:t>
            </a:r>
            <a:r>
              <a:rPr lang="ar-SA" dirty="0">
                <a:solidFill>
                  <a:srgbClr val="0070C0"/>
                </a:solidFill>
              </a:rPr>
              <a:t>تحدد النماذج </a:t>
            </a:r>
            <a:r>
              <a:rPr lang="ar-SA" dirty="0" smtClean="0">
                <a:solidFill>
                  <a:srgbClr val="0070C0"/>
                </a:solidFill>
              </a:rPr>
              <a:t>الأيكولوجيـة للمـدينة</a:t>
            </a:r>
            <a:r>
              <a:rPr lang="ar-SA" dirty="0" smtClean="0"/>
              <a:t> ، وقـد نتـج عـن هـذه المحـاولات السابقـة ظهـور بعـض النظريات التي تفسر نمو المدن .</a:t>
            </a:r>
          </a:p>
          <a:p>
            <a:pPr rtl="1"/>
            <a:r>
              <a:rPr lang="ar-EG" dirty="0"/>
              <a:t>	</a:t>
            </a:r>
            <a:r>
              <a:rPr lang="ar-EG" i="1" dirty="0">
                <a:solidFill>
                  <a:srgbClr val="7030A0"/>
                </a:solidFill>
              </a:rPr>
              <a:t>ويمكن عرض تلك النظريات على النحو التالي </a:t>
            </a:r>
            <a:r>
              <a:rPr lang="ar-EG" dirty="0"/>
              <a:t>: -</a:t>
            </a:r>
            <a:endParaRPr lang="en-US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624012"/>
            <a:ext cx="8915400" cy="4525963"/>
          </a:xfrm>
        </p:spPr>
        <p:txBody>
          <a:bodyPr/>
          <a:lstStyle/>
          <a:p>
            <a:r>
              <a:rPr lang="ar-SA" b="1" i="1" dirty="0" smtClean="0"/>
              <a:t> </a:t>
            </a:r>
            <a:r>
              <a:rPr lang="ar-SA" b="1" dirty="0" smtClean="0"/>
              <a:t>1 – </a:t>
            </a:r>
            <a:r>
              <a:rPr lang="ar-SA" b="1" dirty="0" smtClean="0">
                <a:solidFill>
                  <a:srgbClr val="FF0000"/>
                </a:solidFill>
              </a:rPr>
              <a:t>نظرية نجمة البحر </a:t>
            </a:r>
            <a:r>
              <a:rPr lang="ar-SA" b="1" dirty="0" smtClean="0"/>
              <a:t>:</a:t>
            </a:r>
            <a:r>
              <a:rPr lang="ar-SA" dirty="0" smtClean="0"/>
              <a:t> 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تعد هذه النظرية من </a:t>
            </a:r>
            <a:r>
              <a:rPr lang="ar-SA" dirty="0" smtClean="0">
                <a:solidFill>
                  <a:srgbClr val="FF0000"/>
                </a:solidFill>
              </a:rPr>
              <a:t>أول </a:t>
            </a:r>
            <a:r>
              <a:rPr lang="ar-SA" dirty="0" smtClean="0">
                <a:solidFill>
                  <a:srgbClr val="FF0000"/>
                </a:solidFill>
              </a:rPr>
              <a:t>النظريات الأيكولوجية في الظهور 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فقد نادى</a:t>
            </a:r>
            <a:r>
              <a:rPr lang="ar-SA" dirty="0" smtClean="0"/>
              <a:t> (</a:t>
            </a:r>
            <a:r>
              <a:rPr lang="ar-SA" dirty="0" smtClean="0">
                <a:solidFill>
                  <a:srgbClr val="00B0F0"/>
                </a:solidFill>
              </a:rPr>
              <a:t>هونت</a:t>
            </a:r>
            <a:r>
              <a:rPr lang="ar-SA" dirty="0" smtClean="0"/>
              <a:t>) بهذه النظرية في عام </a:t>
            </a:r>
            <a:r>
              <a:rPr lang="ar-SA" dirty="0" smtClean="0">
                <a:solidFill>
                  <a:srgbClr val="FF0000"/>
                </a:solidFill>
              </a:rPr>
              <a:t>1903</a:t>
            </a:r>
            <a:r>
              <a:rPr lang="ar-SA" dirty="0" smtClean="0"/>
              <a:t> م</a:t>
            </a:r>
          </a:p>
          <a:p>
            <a:r>
              <a:rPr lang="ar-SA" dirty="0"/>
              <a:t> </a:t>
            </a:r>
            <a:r>
              <a:rPr lang="ar-SA" dirty="0" smtClean="0"/>
              <a:t> ويرى </a:t>
            </a:r>
            <a:r>
              <a:rPr lang="ar-SA" dirty="0"/>
              <a:t>أصحاب هذه النظرية </a:t>
            </a:r>
            <a:r>
              <a:rPr lang="ar-SA" dirty="0">
                <a:solidFill>
                  <a:srgbClr val="0070C0"/>
                </a:solidFill>
              </a:rPr>
              <a:t>أن المدينة بدأت في الانتشار والتوسع خارج مركز المدينة</a:t>
            </a:r>
            <a:r>
              <a:rPr lang="ar-SA" dirty="0">
                <a:solidFill>
                  <a:srgbClr val="FF0000"/>
                </a:solidFill>
              </a:rPr>
              <a:t> بعد اختراع بعض وسائل المواصلات والنقل التقليدية </a:t>
            </a:r>
            <a:r>
              <a:rPr lang="ar-SA" dirty="0"/>
              <a:t>المتمثلة في </a:t>
            </a:r>
            <a:r>
              <a:rPr lang="ar-SA" dirty="0">
                <a:solidFill>
                  <a:srgbClr val="00B050"/>
                </a:solidFill>
              </a:rPr>
              <a:t>القطارات</a:t>
            </a:r>
            <a:r>
              <a:rPr lang="ar-SA" dirty="0"/>
              <a:t> في تلك الفترة </a:t>
            </a:r>
            <a:r>
              <a:rPr lang="ar-SA" dirty="0">
                <a:solidFill>
                  <a:srgbClr val="D9791B"/>
                </a:solidFill>
              </a:rPr>
              <a:t>بدلا من العربات التي كانت تجرها الحيوانات</a:t>
            </a:r>
            <a:r>
              <a:rPr lang="ar-SA" dirty="0"/>
              <a:t>. </a:t>
            </a:r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71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r>
              <a:rPr lang="ar-SA" dirty="0" smtClean="0">
                <a:solidFill>
                  <a:srgbClr val="0070C0"/>
                </a:solidFill>
              </a:rPr>
              <a:t>وقد نتج عن  اختراع وسائل المواصلات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تطور المدينة في شكل نجمة البحر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0B050"/>
                </a:solidFill>
              </a:rPr>
              <a:t>وكانت هذه الظاهرة منتشرة في معظم المدن الغربية وذلك قبل اختراع السيـارة كوسيـلة مواصلات  </a:t>
            </a:r>
            <a:r>
              <a:rPr lang="ar-SA" dirty="0" smtClean="0"/>
              <a:t>. حيث  </a:t>
            </a:r>
            <a:r>
              <a:rPr lang="ar-SA" dirty="0"/>
              <a:t>كانت </a:t>
            </a:r>
            <a:r>
              <a:rPr lang="ar-SA" dirty="0">
                <a:solidFill>
                  <a:srgbClr val="7030A0"/>
                </a:solidFill>
              </a:rPr>
              <a:t>تبنى المساكن بعيدا </a:t>
            </a:r>
            <a:r>
              <a:rPr lang="ar-SA" dirty="0" smtClean="0">
                <a:solidFill>
                  <a:srgbClr val="7030A0"/>
                </a:solidFill>
              </a:rPr>
              <a:t>عـن مركـز المدينة و </a:t>
            </a:r>
            <a:r>
              <a:rPr lang="ar-SA" dirty="0">
                <a:solidFill>
                  <a:srgbClr val="7030A0"/>
                </a:solidFill>
              </a:rPr>
              <a:t>كان يتم ملء الفراغ بين أذرع </a:t>
            </a:r>
            <a:r>
              <a:rPr lang="ar-SA" dirty="0" smtClean="0">
                <a:solidFill>
                  <a:srgbClr val="7030A0"/>
                </a:solidFill>
              </a:rPr>
              <a:t>هـذه النجمـة البحـرية بالمباني</a:t>
            </a:r>
            <a:r>
              <a:rPr lang="ar-SA" dirty="0" smtClean="0"/>
              <a:t> .  وبالتالي </a:t>
            </a:r>
            <a:r>
              <a:rPr lang="ar-SA" dirty="0" smtClean="0">
                <a:solidFill>
                  <a:srgbClr val="D9791B"/>
                </a:solidFill>
              </a:rPr>
              <a:t>تتجمع هـذه المبـاني عنـد </a:t>
            </a:r>
            <a:r>
              <a:rPr lang="ar-SA" dirty="0">
                <a:solidFill>
                  <a:srgbClr val="D9791B"/>
                </a:solidFill>
              </a:rPr>
              <a:t>محطات القطارات البعيدة عن مركز المدينة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403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ومن هنا  </a:t>
            </a:r>
            <a:r>
              <a:rPr lang="ar-SA" dirty="0"/>
              <a:t>استطاع بعض السكان </a:t>
            </a:r>
            <a:r>
              <a:rPr lang="ar-SA" dirty="0">
                <a:solidFill>
                  <a:srgbClr val="0070C0"/>
                </a:solidFill>
              </a:rPr>
              <a:t>بناء منازلهم في </a:t>
            </a:r>
            <a:r>
              <a:rPr lang="ar-SA" dirty="0" smtClean="0">
                <a:solidFill>
                  <a:srgbClr val="0070C0"/>
                </a:solidFill>
              </a:rPr>
              <a:t>أطـراف </a:t>
            </a:r>
            <a:r>
              <a:rPr lang="ar-SA" dirty="0">
                <a:solidFill>
                  <a:srgbClr val="0070C0"/>
                </a:solidFill>
              </a:rPr>
              <a:t>المدينة </a:t>
            </a:r>
            <a:r>
              <a:rPr lang="ar-SA" dirty="0">
                <a:solidFill>
                  <a:srgbClr val="FF0000"/>
                </a:solidFill>
              </a:rPr>
              <a:t>وخاصة الطبقة الغنية </a:t>
            </a:r>
            <a:r>
              <a:rPr lang="ar-SA" dirty="0"/>
              <a:t>الذين يملكون وسائل </a:t>
            </a:r>
            <a:r>
              <a:rPr lang="ar-SA" dirty="0" smtClean="0"/>
              <a:t>النقـل الخاصة ، </a:t>
            </a:r>
            <a:r>
              <a:rPr lang="ar-SA" dirty="0">
                <a:solidFill>
                  <a:srgbClr val="00B050"/>
                </a:solidFill>
              </a:rPr>
              <a:t>فزاد حجم </a:t>
            </a:r>
            <a:r>
              <a:rPr lang="ar-SA" dirty="0" smtClean="0">
                <a:solidFill>
                  <a:srgbClr val="00B050"/>
                </a:solidFill>
              </a:rPr>
              <a:t> بعض المـدن  وارتفعـت كثافتهـا السكانية </a:t>
            </a:r>
            <a:r>
              <a:rPr lang="ar-SA" dirty="0" smtClean="0"/>
              <a:t>. </a:t>
            </a:r>
            <a:r>
              <a:rPr lang="ar-SA" dirty="0">
                <a:solidFill>
                  <a:srgbClr val="7030A0"/>
                </a:solidFill>
              </a:rPr>
              <a:t>أما </a:t>
            </a:r>
            <a:r>
              <a:rPr lang="ar-SA" dirty="0" smtClean="0">
                <a:solidFill>
                  <a:srgbClr val="7030A0"/>
                </a:solidFill>
              </a:rPr>
              <a:t>المبـاني القديمـة </a:t>
            </a:r>
            <a:r>
              <a:rPr lang="ar-SA" dirty="0">
                <a:solidFill>
                  <a:srgbClr val="7030A0"/>
                </a:solidFill>
              </a:rPr>
              <a:t>التي كانت </a:t>
            </a:r>
            <a:r>
              <a:rPr lang="ar-SA" dirty="0" smtClean="0">
                <a:solidFill>
                  <a:srgbClr val="7030A0"/>
                </a:solidFill>
              </a:rPr>
              <a:t>وسـط المـدينة </a:t>
            </a:r>
            <a:r>
              <a:rPr lang="ar-SA" dirty="0" smtClean="0">
                <a:solidFill>
                  <a:srgbClr val="FF0000"/>
                </a:solidFill>
              </a:rPr>
              <a:t>فقـد سكنهـا الفقراء نظرا </a:t>
            </a:r>
            <a:r>
              <a:rPr lang="ar-SA" dirty="0">
                <a:solidFill>
                  <a:srgbClr val="FF0000"/>
                </a:solidFill>
              </a:rPr>
              <a:t>لرخص قيمة إيجارها</a:t>
            </a:r>
            <a:r>
              <a:rPr lang="ar-SA" dirty="0"/>
              <a:t>. كما أن </a:t>
            </a:r>
            <a:r>
              <a:rPr lang="ar-SA" dirty="0">
                <a:solidFill>
                  <a:srgbClr val="0E478A"/>
                </a:solidFill>
              </a:rPr>
              <a:t>بعض الحكومات قامت بهدمها </a:t>
            </a:r>
            <a:r>
              <a:rPr lang="ar-SA" dirty="0" smtClean="0">
                <a:solidFill>
                  <a:srgbClr val="0E478A"/>
                </a:solidFill>
              </a:rPr>
              <a:t>لتبني </a:t>
            </a:r>
            <a:r>
              <a:rPr lang="ar-SA" dirty="0" smtClean="0">
                <a:solidFill>
                  <a:srgbClr val="D9791B"/>
                </a:solidFill>
              </a:rPr>
              <a:t>المكاتب </a:t>
            </a:r>
            <a:r>
              <a:rPr lang="ar-SA" dirty="0">
                <a:solidFill>
                  <a:srgbClr val="D9791B"/>
                </a:solidFill>
              </a:rPr>
              <a:t>الإدارية </a:t>
            </a:r>
            <a:r>
              <a:rPr lang="ar-SA" dirty="0" smtClean="0">
                <a:solidFill>
                  <a:srgbClr val="D9791B"/>
                </a:solidFill>
              </a:rPr>
              <a:t>والحدائق </a:t>
            </a:r>
            <a:r>
              <a:rPr lang="ar-SA" dirty="0">
                <a:solidFill>
                  <a:srgbClr val="D9791B"/>
                </a:solidFill>
              </a:rPr>
              <a:t>العامة بعد أن طبق على هذه المناطق برامج التخطيط العمراني </a:t>
            </a:r>
            <a:r>
              <a:rPr lang="ar-SA" dirty="0" smtClean="0">
                <a:solidFill>
                  <a:srgbClr val="D9791B"/>
                </a:solidFill>
              </a:rPr>
              <a:t>الجديد</a:t>
            </a:r>
            <a:r>
              <a:rPr lang="ar-SA" dirty="0" smtClean="0"/>
              <a:t>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779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2</a:t>
            </a:r>
            <a:r>
              <a:rPr lang="ar-EG" b="1" dirty="0" smtClean="0"/>
              <a:t>- </a:t>
            </a:r>
            <a:r>
              <a:rPr lang="ar-EG" b="1" dirty="0">
                <a:solidFill>
                  <a:srgbClr val="FF0000"/>
                </a:solidFill>
              </a:rPr>
              <a:t>نظرية الدوائر متحدة المركز </a:t>
            </a:r>
            <a:r>
              <a:rPr lang="ar-EG" b="1" dirty="0"/>
              <a:t>: 	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 </a:t>
            </a:r>
            <a:r>
              <a:rPr lang="ar-EG" dirty="0" smtClean="0"/>
              <a:t>تعد </a:t>
            </a:r>
            <a:r>
              <a:rPr lang="ar-EG" dirty="0"/>
              <a:t>نظرية الدوائر متحدة المركز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قدمها " </a:t>
            </a:r>
            <a:r>
              <a:rPr lang="ar-EG" dirty="0" err="1">
                <a:solidFill>
                  <a:srgbClr val="00B0F0"/>
                </a:solidFill>
              </a:rPr>
              <a:t>بيرجس</a:t>
            </a:r>
            <a:r>
              <a:rPr lang="ar-EG" dirty="0"/>
              <a:t> " </a:t>
            </a:r>
            <a:r>
              <a:rPr lang="ar-EG" dirty="0" smtClean="0"/>
              <a:t>عام </a:t>
            </a:r>
            <a:r>
              <a:rPr lang="ar-EG" dirty="0" smtClean="0">
                <a:solidFill>
                  <a:srgbClr val="FF0000"/>
                </a:solidFill>
              </a:rPr>
              <a:t>1925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>
                <a:solidFill>
                  <a:srgbClr val="0070C0"/>
                </a:solidFill>
              </a:rPr>
              <a:t>من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أولى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المحاولات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بذلت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التحليل </a:t>
            </a:r>
            <a:r>
              <a:rPr lang="ar-EG" dirty="0">
                <a:solidFill>
                  <a:srgbClr val="0070C0"/>
                </a:solidFill>
              </a:rPr>
              <a:t>الأيكولوجي لمدن </a:t>
            </a:r>
            <a:r>
              <a:rPr lang="ar-EG" dirty="0"/>
              <a:t>. </a:t>
            </a:r>
            <a:r>
              <a:rPr lang="ar-EG" dirty="0">
                <a:solidFill>
                  <a:srgbClr val="7030A0"/>
                </a:solidFill>
              </a:rPr>
              <a:t>وقد يطلق على هذه النظرية اسم نظرية </a:t>
            </a:r>
            <a:r>
              <a:rPr lang="ar-EG" dirty="0">
                <a:solidFill>
                  <a:srgbClr val="00B050"/>
                </a:solidFill>
              </a:rPr>
              <a:t>المناطق المتمركزة 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ar-EG" dirty="0" smtClean="0"/>
              <a:t>أو </a:t>
            </a:r>
            <a:r>
              <a:rPr lang="ar-EG" dirty="0">
                <a:solidFill>
                  <a:srgbClr val="FF0000"/>
                </a:solidFill>
              </a:rPr>
              <a:t>نظرية الفرض الحلقي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.                    </a:t>
            </a:r>
            <a:r>
              <a:rPr lang="ar-EG" dirty="0"/>
              <a:t>	</a:t>
            </a:r>
            <a:r>
              <a:rPr lang="ar-SA" dirty="0" smtClean="0"/>
              <a:t>   </a:t>
            </a:r>
            <a:r>
              <a:rPr lang="ar-EG" dirty="0" smtClean="0"/>
              <a:t>ويفترض </a:t>
            </a:r>
            <a:r>
              <a:rPr lang="ar-EG" dirty="0"/>
              <a:t>" </a:t>
            </a:r>
            <a:r>
              <a:rPr lang="ar-EG" dirty="0" err="1">
                <a:solidFill>
                  <a:srgbClr val="00B0F0"/>
                </a:solidFill>
              </a:rPr>
              <a:t>بيرجس</a:t>
            </a:r>
            <a:r>
              <a:rPr lang="ar-EG" dirty="0"/>
              <a:t>" في هذه النظرية أن </a:t>
            </a:r>
            <a:r>
              <a:rPr lang="ar-EG" dirty="0">
                <a:solidFill>
                  <a:srgbClr val="FF0000"/>
                </a:solidFill>
              </a:rPr>
              <a:t>نمو المدينة يأخذ شكل سلسلة من الدوائر المتتالية</a:t>
            </a:r>
            <a:r>
              <a:rPr lang="ar-EG" dirty="0"/>
              <a:t> ، </a:t>
            </a:r>
            <a:r>
              <a:rPr lang="ar-EG" dirty="0">
                <a:solidFill>
                  <a:srgbClr val="00B050"/>
                </a:solidFill>
              </a:rPr>
              <a:t>وتختلف كل دائرة أو منطقة في </a:t>
            </a:r>
            <a:r>
              <a:rPr lang="ar-EG" dirty="0">
                <a:solidFill>
                  <a:srgbClr val="0E478A"/>
                </a:solidFill>
              </a:rPr>
              <a:t>طريقة استخدام </a:t>
            </a:r>
            <a:r>
              <a:rPr lang="ar-EG" dirty="0" smtClean="0">
                <a:solidFill>
                  <a:srgbClr val="0E478A"/>
                </a:solidFill>
              </a:rPr>
              <a:t>الأرض</a:t>
            </a:r>
            <a:r>
              <a:rPr lang="ar-SA" dirty="0" smtClean="0">
                <a:solidFill>
                  <a:srgbClr val="0E478A"/>
                </a:solidFill>
              </a:rPr>
              <a:t>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EG" b="1" dirty="0"/>
              <a:t>	</a:t>
            </a:r>
            <a:r>
              <a:rPr lang="ar-SA" b="1" dirty="0" smtClean="0"/>
              <a:t>        </a:t>
            </a:r>
            <a:r>
              <a:rPr lang="ar-EG" dirty="0" smtClean="0"/>
              <a:t>ويرى </a:t>
            </a:r>
            <a:r>
              <a:rPr lang="ar-EG" dirty="0"/>
              <a:t>" </a:t>
            </a:r>
            <a:r>
              <a:rPr lang="ar-EG" dirty="0" err="1">
                <a:solidFill>
                  <a:srgbClr val="00B0F0"/>
                </a:solidFill>
              </a:rPr>
              <a:t>بيرجس</a:t>
            </a:r>
            <a:r>
              <a:rPr lang="ar-EG" dirty="0"/>
              <a:t> " </a:t>
            </a:r>
            <a:r>
              <a:rPr lang="ar-EG" dirty="0">
                <a:solidFill>
                  <a:srgbClr val="7030A0"/>
                </a:solidFill>
              </a:rPr>
              <a:t>أن المدينة تتخذ في نموها شكل خمس حلقات متحدة المركز ومتناسقة إلى حد ما </a:t>
            </a:r>
            <a:r>
              <a:rPr lang="ar-SA" dirty="0" smtClean="0"/>
              <a:t>. </a:t>
            </a:r>
          </a:p>
          <a:p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b="1" dirty="0">
                <a:solidFill>
                  <a:srgbClr val="FF0000"/>
                </a:solidFill>
              </a:rPr>
              <a:t>الحلقة الأولى</a:t>
            </a:r>
            <a:r>
              <a:rPr lang="ar-EG" b="1" dirty="0">
                <a:solidFill>
                  <a:schemeClr val="tx1"/>
                </a:solidFill>
              </a:rPr>
              <a:t> : </a:t>
            </a:r>
            <a:r>
              <a:rPr lang="ar-EG" dirty="0"/>
              <a:t>وتسمى </a:t>
            </a:r>
            <a:r>
              <a:rPr lang="ar-EG" dirty="0">
                <a:solidFill>
                  <a:srgbClr val="FF0000"/>
                </a:solidFill>
              </a:rPr>
              <a:t>منطقة الأعمال المركزية </a:t>
            </a:r>
            <a:r>
              <a:rPr lang="ar-EG" dirty="0" smtClean="0">
                <a:solidFill>
                  <a:srgbClr val="0070C0"/>
                </a:solidFill>
              </a:rPr>
              <a:t>وهي </a:t>
            </a:r>
            <a:r>
              <a:rPr lang="ar-EG" dirty="0">
                <a:solidFill>
                  <a:srgbClr val="0070C0"/>
                </a:solidFill>
              </a:rPr>
              <a:t>منطقة يسـهل الوصول إليها من أي نقطة داخل المدينة</a:t>
            </a:r>
            <a:r>
              <a:rPr lang="ar-EG" dirty="0"/>
              <a:t> ، وفيها </a:t>
            </a:r>
            <a:r>
              <a:rPr lang="ar-EG" dirty="0">
                <a:solidFill>
                  <a:srgbClr val="C00000"/>
                </a:solidFill>
              </a:rPr>
              <a:t>ترتفع أسعار الأراضي</a:t>
            </a:r>
            <a:r>
              <a:rPr lang="ar-EG" dirty="0"/>
              <a:t> ، </a:t>
            </a:r>
            <a:r>
              <a:rPr lang="ar-EG" dirty="0">
                <a:solidFill>
                  <a:srgbClr val="00B050"/>
                </a:solidFill>
              </a:rPr>
              <a:t>وتتركز فيها الأنشطة </a:t>
            </a:r>
            <a:r>
              <a:rPr lang="ar-EG" dirty="0" smtClean="0">
                <a:solidFill>
                  <a:srgbClr val="00B050"/>
                </a:solidFill>
              </a:rPr>
              <a:t>الت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تحتاج إلى موقع مركزي وتتحمل أسعار الأرض المرتفعة </a:t>
            </a:r>
            <a:r>
              <a:rPr lang="ar-EG" dirty="0"/>
              <a:t>وتحتل </a:t>
            </a:r>
            <a:r>
              <a:rPr lang="ar-SA" dirty="0" smtClean="0"/>
              <a:t> </a:t>
            </a:r>
            <a:r>
              <a:rPr lang="ar-EG" dirty="0" smtClean="0"/>
              <a:t>هذه </a:t>
            </a:r>
            <a:r>
              <a:rPr lang="ar-EG" dirty="0"/>
              <a:t>المنطقة </a:t>
            </a:r>
            <a:r>
              <a:rPr lang="ar-EG" dirty="0">
                <a:solidFill>
                  <a:srgbClr val="FF0000"/>
                </a:solidFill>
              </a:rPr>
              <a:t>ناطحات السحاب </a:t>
            </a:r>
            <a:r>
              <a:rPr lang="ar-EG" dirty="0"/>
              <a:t>، </a:t>
            </a:r>
            <a:r>
              <a:rPr lang="ar-EG" dirty="0">
                <a:solidFill>
                  <a:srgbClr val="D9791B"/>
                </a:solidFill>
              </a:rPr>
              <a:t>المحلات التجارية </a:t>
            </a:r>
            <a:r>
              <a:rPr lang="ar-EG" dirty="0"/>
              <a:t>، </a:t>
            </a:r>
            <a:r>
              <a:rPr lang="ar-EG" dirty="0">
                <a:solidFill>
                  <a:srgbClr val="43A79C"/>
                </a:solidFill>
              </a:rPr>
              <a:t>والفنادق </a:t>
            </a:r>
            <a:r>
              <a:rPr lang="ar-SA" dirty="0" smtClean="0">
                <a:solidFill>
                  <a:srgbClr val="43A79C"/>
                </a:solidFill>
              </a:rPr>
              <a:t> </a:t>
            </a:r>
            <a:r>
              <a:rPr lang="ar-EG" dirty="0" smtClean="0">
                <a:solidFill>
                  <a:srgbClr val="43A79C"/>
                </a:solidFill>
              </a:rPr>
              <a:t>والمطاعم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والمسارح</a:t>
            </a:r>
            <a:r>
              <a:rPr lang="ar-EG" dirty="0"/>
              <a:t> ، </a:t>
            </a:r>
            <a:r>
              <a:rPr lang="ar-EG" dirty="0">
                <a:solidFill>
                  <a:srgbClr val="FFC000"/>
                </a:solidFill>
              </a:rPr>
              <a:t>والمتاجر </a:t>
            </a:r>
            <a:r>
              <a:rPr lang="ar-EG" dirty="0" smtClean="0">
                <a:solidFill>
                  <a:srgbClr val="FFC000"/>
                </a:solidFill>
              </a:rPr>
              <a:t>المتخصصة</a:t>
            </a:r>
            <a:r>
              <a:rPr lang="ar-SA" dirty="0" smtClean="0">
                <a:solidFill>
                  <a:srgbClr val="FFC000"/>
                </a:solidFill>
              </a:rPr>
              <a:t> </a:t>
            </a:r>
            <a:r>
              <a:rPr lang="ar-SA" dirty="0" smtClean="0"/>
              <a:t>،</a:t>
            </a:r>
            <a:r>
              <a:rPr lang="ar-EG" dirty="0" smtClean="0"/>
              <a:t> </a:t>
            </a:r>
            <a:r>
              <a:rPr lang="ar-EG" dirty="0" smtClean="0"/>
              <a:t>وتنتشر </a:t>
            </a:r>
            <a:r>
              <a:rPr lang="ar-EG" dirty="0"/>
              <a:t>فيها </a:t>
            </a:r>
            <a:r>
              <a:rPr lang="ar-EG" dirty="0">
                <a:solidFill>
                  <a:srgbClr val="FF0000"/>
                </a:solidFill>
              </a:rPr>
              <a:t>سياحة التسوق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625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EG" b="1" dirty="0">
                <a:solidFill>
                  <a:srgbClr val="FF0000"/>
                </a:solidFill>
              </a:rPr>
              <a:t>الحلقة الثانية : </a:t>
            </a:r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/>
              <a:t> </a:t>
            </a:r>
            <a:r>
              <a:rPr lang="ar-SA" b="1" dirty="0" smtClean="0"/>
              <a:t> </a:t>
            </a:r>
            <a:r>
              <a:rPr lang="ar-SA" dirty="0" smtClean="0"/>
              <a:t>         </a:t>
            </a:r>
            <a:r>
              <a:rPr lang="ar-EG" dirty="0" smtClean="0"/>
              <a:t>وهي </a:t>
            </a:r>
            <a:r>
              <a:rPr lang="ar-EG" dirty="0">
                <a:solidFill>
                  <a:srgbClr val="0070C0"/>
                </a:solidFill>
              </a:rPr>
              <a:t>تحيط بمنطقة الأعمال المركزية </a:t>
            </a:r>
            <a:r>
              <a:rPr lang="ar-EG" dirty="0"/>
              <a:t>ويطلق عليها اسم </a:t>
            </a:r>
            <a:r>
              <a:rPr lang="ar-EG" dirty="0">
                <a:solidFill>
                  <a:srgbClr val="FF0000"/>
                </a:solidFill>
              </a:rPr>
              <a:t>منطقة التحول </a:t>
            </a:r>
            <a:r>
              <a:rPr lang="ar-EG" dirty="0"/>
              <a:t>" </a:t>
            </a:r>
            <a:r>
              <a:rPr lang="ar-EG" dirty="0">
                <a:solidFill>
                  <a:srgbClr val="FF0000"/>
                </a:solidFill>
              </a:rPr>
              <a:t>المنطقة الانتقالية</a:t>
            </a:r>
            <a:r>
              <a:rPr lang="ar-EG" dirty="0"/>
              <a:t>" </a:t>
            </a:r>
            <a:r>
              <a:rPr lang="ar-EG" dirty="0" smtClean="0">
                <a:solidFill>
                  <a:srgbClr val="00B050"/>
                </a:solidFill>
              </a:rPr>
              <a:t>وتسكنها </a:t>
            </a:r>
            <a:r>
              <a:rPr lang="ar-EG" dirty="0">
                <a:solidFill>
                  <a:srgbClr val="00B050"/>
                </a:solidFill>
              </a:rPr>
              <a:t>جماعات ذات مستوى اجتماعي اقتصادي منخفض ، بالإضافة إلى المهاجرين </a:t>
            </a:r>
            <a:r>
              <a:rPr lang="ar-EG" dirty="0" smtClean="0">
                <a:solidFill>
                  <a:srgbClr val="00B050"/>
                </a:solidFill>
              </a:rPr>
              <a:t>الريفيين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669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i="1" u="sng" dirty="0" smtClean="0"/>
          </a:p>
          <a:p>
            <a:pPr rtl="1"/>
            <a:r>
              <a:rPr lang="ar-EG" b="1" dirty="0" smtClean="0">
                <a:solidFill>
                  <a:srgbClr val="FF0000"/>
                </a:solidFill>
              </a:rPr>
              <a:t>الحلقة </a:t>
            </a:r>
            <a:r>
              <a:rPr lang="ar-EG" b="1" dirty="0">
                <a:solidFill>
                  <a:srgbClr val="FF0000"/>
                </a:solidFill>
              </a:rPr>
              <a:t>الثالثة : </a:t>
            </a:r>
            <a:endParaRPr lang="ar-SA" b="1" dirty="0" smtClean="0">
              <a:solidFill>
                <a:srgbClr val="FF0000"/>
              </a:solidFill>
            </a:endParaRPr>
          </a:p>
          <a:p>
            <a:pPr rtl="1"/>
            <a:r>
              <a:rPr lang="ar-EG" dirty="0" smtClean="0"/>
              <a:t>وتسمى </a:t>
            </a:r>
            <a:r>
              <a:rPr lang="ar-EG" dirty="0">
                <a:solidFill>
                  <a:srgbClr val="FF0000"/>
                </a:solidFill>
              </a:rPr>
              <a:t>منطقة سكنى العاملين </a:t>
            </a:r>
            <a:r>
              <a:rPr lang="ar-EG" dirty="0"/>
              <a:t>، وخاصة </a:t>
            </a:r>
            <a:r>
              <a:rPr lang="ar-EG" dirty="0" smtClean="0"/>
              <a:t>الذين </a:t>
            </a:r>
            <a:r>
              <a:rPr lang="ar-EG" dirty="0"/>
              <a:t>يعملون موظفين كتابيين وعمالا في المصانع.</a:t>
            </a:r>
            <a:endParaRPr lang="en-US" dirty="0"/>
          </a:p>
          <a:p>
            <a:pPr rtl="1"/>
            <a:r>
              <a:rPr lang="ar-EG" b="1" dirty="0"/>
              <a:t> </a:t>
            </a:r>
            <a:endParaRPr lang="en-US" dirty="0"/>
          </a:p>
          <a:p>
            <a:pPr rtl="1"/>
            <a:r>
              <a:rPr lang="ar-EG" b="1" dirty="0">
                <a:solidFill>
                  <a:srgbClr val="FF0000"/>
                </a:solidFill>
              </a:rPr>
              <a:t>الحلقة الرابعة : </a:t>
            </a:r>
            <a:endParaRPr lang="ar-SA" b="1" dirty="0" smtClean="0">
              <a:solidFill>
                <a:srgbClr val="FF0000"/>
              </a:solidFill>
            </a:endParaRPr>
          </a:p>
          <a:p>
            <a:pPr rtl="1"/>
            <a:r>
              <a:rPr lang="ar-EG" dirty="0" smtClean="0"/>
              <a:t>وتتكون </a:t>
            </a:r>
            <a:r>
              <a:rPr lang="ar-EG" dirty="0"/>
              <a:t>أساساً من " </a:t>
            </a:r>
            <a:r>
              <a:rPr lang="ar-EG" dirty="0">
                <a:solidFill>
                  <a:srgbClr val="FF0000"/>
                </a:solidFill>
              </a:rPr>
              <a:t>الفيلات</a:t>
            </a:r>
            <a:r>
              <a:rPr lang="ar-EG" dirty="0"/>
              <a:t> " وأحياء الأعمال المحلية.</a:t>
            </a:r>
            <a:endParaRPr lang="en-US" dirty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i="1" u="sng" dirty="0" smtClean="0"/>
          </a:p>
          <a:p>
            <a:r>
              <a:rPr lang="ar-SA" b="1" dirty="0" smtClean="0">
                <a:solidFill>
                  <a:srgbClr val="FF0000"/>
                </a:solidFill>
              </a:rPr>
              <a:t>ا</a:t>
            </a:r>
            <a:r>
              <a:rPr lang="ar-EG" b="1" dirty="0" smtClean="0">
                <a:solidFill>
                  <a:srgbClr val="FF0000"/>
                </a:solidFill>
              </a:rPr>
              <a:t>لحلقة </a:t>
            </a:r>
            <a:r>
              <a:rPr lang="ar-EG" b="1" dirty="0">
                <a:solidFill>
                  <a:srgbClr val="FF0000"/>
                </a:solidFill>
              </a:rPr>
              <a:t>الخامسة :</a:t>
            </a:r>
            <a:r>
              <a:rPr lang="ar-EG" b="1" dirty="0"/>
              <a:t> </a:t>
            </a:r>
            <a:endParaRPr lang="ar-SA" b="1" dirty="0" smtClean="0"/>
          </a:p>
          <a:p>
            <a:r>
              <a:rPr lang="ar-SA" b="1" dirty="0"/>
              <a:t> </a:t>
            </a:r>
            <a:r>
              <a:rPr lang="ar-SA" b="1" dirty="0" smtClean="0"/>
              <a:t>     </a:t>
            </a:r>
            <a:r>
              <a:rPr lang="ar-EG" dirty="0" smtClean="0"/>
              <a:t>وتسمى </a:t>
            </a:r>
            <a:r>
              <a:rPr lang="ar-EG" dirty="0">
                <a:solidFill>
                  <a:srgbClr val="FF0000"/>
                </a:solidFill>
              </a:rPr>
              <a:t>منطقة الضواحي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وتقع خارج حدود المدينة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وعلى امتداد خطوط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المواصلات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الممتدة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من </a:t>
            </a:r>
            <a:r>
              <a:rPr lang="ar-EG" dirty="0">
                <a:solidFill>
                  <a:srgbClr val="00B050"/>
                </a:solidFill>
              </a:rPr>
              <a:t>قلب المدينة</a:t>
            </a:r>
            <a:r>
              <a:rPr lang="ar-EG" dirty="0">
                <a:solidFill>
                  <a:srgbClr val="92D050"/>
                </a:solidFill>
              </a:rPr>
              <a:t> </a:t>
            </a:r>
            <a:r>
              <a:rPr lang="ar-SA" dirty="0" smtClean="0">
                <a:solidFill>
                  <a:srgbClr val="92D05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بشكل </a:t>
            </a:r>
            <a:r>
              <a:rPr lang="ar-EG" dirty="0">
                <a:solidFill>
                  <a:srgbClr val="FF0000"/>
                </a:solidFill>
              </a:rPr>
              <a:t>نصف قطري</a:t>
            </a:r>
            <a:r>
              <a:rPr lang="ar-EG" dirty="0"/>
              <a:t> ، وهي </a:t>
            </a:r>
            <a:r>
              <a:rPr lang="ar-EG" dirty="0">
                <a:solidFill>
                  <a:srgbClr val="C00000"/>
                </a:solidFill>
              </a:rPr>
              <a:t>منطقة سكنية لذوي الدخول المرتفعة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كما يمكن أن تكون مقراً لبعض الأحياء المتخصصة</a:t>
            </a:r>
            <a:r>
              <a:rPr lang="ar-EG" dirty="0"/>
              <a:t> </a:t>
            </a:r>
            <a:r>
              <a:rPr lang="ar-SA" dirty="0" smtClean="0"/>
              <a:t> </a:t>
            </a:r>
            <a:r>
              <a:rPr lang="ar-EG" dirty="0" smtClean="0"/>
              <a:t>مثل </a:t>
            </a:r>
            <a:r>
              <a:rPr lang="ar-EG" dirty="0"/>
              <a:t>: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7030A0"/>
                </a:solidFill>
              </a:rPr>
              <a:t>المناطق </a:t>
            </a:r>
            <a:r>
              <a:rPr lang="ar-EG" dirty="0">
                <a:solidFill>
                  <a:srgbClr val="7030A0"/>
                </a:solidFill>
              </a:rPr>
              <a:t>الصناعية </a:t>
            </a:r>
            <a:r>
              <a:rPr lang="ar-EG" dirty="0" smtClean="0"/>
              <a:t>وغيره</a:t>
            </a:r>
            <a:r>
              <a:rPr lang="ar-SA" dirty="0" smtClean="0"/>
              <a:t>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475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3</a:t>
            </a:r>
            <a:r>
              <a:rPr lang="ar-EG" b="1" dirty="0" smtClean="0">
                <a:solidFill>
                  <a:srgbClr val="FF0000"/>
                </a:solidFill>
              </a:rPr>
              <a:t>- </a:t>
            </a:r>
            <a:r>
              <a:rPr lang="ar-EG" b="1" dirty="0">
                <a:solidFill>
                  <a:srgbClr val="FF0000"/>
                </a:solidFill>
              </a:rPr>
              <a:t>نظرية القطاع :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ar-EG" b="1" dirty="0"/>
              <a:t>	</a:t>
            </a:r>
            <a:endParaRPr lang="ar-SA" b="1" dirty="0" smtClean="0"/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EG" dirty="0" smtClean="0"/>
              <a:t>قدم </a:t>
            </a:r>
            <a:r>
              <a:rPr lang="ar-EG" dirty="0"/>
              <a:t>" </a:t>
            </a:r>
            <a:r>
              <a:rPr lang="ar-EG" dirty="0" err="1">
                <a:solidFill>
                  <a:srgbClr val="00B0F0"/>
                </a:solidFill>
              </a:rPr>
              <a:t>هومر</a:t>
            </a:r>
            <a:r>
              <a:rPr lang="ar-EG" dirty="0">
                <a:solidFill>
                  <a:srgbClr val="00B0F0"/>
                </a:solidFill>
              </a:rPr>
              <a:t> هويت </a:t>
            </a:r>
            <a:r>
              <a:rPr lang="ar-EG" dirty="0"/>
              <a:t>" </a:t>
            </a:r>
            <a:r>
              <a:rPr lang="ar-EG" dirty="0" smtClean="0"/>
              <a:t>نظرية </a:t>
            </a:r>
            <a:r>
              <a:rPr lang="ar-EG" dirty="0"/>
              <a:t>القطاع </a:t>
            </a:r>
            <a:r>
              <a:rPr lang="ar-EG" dirty="0" smtClean="0"/>
              <a:t>عام </a:t>
            </a:r>
            <a:r>
              <a:rPr lang="ar-EG" dirty="0">
                <a:solidFill>
                  <a:srgbClr val="FF0000"/>
                </a:solidFill>
              </a:rPr>
              <a:t>1939</a:t>
            </a:r>
            <a:r>
              <a:rPr lang="ar-EG" dirty="0"/>
              <a:t> . وفي إطار هذه النظرية يرى " </a:t>
            </a:r>
            <a:r>
              <a:rPr lang="ar-EG" dirty="0">
                <a:solidFill>
                  <a:srgbClr val="00B0F0"/>
                </a:solidFill>
              </a:rPr>
              <a:t>هويت</a:t>
            </a:r>
            <a:r>
              <a:rPr lang="ar-EG" dirty="0"/>
              <a:t> " </a:t>
            </a:r>
            <a:r>
              <a:rPr lang="ar-EG" dirty="0">
                <a:solidFill>
                  <a:srgbClr val="FF0000"/>
                </a:solidFill>
              </a:rPr>
              <a:t>أن المدينة الكبيرة مكونة من عديد من القطاعات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أكثر من </a:t>
            </a:r>
            <a:r>
              <a:rPr lang="ar-EG" dirty="0" smtClean="0">
                <a:solidFill>
                  <a:srgbClr val="00B050"/>
                </a:solidFill>
              </a:rPr>
              <a:t>كونها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دوائر متحدة المركز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/>
              <a:t>كما </a:t>
            </a:r>
            <a:r>
              <a:rPr lang="ar-EG" dirty="0"/>
              <a:t>ذهبت </a:t>
            </a:r>
            <a:r>
              <a:rPr lang="ar-EG" dirty="0">
                <a:solidFill>
                  <a:srgbClr val="D9791B"/>
                </a:solidFill>
              </a:rPr>
              <a:t>نظرية الدوائر متحدة المركز</a:t>
            </a:r>
            <a:r>
              <a:rPr lang="ar-EG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929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dirty="0" smtClean="0"/>
              <a:t>             </a:t>
            </a:r>
            <a:r>
              <a:rPr lang="ar-EG" dirty="0" smtClean="0"/>
              <a:t>ووقفاً </a:t>
            </a:r>
            <a:r>
              <a:rPr lang="ar-EG" dirty="0"/>
              <a:t>لهذه النظرية </a:t>
            </a:r>
            <a:r>
              <a:rPr lang="ar-EG" dirty="0">
                <a:solidFill>
                  <a:srgbClr val="FF0000"/>
                </a:solidFill>
              </a:rPr>
              <a:t>فإن مناطق </a:t>
            </a:r>
            <a:r>
              <a:rPr lang="ar-EG" dirty="0">
                <a:solidFill>
                  <a:srgbClr val="7030A0"/>
                </a:solidFill>
              </a:rPr>
              <a:t>الإيجار المرتفع </a:t>
            </a:r>
            <a:r>
              <a:rPr lang="ar-EG" dirty="0">
                <a:solidFill>
                  <a:srgbClr val="FF0000"/>
                </a:solidFill>
              </a:rPr>
              <a:t>تتجه للأطراف الخارجية لقطاع أو أكثر من المدينة </a:t>
            </a:r>
            <a:r>
              <a:rPr lang="ar-EG" dirty="0"/>
              <a:t>0 </a:t>
            </a:r>
            <a:r>
              <a:rPr lang="ar-EG" dirty="0">
                <a:solidFill>
                  <a:srgbClr val="0070C0"/>
                </a:solidFill>
              </a:rPr>
              <a:t>وفي القطاعات الأخرى تمتد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مناطق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C00000"/>
                </a:solidFill>
              </a:rPr>
              <a:t>الإيجار المنخفض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EG" dirty="0" smtClean="0">
                <a:solidFill>
                  <a:srgbClr val="C0000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من وسط المدينة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إلى </a:t>
            </a:r>
            <a:r>
              <a:rPr lang="ar-EG" dirty="0">
                <a:solidFill>
                  <a:srgbClr val="0070C0"/>
                </a:solidFill>
              </a:rPr>
              <a:t>ضواحيها</a:t>
            </a:r>
            <a:r>
              <a:rPr lang="ar-EG" dirty="0"/>
              <a:t> . </a:t>
            </a:r>
            <a:r>
              <a:rPr lang="ar-EG" dirty="0">
                <a:solidFill>
                  <a:srgbClr val="00B050"/>
                </a:solidFill>
              </a:rPr>
              <a:t>فتتجه مناطق </a:t>
            </a:r>
            <a:r>
              <a:rPr lang="ar-EG" dirty="0">
                <a:solidFill>
                  <a:srgbClr val="D9791B"/>
                </a:solidFill>
              </a:rPr>
              <a:t>الإيجار المرتفع </a:t>
            </a:r>
            <a:r>
              <a:rPr lang="ar-EG" dirty="0">
                <a:solidFill>
                  <a:srgbClr val="00B050"/>
                </a:solidFill>
              </a:rPr>
              <a:t>مصاحبة لنمو السكان نحو قطاع واحد 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8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  <a:r>
              <a:rPr lang="ar-EG" dirty="0" smtClean="0">
                <a:solidFill>
                  <a:srgbClr val="FF0000"/>
                </a:solidFill>
              </a:rPr>
              <a:t>وتصبح </a:t>
            </a:r>
            <a:r>
              <a:rPr lang="ar-EG" dirty="0">
                <a:solidFill>
                  <a:srgbClr val="FF0000"/>
                </a:solidFill>
              </a:rPr>
              <a:t>المناطق </a:t>
            </a:r>
            <a:r>
              <a:rPr lang="ar-EG" dirty="0" smtClean="0">
                <a:solidFill>
                  <a:srgbClr val="FF0000"/>
                </a:solidFill>
              </a:rPr>
              <a:t>الت</a:t>
            </a:r>
            <a:r>
              <a:rPr lang="ar-SA" dirty="0" smtClean="0">
                <a:solidFill>
                  <a:srgbClr val="FF0000"/>
                </a:solidFill>
              </a:rPr>
              <a:t>ي </a:t>
            </a:r>
            <a:r>
              <a:rPr lang="ar-EG" dirty="0" smtClean="0">
                <a:solidFill>
                  <a:srgbClr val="FF0000"/>
                </a:solidFill>
              </a:rPr>
              <a:t>تهجرها </a:t>
            </a:r>
            <a:r>
              <a:rPr lang="ar-EG" dirty="0">
                <a:solidFill>
                  <a:srgbClr val="FF0000"/>
                </a:solidFill>
              </a:rPr>
              <a:t>جماعات الدخل المرتفع </a:t>
            </a:r>
            <a:r>
              <a:rPr lang="ar-EG" dirty="0">
                <a:solidFill>
                  <a:srgbClr val="0070C0"/>
                </a:solidFill>
              </a:rPr>
              <a:t>مجالاً لسكن الطبقات ذات المكانة </a:t>
            </a:r>
            <a:r>
              <a:rPr lang="ar-SA" dirty="0" smtClean="0">
                <a:solidFill>
                  <a:srgbClr val="0070C0"/>
                </a:solidFill>
              </a:rPr>
              <a:t>الاقتصادية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المنخفضة </a:t>
            </a:r>
            <a:r>
              <a:rPr lang="ar-EG" dirty="0"/>
              <a:t>. وعلى هذا فإن </a:t>
            </a:r>
            <a:r>
              <a:rPr lang="ar-EG" dirty="0">
                <a:solidFill>
                  <a:srgbClr val="FF0000"/>
                </a:solidFill>
              </a:rPr>
              <a:t>مناطق </a:t>
            </a:r>
            <a:r>
              <a:rPr lang="ar-EG" dirty="0" smtClean="0">
                <a:solidFill>
                  <a:srgbClr val="FF0000"/>
                </a:solidFill>
              </a:rPr>
              <a:t>الإيجار </a:t>
            </a:r>
            <a:r>
              <a:rPr lang="ar-SA" dirty="0" smtClean="0">
                <a:solidFill>
                  <a:srgbClr val="FF0000"/>
                </a:solidFill>
              </a:rPr>
              <a:t>ا</a:t>
            </a:r>
            <a:r>
              <a:rPr lang="ar-EG" dirty="0" smtClean="0">
                <a:solidFill>
                  <a:srgbClr val="FF0000"/>
                </a:solidFill>
              </a:rPr>
              <a:t>لمرتفع </a:t>
            </a:r>
            <a:r>
              <a:rPr lang="ar-EG" dirty="0"/>
              <a:t>تتواجد عادة على </a:t>
            </a:r>
            <a:r>
              <a:rPr lang="ar-EG" dirty="0">
                <a:solidFill>
                  <a:srgbClr val="00B050"/>
                </a:solidFill>
              </a:rPr>
              <a:t>الحافة الخارجية </a:t>
            </a:r>
            <a:r>
              <a:rPr lang="ar-EG" dirty="0"/>
              <a:t>لقطاع أو أكثر من حدود المدينة . </a:t>
            </a:r>
            <a:r>
              <a:rPr lang="ar-SA" dirty="0" smtClean="0"/>
              <a:t> </a:t>
            </a:r>
            <a:r>
              <a:rPr lang="ar-EG" dirty="0" smtClean="0"/>
              <a:t>كما </a:t>
            </a:r>
            <a:r>
              <a:rPr lang="ar-EG" dirty="0"/>
              <a:t>تتواجد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7030A0"/>
                </a:solidFill>
              </a:rPr>
              <a:t>المناطق </a:t>
            </a:r>
            <a:r>
              <a:rPr lang="ar-EG" dirty="0">
                <a:solidFill>
                  <a:srgbClr val="7030A0"/>
                </a:solidFill>
              </a:rPr>
              <a:t>الصناعية </a:t>
            </a:r>
            <a:r>
              <a:rPr lang="ar-EG" dirty="0"/>
              <a:t>على </a:t>
            </a:r>
            <a:r>
              <a:rPr lang="ar-EG" dirty="0">
                <a:solidFill>
                  <a:srgbClr val="D9791B"/>
                </a:solidFill>
              </a:rPr>
              <a:t>امتداد أودية الأنهار وامتداد المياه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/>
              <a:t>. </a:t>
            </a:r>
            <a:r>
              <a:rPr lang="ar-SA" dirty="0" smtClean="0"/>
              <a:t>   </a:t>
            </a:r>
            <a:r>
              <a:rPr lang="ar-EG" dirty="0" smtClean="0">
                <a:solidFill>
                  <a:srgbClr val="43A79C"/>
                </a:solidFill>
              </a:rPr>
              <a:t>وليست </a:t>
            </a:r>
            <a:r>
              <a:rPr lang="ar-EG" dirty="0">
                <a:solidFill>
                  <a:srgbClr val="43A79C"/>
                </a:solidFill>
              </a:rPr>
              <a:t>كما ذهبت نظرية الدوائر متحدة المركز حيث أنها تأخذ منطقة دائرية حول المنطقة </a:t>
            </a:r>
            <a:r>
              <a:rPr lang="ar-EG" dirty="0" smtClean="0">
                <a:solidFill>
                  <a:srgbClr val="43A79C"/>
                </a:solidFill>
              </a:rPr>
              <a:t>الرئيسية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54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4</a:t>
            </a:r>
            <a:r>
              <a:rPr lang="ar-EG" b="1" dirty="0" smtClean="0"/>
              <a:t>- </a:t>
            </a:r>
            <a:r>
              <a:rPr lang="ar-EG" b="1" dirty="0">
                <a:solidFill>
                  <a:srgbClr val="FF0000"/>
                </a:solidFill>
              </a:rPr>
              <a:t>نظرية النوايا </a:t>
            </a:r>
            <a:r>
              <a:rPr lang="ar-EG" b="1" dirty="0" smtClean="0">
                <a:solidFill>
                  <a:srgbClr val="FF0000"/>
                </a:solidFill>
              </a:rPr>
              <a:t>المتعددة </a:t>
            </a:r>
            <a:r>
              <a:rPr lang="ar-EG" b="1" dirty="0" smtClean="0"/>
              <a:t>:</a:t>
            </a:r>
            <a:endParaRPr lang="en-US" dirty="0"/>
          </a:p>
          <a:p>
            <a:pPr rtl="1"/>
            <a:r>
              <a:rPr lang="ar-EG" b="1" dirty="0"/>
              <a:t> </a:t>
            </a:r>
            <a:endParaRPr lang="en-US" dirty="0"/>
          </a:p>
          <a:p>
            <a:pPr rtl="1"/>
            <a:r>
              <a:rPr lang="ar-EG" dirty="0"/>
              <a:t>	</a:t>
            </a:r>
            <a:r>
              <a:rPr lang="ar-SA" dirty="0" smtClean="0"/>
              <a:t>           </a:t>
            </a:r>
            <a:r>
              <a:rPr lang="ar-EG" dirty="0" smtClean="0"/>
              <a:t>نادى </a:t>
            </a:r>
            <a:r>
              <a:rPr lang="ar-EG" dirty="0"/>
              <a:t>بهذه النظرية </a:t>
            </a:r>
            <a:r>
              <a:rPr lang="ar-EG" dirty="0" smtClean="0"/>
              <a:t>«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B0F0"/>
                </a:solidFill>
              </a:rPr>
              <a:t>هاريس وألمان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smtClean="0"/>
              <a:t>» </a:t>
            </a:r>
            <a:r>
              <a:rPr lang="ar-EG" dirty="0" smtClean="0"/>
              <a:t>وتتلخص </a:t>
            </a:r>
            <a:r>
              <a:rPr lang="ar-EG" dirty="0"/>
              <a:t>في </a:t>
            </a:r>
            <a:r>
              <a:rPr lang="ar-EG" dirty="0">
                <a:solidFill>
                  <a:srgbClr val="FF0000"/>
                </a:solidFill>
              </a:rPr>
              <a:t>أن هناك عدد من المراكز في كل مدينة لا مركز </a:t>
            </a:r>
            <a:r>
              <a:rPr lang="ar-EG" dirty="0" smtClean="0">
                <a:solidFill>
                  <a:srgbClr val="FF0000"/>
                </a:solidFill>
              </a:rPr>
              <a:t>واحد</a:t>
            </a:r>
            <a:r>
              <a:rPr lang="ar-SA" dirty="0" smtClean="0"/>
              <a:t>،</a:t>
            </a:r>
            <a:r>
              <a:rPr lang="ar-EG" dirty="0" smtClean="0"/>
              <a:t> </a:t>
            </a:r>
            <a:r>
              <a:rPr lang="ar-EG" dirty="0">
                <a:solidFill>
                  <a:srgbClr val="0070C0"/>
                </a:solidFill>
              </a:rPr>
              <a:t>وأن كل مدينة تختلف عن الأخرى في نوع وعدد مراكزها</a:t>
            </a:r>
            <a:r>
              <a:rPr lang="ar-EG" dirty="0"/>
              <a:t> </a:t>
            </a:r>
            <a:r>
              <a:rPr lang="ar-SA" dirty="0" smtClean="0"/>
              <a:t>.    </a:t>
            </a:r>
          </a:p>
          <a:p>
            <a:pPr rtl="1"/>
            <a:r>
              <a:rPr lang="ar-SA" i="1" dirty="0">
                <a:solidFill>
                  <a:srgbClr val="7030A0"/>
                </a:solidFill>
              </a:rPr>
              <a:t> </a:t>
            </a:r>
            <a:r>
              <a:rPr lang="ar-SA" i="1" dirty="0" smtClean="0">
                <a:solidFill>
                  <a:srgbClr val="7030A0"/>
                </a:solidFill>
              </a:rPr>
              <a:t> </a:t>
            </a:r>
            <a:r>
              <a:rPr lang="ar-EG" i="1" dirty="0" smtClean="0">
                <a:solidFill>
                  <a:srgbClr val="7030A0"/>
                </a:solidFill>
              </a:rPr>
              <a:t> </a:t>
            </a:r>
            <a:r>
              <a:rPr lang="ar-SA" i="1" dirty="0" smtClean="0">
                <a:solidFill>
                  <a:srgbClr val="7030A0"/>
                </a:solidFill>
              </a:rPr>
              <a:t>                   </a:t>
            </a:r>
            <a:r>
              <a:rPr lang="ar-EG" i="1" dirty="0" smtClean="0">
                <a:solidFill>
                  <a:srgbClr val="7030A0"/>
                </a:solidFill>
              </a:rPr>
              <a:t>ويرجع </a:t>
            </a:r>
            <a:r>
              <a:rPr lang="ar-EG" i="1" dirty="0">
                <a:solidFill>
                  <a:srgbClr val="7030A0"/>
                </a:solidFill>
              </a:rPr>
              <a:t>ذلك إلى ما يلي : -</a:t>
            </a:r>
            <a:endParaRPr lang="en-US" i="1" dirty="0">
              <a:solidFill>
                <a:srgbClr val="7030A0"/>
              </a:solidFill>
            </a:endParaRPr>
          </a:p>
          <a:p>
            <a:endParaRPr lang="en-US" i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64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EG" dirty="0"/>
              <a:t>(أ)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تحتاج </a:t>
            </a:r>
            <a:r>
              <a:rPr lang="ar-EG" dirty="0">
                <a:solidFill>
                  <a:srgbClr val="FF0000"/>
                </a:solidFill>
              </a:rPr>
              <a:t>بعض نواحي النشاط في المدينة إلى تسهيلات خاصة </a:t>
            </a:r>
            <a:r>
              <a:rPr lang="ar-EG" dirty="0"/>
              <a:t>، </a:t>
            </a:r>
            <a:r>
              <a:rPr lang="ar-SA" dirty="0" smtClean="0"/>
              <a:t>  </a:t>
            </a:r>
            <a:r>
              <a:rPr lang="ar-EG" dirty="0" smtClean="0">
                <a:solidFill>
                  <a:srgbClr val="0070C0"/>
                </a:solidFill>
              </a:rPr>
              <a:t>ف</a:t>
            </a:r>
            <a:r>
              <a:rPr lang="ar-SA" dirty="0" smtClean="0">
                <a:solidFill>
                  <a:srgbClr val="0070C0"/>
                </a:solidFill>
              </a:rPr>
              <a:t>ح</a:t>
            </a:r>
            <a:r>
              <a:rPr lang="ar-EG" dirty="0" smtClean="0">
                <a:solidFill>
                  <a:srgbClr val="0070C0"/>
                </a:solidFill>
              </a:rPr>
              <a:t>ي </a:t>
            </a:r>
            <a:r>
              <a:rPr lang="ar-EG" dirty="0">
                <a:solidFill>
                  <a:srgbClr val="D9791B"/>
                </a:solidFill>
              </a:rPr>
              <a:t>التجارة القطاعي </a:t>
            </a:r>
            <a:r>
              <a:rPr lang="ar-EG" dirty="0">
                <a:solidFill>
                  <a:srgbClr val="0070C0"/>
                </a:solidFill>
              </a:rPr>
              <a:t>ينشأ عادة في المراكز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 يتوافد عليها </a:t>
            </a:r>
            <a:r>
              <a:rPr lang="ar-EG" dirty="0" smtClean="0">
                <a:solidFill>
                  <a:srgbClr val="0070C0"/>
                </a:solidFill>
              </a:rPr>
              <a:t>أ</a:t>
            </a:r>
            <a:r>
              <a:rPr lang="ar-SA" dirty="0" smtClean="0">
                <a:solidFill>
                  <a:srgbClr val="0070C0"/>
                </a:solidFill>
              </a:rPr>
              <a:t>ك</a:t>
            </a:r>
            <a:r>
              <a:rPr lang="ar-EG" dirty="0" smtClean="0">
                <a:solidFill>
                  <a:srgbClr val="0070C0"/>
                </a:solidFill>
              </a:rPr>
              <a:t>بر </a:t>
            </a:r>
            <a:r>
              <a:rPr lang="ar-EG" dirty="0">
                <a:solidFill>
                  <a:srgbClr val="0070C0"/>
                </a:solidFill>
              </a:rPr>
              <a:t>عدد من الناس</a:t>
            </a:r>
            <a:r>
              <a:rPr lang="ar-EG" dirty="0"/>
              <a:t> ، </a:t>
            </a:r>
            <a:r>
              <a:rPr lang="ar-EG" dirty="0">
                <a:solidFill>
                  <a:srgbClr val="00B050"/>
                </a:solidFill>
              </a:rPr>
              <a:t>وحي </a:t>
            </a:r>
            <a:r>
              <a:rPr lang="ar-EG" dirty="0">
                <a:solidFill>
                  <a:srgbClr val="FF0000"/>
                </a:solidFill>
              </a:rPr>
              <a:t>الميناء</a:t>
            </a:r>
            <a:r>
              <a:rPr lang="ar-EG" dirty="0">
                <a:solidFill>
                  <a:srgbClr val="00B050"/>
                </a:solidFill>
              </a:rPr>
              <a:t> ينشأ بجوار البحر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وحي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الصناعة</a:t>
            </a:r>
            <a:r>
              <a:rPr lang="ar-EG" dirty="0">
                <a:solidFill>
                  <a:srgbClr val="7030A0"/>
                </a:solidFill>
              </a:rPr>
              <a:t> بجوار النهر أو البحر وعند نقط التقاء الطرق أو السكك الحديدة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724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EG" dirty="0"/>
              <a:t>(ب) </a:t>
            </a:r>
            <a:r>
              <a:rPr lang="ar-EG" dirty="0">
                <a:solidFill>
                  <a:srgbClr val="FF0000"/>
                </a:solidFill>
              </a:rPr>
              <a:t>تستفيد بعض نواحي النشاط في المدينة من وجودها في مكان واحد</a:t>
            </a:r>
            <a:r>
              <a:rPr lang="ar-EG" dirty="0"/>
              <a:t> ، </a:t>
            </a:r>
            <a:r>
              <a:rPr lang="ar-EG" dirty="0">
                <a:solidFill>
                  <a:srgbClr val="0070C0"/>
                </a:solidFill>
              </a:rPr>
              <a:t>فتجمع تجار القطاعي </a:t>
            </a:r>
            <a:r>
              <a:rPr lang="ar-EG" dirty="0"/>
              <a:t>مثلا </a:t>
            </a:r>
            <a:r>
              <a:rPr lang="ar-EG" dirty="0">
                <a:solidFill>
                  <a:srgbClr val="0070C0"/>
                </a:solidFill>
              </a:rPr>
              <a:t>في حي واحد </a:t>
            </a:r>
            <a:r>
              <a:rPr lang="ar-SA" dirty="0" err="1" smtClean="0"/>
              <a:t>يفيدهم</a:t>
            </a:r>
            <a:r>
              <a:rPr lang="ar-EG" dirty="0" smtClean="0"/>
              <a:t> </a:t>
            </a:r>
            <a:r>
              <a:rPr lang="ar-EG" dirty="0"/>
              <a:t>جميعاً لأن هذا يسهل على العملاء عملية الشراء.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911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(جـ) </a:t>
            </a:r>
            <a:r>
              <a:rPr lang="ar-EG" dirty="0">
                <a:solidFill>
                  <a:srgbClr val="FF0000"/>
                </a:solidFill>
              </a:rPr>
              <a:t>تنفر بعض نواحي النشاط في </a:t>
            </a:r>
            <a:r>
              <a:rPr lang="ar-EG" dirty="0" smtClean="0">
                <a:solidFill>
                  <a:srgbClr val="FF0000"/>
                </a:solidFill>
              </a:rPr>
              <a:t>المدينة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من بعضها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، </a:t>
            </a:r>
            <a:r>
              <a:rPr lang="ar-EG" dirty="0">
                <a:solidFill>
                  <a:srgbClr val="0070C0"/>
                </a:solidFill>
              </a:rPr>
              <a:t>فالطبقة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الفنية</a:t>
            </a:r>
            <a:r>
              <a:rPr lang="ar-EG" dirty="0" smtClean="0"/>
              <a:t> </a:t>
            </a:r>
            <a:r>
              <a:rPr lang="ar-EG" dirty="0"/>
              <a:t>مثلاً تنفر من منطقة الصناعة وتسكن في أبعد مكان عنها.</a:t>
            </a:r>
            <a:endParaRPr lang="en-US" dirty="0"/>
          </a:p>
          <a:p>
            <a:pPr rtl="1"/>
            <a:r>
              <a:rPr lang="ar-EG" dirty="0"/>
              <a:t> </a:t>
            </a:r>
            <a:endParaRPr lang="en-US" dirty="0"/>
          </a:p>
          <a:p>
            <a:pPr rtl="1"/>
            <a:r>
              <a:rPr lang="ar-EG" dirty="0"/>
              <a:t>(د) </a:t>
            </a:r>
            <a:r>
              <a:rPr lang="ar-EG" dirty="0">
                <a:solidFill>
                  <a:srgbClr val="FF0000"/>
                </a:solidFill>
              </a:rPr>
              <a:t>لا </a:t>
            </a:r>
            <a:r>
              <a:rPr lang="ar-EG" dirty="0" smtClean="0">
                <a:solidFill>
                  <a:srgbClr val="FF0000"/>
                </a:solidFill>
              </a:rPr>
              <a:t>تتمكن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بعض نواحي النشاط في المدينة </a:t>
            </a:r>
            <a:r>
              <a:rPr lang="ar-EG" dirty="0" smtClean="0">
                <a:solidFill>
                  <a:srgbClr val="FF0000"/>
                </a:solidFill>
              </a:rPr>
              <a:t>من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تحمل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عبء الأرض ذات القيمة المرتفعة في وسط المدينة</a:t>
            </a:r>
            <a:r>
              <a:rPr lang="ar-EG" dirty="0"/>
              <a:t> ، </a:t>
            </a:r>
            <a:r>
              <a:rPr lang="ar-EG" dirty="0">
                <a:solidFill>
                  <a:srgbClr val="0070C0"/>
                </a:solidFill>
              </a:rPr>
              <a:t>فتجار الجملة </a:t>
            </a:r>
            <a:r>
              <a:rPr lang="ar-SA" dirty="0" smtClean="0">
                <a:solidFill>
                  <a:srgbClr val="0070C0"/>
                </a:solidFill>
              </a:rPr>
              <a:t>  </a:t>
            </a:r>
            <a:r>
              <a:rPr lang="ar-EG" dirty="0" smtClean="0"/>
              <a:t>مثلاً </a:t>
            </a:r>
            <a:r>
              <a:rPr lang="ar-EG" dirty="0"/>
              <a:t>يبعدون عن وسط المدينة لأنهم يحتاجون لمساحات كبيرة لتخزين بضائعهم.</a:t>
            </a:r>
            <a:endParaRPr lang="en-US" dirty="0"/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565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121</TotalTime>
  <Words>677</Words>
  <Application>Microsoft Office PowerPoint</Application>
  <PresentationFormat>A4 Paper (210x297 mm)</PresentationFormat>
  <Paragraphs>100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الحادية عشر</vt:lpstr>
      <vt:lpstr>العناصر الأساسية للمحاضرة</vt:lpstr>
      <vt:lpstr>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13</cp:revision>
  <dcterms:created xsi:type="dcterms:W3CDTF">2014-07-19T02:52:25Z</dcterms:created>
  <dcterms:modified xsi:type="dcterms:W3CDTF">2014-10-18T17:30:31Z</dcterms:modified>
</cp:coreProperties>
</file>