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2" r:id="rId3"/>
    <p:sldId id="308" r:id="rId4"/>
    <p:sldId id="309" r:id="rId5"/>
    <p:sldId id="31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تخـطيـط المـدينـة</a:t>
            </a:r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أولا  : المقصود بتخطيط المدينة </a:t>
            </a:r>
          </a:p>
          <a:p>
            <a:endParaRPr lang="ar-SA" dirty="0"/>
          </a:p>
          <a:p>
            <a:r>
              <a:rPr lang="ar-SA" dirty="0" smtClean="0"/>
              <a:t>ثانيا   :  الهدف من تخطيط المدينة </a:t>
            </a:r>
          </a:p>
          <a:p>
            <a:endParaRPr lang="ar-SA" dirty="0"/>
          </a:p>
          <a:p>
            <a:r>
              <a:rPr lang="ar-SA" dirty="0" smtClean="0"/>
              <a:t>ثالثا   :  طبيعة تخطيط المدينة 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r>
              <a:rPr lang="ar-SA" b="1" dirty="0" smtClean="0"/>
              <a:t>أولا  : </a:t>
            </a:r>
            <a:r>
              <a:rPr lang="ar-SA" b="1" dirty="0" smtClean="0">
                <a:solidFill>
                  <a:srgbClr val="FF0000"/>
                </a:solidFill>
              </a:rPr>
              <a:t>المقصود بتخطيط المدينة </a:t>
            </a:r>
          </a:p>
          <a:p>
            <a:r>
              <a:rPr lang="ar-SA" dirty="0" smtClean="0"/>
              <a:t>         </a:t>
            </a:r>
            <a:r>
              <a:rPr lang="ar-EG" dirty="0" smtClean="0"/>
              <a:t>يقصد </a:t>
            </a:r>
            <a:r>
              <a:rPr lang="ar-EG" dirty="0">
                <a:solidFill>
                  <a:srgbClr val="FF0000"/>
                </a:solidFill>
              </a:rPr>
              <a:t>بالتخطيط</a:t>
            </a:r>
            <a:r>
              <a:rPr lang="ar-EG" dirty="0"/>
              <a:t> عادة </a:t>
            </a:r>
            <a:r>
              <a:rPr lang="ar-EG" dirty="0">
                <a:solidFill>
                  <a:srgbClr val="0070C0"/>
                </a:solidFill>
              </a:rPr>
              <a:t>الأساليب والإجراءات والتدابير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يتخذها الإنسان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لتحويل الواقع الى صورة أفضل وأحسن مما كانت عليه الأمور في الماضي</a:t>
            </a:r>
            <a:r>
              <a:rPr lang="ar-EG" dirty="0"/>
              <a:t> </a:t>
            </a:r>
            <a:r>
              <a:rPr lang="ar-EG" dirty="0">
                <a:solidFill>
                  <a:srgbClr val="7030A0"/>
                </a:solidFill>
              </a:rPr>
              <a:t>وهذا يعني دراسة وفهم الحاضر </a:t>
            </a:r>
            <a:r>
              <a:rPr lang="ar-EG" dirty="0" smtClean="0">
                <a:solidFill>
                  <a:srgbClr val="7030A0"/>
                </a:solidFill>
              </a:rPr>
              <a:t>و</a:t>
            </a:r>
            <a:r>
              <a:rPr lang="ar-SA" dirty="0" smtClean="0">
                <a:solidFill>
                  <a:srgbClr val="7030A0"/>
                </a:solidFill>
              </a:rPr>
              <a:t>التنبؤ </a:t>
            </a:r>
            <a:r>
              <a:rPr lang="ar-EG" dirty="0" smtClean="0">
                <a:solidFill>
                  <a:srgbClr val="7030A0"/>
                </a:solidFill>
              </a:rPr>
              <a:t>بما </a:t>
            </a:r>
            <a:r>
              <a:rPr lang="ar-EG" dirty="0">
                <a:solidFill>
                  <a:srgbClr val="7030A0"/>
                </a:solidFill>
              </a:rPr>
              <a:t>سيكون عليه في المستقبل والتخطيط بهذا المعنى عام وشامل </a:t>
            </a:r>
            <a:r>
              <a:rPr lang="ar-SA" dirty="0" smtClean="0">
                <a:solidFill>
                  <a:srgbClr val="7030A0"/>
                </a:solidFill>
              </a:rPr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            </a:t>
            </a:r>
            <a:r>
              <a:rPr lang="ar-EG" dirty="0" smtClean="0">
                <a:solidFill>
                  <a:schemeClr val="tx1"/>
                </a:solidFill>
              </a:rPr>
              <a:t>و</a:t>
            </a:r>
            <a:r>
              <a:rPr lang="ar-EG" dirty="0" smtClean="0">
                <a:solidFill>
                  <a:srgbClr val="FF0000"/>
                </a:solidFill>
              </a:rPr>
              <a:t>تخطيط </a:t>
            </a:r>
            <a:r>
              <a:rPr lang="ar-EG" dirty="0">
                <a:solidFill>
                  <a:srgbClr val="FF0000"/>
                </a:solidFill>
              </a:rPr>
              <a:t>المدينة </a:t>
            </a:r>
            <a:r>
              <a:rPr lang="ar-EG" dirty="0" smtClean="0"/>
              <a:t>لا </a:t>
            </a:r>
            <a:r>
              <a:rPr lang="ar-EG" dirty="0"/>
              <a:t>يخرج عن هذا التعريف بمعنى </a:t>
            </a:r>
            <a:r>
              <a:rPr lang="ar-SA" dirty="0" smtClean="0"/>
              <a:t>«</a:t>
            </a:r>
            <a:r>
              <a:rPr lang="ar-EG" dirty="0" smtClean="0">
                <a:solidFill>
                  <a:srgbClr val="0070C0"/>
                </a:solidFill>
              </a:rPr>
              <a:t>دراسة </a:t>
            </a:r>
            <a:r>
              <a:rPr lang="ar-EG" dirty="0">
                <a:solidFill>
                  <a:srgbClr val="0070C0"/>
                </a:solidFill>
              </a:rPr>
              <a:t>وفهم واقع المدينة ومحاولة تطويره وتحسينه الى الأفضل </a:t>
            </a:r>
            <a:r>
              <a:rPr lang="ar-EG" dirty="0" smtClean="0">
                <a:solidFill>
                  <a:srgbClr val="0070C0"/>
                </a:solidFill>
              </a:rPr>
              <a:t>والأحسن</a:t>
            </a:r>
            <a:r>
              <a:rPr lang="ar-SA" dirty="0" smtClean="0"/>
              <a:t>»</a:t>
            </a:r>
            <a:r>
              <a:rPr lang="ar-EG" dirty="0" smtClean="0"/>
              <a:t> . 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ويعنى </a:t>
            </a:r>
            <a:r>
              <a:rPr lang="ar-EG" dirty="0">
                <a:solidFill>
                  <a:srgbClr val="FF0000"/>
                </a:solidFill>
              </a:rPr>
              <a:t>تخطيط المدينة </a:t>
            </a:r>
            <a:r>
              <a:rPr lang="ar-EG" dirty="0"/>
              <a:t>بالدرجة الأولى </a:t>
            </a:r>
            <a:r>
              <a:rPr lang="ar-SA" dirty="0" smtClean="0"/>
              <a:t>«</a:t>
            </a:r>
            <a:r>
              <a:rPr lang="ar-EG" dirty="0" smtClean="0">
                <a:solidFill>
                  <a:srgbClr val="0070C0"/>
                </a:solidFill>
              </a:rPr>
              <a:t>تطوير </a:t>
            </a:r>
            <a:r>
              <a:rPr lang="ar-EG" dirty="0">
                <a:solidFill>
                  <a:srgbClr val="0070C0"/>
                </a:solidFill>
              </a:rPr>
              <a:t>المدينة وتحسينها </a:t>
            </a:r>
            <a:r>
              <a:rPr lang="ar-EG" dirty="0">
                <a:solidFill>
                  <a:srgbClr val="00B050"/>
                </a:solidFill>
              </a:rPr>
              <a:t>بحيث تخدم نفسها كمستوطنة بشرية وتسهم وتخدم المخطط العام </a:t>
            </a:r>
            <a:r>
              <a:rPr lang="ar-EG" dirty="0" smtClean="0">
                <a:solidFill>
                  <a:srgbClr val="00B050"/>
                </a:solidFill>
              </a:rPr>
              <a:t>للمجتمع</a:t>
            </a:r>
            <a:r>
              <a:rPr lang="ar-SA" dirty="0" smtClean="0"/>
              <a:t>» </a:t>
            </a:r>
            <a:r>
              <a:rPr lang="ar-SA" dirty="0"/>
              <a:t>.</a:t>
            </a:r>
            <a:r>
              <a:rPr lang="ar-EG" dirty="0"/>
              <a:t> 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   </a:t>
            </a:r>
            <a:r>
              <a:rPr lang="ar-EG" dirty="0" smtClean="0"/>
              <a:t>إن </a:t>
            </a:r>
            <a:r>
              <a:rPr lang="ar-EG" dirty="0" smtClean="0">
                <a:solidFill>
                  <a:srgbClr val="FF0000"/>
                </a:solidFill>
              </a:rPr>
              <a:t>تخطي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ط المدين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ة </a:t>
            </a:r>
            <a:r>
              <a:rPr lang="ar-EG" dirty="0">
                <a:solidFill>
                  <a:srgbClr val="7030A0"/>
                </a:solidFill>
              </a:rPr>
              <a:t>لا </a:t>
            </a:r>
            <a:r>
              <a:rPr lang="ar-EG" dirty="0" smtClean="0">
                <a:solidFill>
                  <a:srgbClr val="7030A0"/>
                </a:solidFill>
              </a:rPr>
              <a:t>يعن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ي أكث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ر 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ن </a:t>
            </a:r>
            <a:r>
              <a:rPr lang="ar-EG" dirty="0">
                <a:solidFill>
                  <a:srgbClr val="7030A0"/>
                </a:solidFill>
              </a:rPr>
              <a:t>جع</a:t>
            </a:r>
            <a:r>
              <a:rPr lang="ar-SA" dirty="0">
                <a:solidFill>
                  <a:srgbClr val="7030A0"/>
                </a:solidFill>
              </a:rPr>
              <a:t>ل</a:t>
            </a:r>
            <a:r>
              <a:rPr lang="ar-EG" dirty="0">
                <a:solidFill>
                  <a:srgbClr val="7030A0"/>
                </a:solidFill>
              </a:rPr>
              <a:t>ها </a:t>
            </a:r>
            <a:r>
              <a:rPr lang="ar-EG" dirty="0" smtClean="0">
                <a:solidFill>
                  <a:srgbClr val="7030A0"/>
                </a:solidFill>
              </a:rPr>
              <a:t>مك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انا من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اسب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ا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للحياة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والعم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ل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D9791B"/>
                </a:solidFill>
              </a:rPr>
              <a:t>وبؤرة </a:t>
            </a:r>
            <a:r>
              <a:rPr lang="ar-SA" dirty="0" smtClean="0">
                <a:solidFill>
                  <a:srgbClr val="D9791B"/>
                </a:solidFill>
              </a:rPr>
              <a:t> للنهوض  </a:t>
            </a:r>
            <a:r>
              <a:rPr lang="ar-EG" dirty="0" smtClean="0">
                <a:solidFill>
                  <a:srgbClr val="D9791B"/>
                </a:solidFill>
              </a:rPr>
              <a:t>والتقدم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الاجتماعي </a:t>
            </a:r>
            <a:r>
              <a:rPr lang="ar-EG" dirty="0">
                <a:solidFill>
                  <a:srgbClr val="D9791B"/>
                </a:solidFill>
              </a:rPr>
              <a:t>والاقتصادي والحضاري بوجه عام في المجتمع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8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/>
              <a:t>ثانيا   :  </a:t>
            </a:r>
            <a:r>
              <a:rPr lang="ar-SA" b="1" dirty="0">
                <a:solidFill>
                  <a:srgbClr val="FF0000"/>
                </a:solidFill>
              </a:rPr>
              <a:t>الهدف من تخطيط المدينة </a:t>
            </a:r>
          </a:p>
          <a:p>
            <a:r>
              <a:rPr lang="ar-SA" dirty="0" smtClean="0"/>
              <a:t> </a:t>
            </a:r>
            <a:endParaRPr lang="ar-SA" dirty="0"/>
          </a:p>
          <a:p>
            <a:r>
              <a:rPr lang="ar-EG" dirty="0"/>
              <a:t>1- </a:t>
            </a:r>
            <a:r>
              <a:rPr lang="ar-SA" dirty="0" smtClean="0"/>
              <a:t>  </a:t>
            </a:r>
            <a:r>
              <a:rPr lang="ar-EG" dirty="0" smtClean="0">
                <a:solidFill>
                  <a:srgbClr val="FF0000"/>
                </a:solidFill>
              </a:rPr>
              <a:t>تحسين </a:t>
            </a:r>
            <a:r>
              <a:rPr lang="ar-EG" dirty="0">
                <a:solidFill>
                  <a:srgbClr val="FF0000"/>
                </a:solidFill>
              </a:rPr>
              <a:t>العلاقة بين المساكن والشوارع والمناطق الصناعية والخدمات العامة</a:t>
            </a:r>
            <a:r>
              <a:rPr lang="ar-EG" dirty="0"/>
              <a:t> بحيث لا يطغى قسم منها على القسم الآخر ولا يحرم منها حيي من الأحياء وإيجاد نوع من الانسجام بينها جميعا .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FF0000"/>
                </a:solidFill>
              </a:rPr>
              <a:t>المحافظة على المتنزهات العامة والمناطق المكشوفة في الأحياء السكنية لتكون متنفسا ومكانا لقضاء وشغل أوقات </a:t>
            </a:r>
            <a:r>
              <a:rPr lang="ar-SA" dirty="0" smtClean="0">
                <a:solidFill>
                  <a:srgbClr val="FF0000"/>
                </a:solidFill>
              </a:rPr>
              <a:t>ال</a:t>
            </a:r>
            <a:r>
              <a:rPr lang="ar-EG" dirty="0" smtClean="0">
                <a:solidFill>
                  <a:srgbClr val="FF0000"/>
                </a:solidFill>
              </a:rPr>
              <a:t>فراغ </a:t>
            </a:r>
            <a:r>
              <a:rPr lang="ar-EG" dirty="0">
                <a:solidFill>
                  <a:srgbClr val="00B050"/>
                </a:solidFill>
              </a:rPr>
              <a:t>مع الاهتمام بالأشجار والمناطق الخضراء </a:t>
            </a:r>
            <a:r>
              <a:rPr lang="ar-EG" dirty="0"/>
              <a:t>.</a:t>
            </a:r>
            <a:endParaRPr lang="en-US" dirty="0"/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FF0000"/>
                </a:solidFill>
              </a:rPr>
              <a:t>فصل المناطق السكنية بقدر الإمكان عن المناطق الصناعية </a:t>
            </a:r>
            <a:r>
              <a:rPr lang="ar-EG" dirty="0"/>
              <a:t>لتقليل ضوضاء الصناعة أو دخانها أو روائحها الكريهة وحتى لا تحدث مضايقات للسكان ومكافحة تلوث البيئة الذي أصبحت تعاني منه معظم مدن العالم اليوم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9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b="1" dirty="0"/>
              <a:t> </a:t>
            </a:r>
            <a:r>
              <a:rPr lang="ar-SA" dirty="0" smtClean="0"/>
              <a:t>4 </a:t>
            </a:r>
            <a:r>
              <a:rPr lang="ar-EG" dirty="0" smtClean="0"/>
              <a:t>-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تجميل </a:t>
            </a:r>
            <a:r>
              <a:rPr lang="ar-EG" dirty="0">
                <a:solidFill>
                  <a:srgbClr val="FF0000"/>
                </a:solidFill>
              </a:rPr>
              <a:t>وتنسيق المدينة عن طريق اتخاذ طابع خاص للمباني </a:t>
            </a:r>
            <a:r>
              <a:rPr lang="ar-EG" dirty="0"/>
              <a:t>أو </a:t>
            </a:r>
            <a:r>
              <a:rPr lang="ar-EG" dirty="0" smtClean="0"/>
              <a:t>ع</a:t>
            </a:r>
            <a:r>
              <a:rPr lang="ar-SA" dirty="0" smtClean="0"/>
              <a:t>ـ</a:t>
            </a:r>
            <a:r>
              <a:rPr lang="ar-EG" dirty="0" smtClean="0"/>
              <a:t>ن طري</a:t>
            </a:r>
            <a:r>
              <a:rPr lang="ar-SA" dirty="0" smtClean="0"/>
              <a:t>ـ</a:t>
            </a:r>
            <a:r>
              <a:rPr lang="ar-EG" dirty="0" smtClean="0"/>
              <a:t>ق اتخ</a:t>
            </a:r>
            <a:r>
              <a:rPr lang="ar-SA" dirty="0" smtClean="0"/>
              <a:t>ـ</a:t>
            </a:r>
            <a:r>
              <a:rPr lang="ar-EG" dirty="0" smtClean="0"/>
              <a:t>اذ </a:t>
            </a:r>
            <a:r>
              <a:rPr lang="ar-EG" dirty="0"/>
              <a:t>إجراءات </a:t>
            </a:r>
            <a:r>
              <a:rPr lang="ar-EG" dirty="0" smtClean="0"/>
              <a:t>معين</a:t>
            </a:r>
            <a:r>
              <a:rPr lang="ar-SA" dirty="0" smtClean="0"/>
              <a:t>ـ</a:t>
            </a:r>
            <a:r>
              <a:rPr lang="ar-EG" dirty="0" smtClean="0"/>
              <a:t>ة م</a:t>
            </a:r>
            <a:r>
              <a:rPr lang="ar-SA" dirty="0" smtClean="0"/>
              <a:t>ـ</a:t>
            </a:r>
            <a:r>
              <a:rPr lang="ar-EG" dirty="0" smtClean="0"/>
              <a:t>ن شأنه</a:t>
            </a:r>
            <a:r>
              <a:rPr lang="ar-SA" dirty="0" smtClean="0"/>
              <a:t>ـ</a:t>
            </a:r>
            <a:r>
              <a:rPr lang="ar-EG" dirty="0" smtClean="0"/>
              <a:t>ا </a:t>
            </a:r>
            <a:r>
              <a:rPr lang="ar-EG" dirty="0">
                <a:solidFill>
                  <a:srgbClr val="00B050"/>
                </a:solidFill>
              </a:rPr>
              <a:t>ألا </a:t>
            </a:r>
            <a:r>
              <a:rPr lang="ar-EG" dirty="0" smtClean="0">
                <a:solidFill>
                  <a:srgbClr val="00B050"/>
                </a:solidFill>
              </a:rPr>
              <a:t>توج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د نوع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 من </a:t>
            </a:r>
            <a:r>
              <a:rPr lang="ar-EG" dirty="0">
                <a:solidFill>
                  <a:srgbClr val="00B050"/>
                </a:solidFill>
              </a:rPr>
              <a:t>التنافر بين المباني بعضها ببعض </a:t>
            </a:r>
            <a:r>
              <a:rPr lang="ar-EG" dirty="0"/>
              <a:t>وخلق نسق منسجم للمدينة بحيث يكون لها طابع حضري ومعماري مميز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916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5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تخصيص مناطق معينة للأسواق وأماكن انتظار المركبات </a:t>
            </a:r>
            <a:r>
              <a:rPr lang="ar-SA" dirty="0" smtClean="0">
                <a:solidFill>
                  <a:srgbClr val="FF0000"/>
                </a:solidFill>
              </a:rPr>
              <a:t>  </a:t>
            </a:r>
            <a:r>
              <a:rPr lang="ar-EG" dirty="0" smtClean="0">
                <a:solidFill>
                  <a:srgbClr val="FF0000"/>
                </a:solidFill>
              </a:rPr>
              <a:t>الآلية </a:t>
            </a:r>
            <a:r>
              <a:rPr lang="ar-EG" dirty="0"/>
              <a:t>وبحيث تكون </a:t>
            </a:r>
            <a:r>
              <a:rPr lang="ar-EG" dirty="0" smtClean="0"/>
              <a:t>ه</a:t>
            </a:r>
            <a:r>
              <a:rPr lang="ar-SA" dirty="0" smtClean="0"/>
              <a:t>ـ</a:t>
            </a:r>
            <a:r>
              <a:rPr lang="ar-EG" dirty="0" smtClean="0"/>
              <a:t>ذه المناط</a:t>
            </a:r>
            <a:r>
              <a:rPr lang="ar-SA" dirty="0" smtClean="0"/>
              <a:t>ـ</a:t>
            </a:r>
            <a:r>
              <a:rPr lang="ar-EG" dirty="0" smtClean="0"/>
              <a:t>ق </a:t>
            </a:r>
            <a:r>
              <a:rPr lang="ar-EG" dirty="0"/>
              <a:t>في متناول المناطق الأخرى </a:t>
            </a:r>
            <a:r>
              <a:rPr lang="ar-EG" dirty="0">
                <a:solidFill>
                  <a:srgbClr val="0070C0"/>
                </a:solidFill>
              </a:rPr>
              <a:t>والعمل على خلق تكامل بين مختلف أحياء المدينة الواحدة </a:t>
            </a:r>
            <a:r>
              <a:rPr lang="ar-EG" dirty="0"/>
              <a:t>فمن الممكن مثلا إقامة عيادة صحية تخدم أحياء </a:t>
            </a:r>
            <a:r>
              <a:rPr lang="ar-EG" dirty="0" smtClean="0"/>
              <a:t>متقاربة</a:t>
            </a:r>
            <a:r>
              <a:rPr lang="ar-SA" dirty="0" smtClean="0"/>
              <a:t> </a:t>
            </a:r>
            <a:r>
              <a:rPr lang="ar-EG" dirty="0" smtClean="0"/>
              <a:t>من </a:t>
            </a:r>
            <a:r>
              <a:rPr lang="ar-EG" dirty="0"/>
              <a:t>بعضها بعضا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38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6 </a:t>
            </a:r>
            <a:r>
              <a:rPr lang="ar-EG" dirty="0" smtClean="0"/>
              <a:t>– </a:t>
            </a:r>
            <a:r>
              <a:rPr lang="ar-EG" dirty="0" smtClean="0">
                <a:solidFill>
                  <a:srgbClr val="FF0000"/>
                </a:solidFill>
              </a:rPr>
              <a:t>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د جمي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ع </a:t>
            </a:r>
            <a:r>
              <a:rPr lang="ar-EG" dirty="0" smtClean="0">
                <a:solidFill>
                  <a:srgbClr val="FF0000"/>
                </a:solidFill>
              </a:rPr>
              <a:t>أحياء </a:t>
            </a:r>
            <a:r>
              <a:rPr lang="ar-EG" dirty="0">
                <a:solidFill>
                  <a:srgbClr val="FF0000"/>
                </a:solidFill>
              </a:rPr>
              <a:t>المدينة </a:t>
            </a:r>
            <a:r>
              <a:rPr lang="ar-EG" dirty="0" smtClean="0">
                <a:solidFill>
                  <a:srgbClr val="FF0000"/>
                </a:solidFill>
              </a:rPr>
              <a:t>بالخدم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ات </a:t>
            </a:r>
            <a:r>
              <a:rPr lang="ar-EG" dirty="0">
                <a:solidFill>
                  <a:srgbClr val="FF0000"/>
                </a:solidFill>
              </a:rPr>
              <a:t>اللازمة </a:t>
            </a:r>
            <a:r>
              <a:rPr lang="ar-EG" dirty="0"/>
              <a:t>كالمياه </a:t>
            </a:r>
            <a:r>
              <a:rPr lang="ar-EG" dirty="0" smtClean="0"/>
              <a:t>والإنارة </a:t>
            </a:r>
            <a:r>
              <a:rPr lang="ar-EG" dirty="0"/>
              <a:t>والمجاري </a:t>
            </a:r>
            <a:r>
              <a:rPr lang="ar-EG" dirty="0" smtClean="0"/>
              <a:t>والت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>
                <a:solidFill>
                  <a:srgbClr val="00B050"/>
                </a:solidFill>
              </a:rPr>
              <a:t>تتفق في حجمها وقدرتها مع حجم السكان وكثرة المباني </a:t>
            </a:r>
            <a:r>
              <a:rPr lang="ar-EG" dirty="0"/>
              <a:t>وبحيث لا تكون هناك وفرة في بعض الأحيان ونقص في بعضها الآخر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159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7- </a:t>
            </a:r>
            <a:r>
              <a:rPr lang="ar-EG" dirty="0">
                <a:solidFill>
                  <a:srgbClr val="FF0000"/>
                </a:solidFill>
              </a:rPr>
              <a:t>اختصار رحلة العمل من محل السكن الى موقع العمل </a:t>
            </a:r>
            <a:r>
              <a:rPr lang="ar-EG" dirty="0"/>
              <a:t>وذلك عن طريق مد الطريق والشوارع المناسبة وكذلك بتسيير وسائل النقل والمواصلات المختلفة وتخفيض أجورها وتعاون وتكامل حركة النقل والموصلات داخل المدينة .</a:t>
            </a:r>
            <a:endParaRPr lang="en-US" dirty="0"/>
          </a:p>
          <a:p>
            <a:pPr rtl="1"/>
            <a:r>
              <a:rPr lang="ar-EG" dirty="0"/>
              <a:t>8- </a:t>
            </a:r>
            <a:r>
              <a:rPr lang="ar-EG" dirty="0">
                <a:solidFill>
                  <a:srgbClr val="FF0000"/>
                </a:solidFill>
              </a:rPr>
              <a:t>سهولة ويسر اتصال المدينة بالمناطق الأخرى </a:t>
            </a:r>
            <a:r>
              <a:rPr lang="ar-EG" dirty="0"/>
              <a:t>وخاصة بالمناطق الريفية المجاورة أو </a:t>
            </a:r>
            <a:r>
              <a:rPr lang="ar-EG" dirty="0" smtClean="0"/>
              <a:t>بالموان</a:t>
            </a:r>
            <a:r>
              <a:rPr lang="ar-SA" dirty="0" smtClean="0"/>
              <a:t>ى</a:t>
            </a:r>
            <a:r>
              <a:rPr lang="ar-EG" dirty="0" smtClean="0"/>
              <a:t> </a:t>
            </a:r>
            <a:r>
              <a:rPr lang="ar-EG" dirty="0"/>
              <a:t>والعواصم أو بمناطق الخدمات أو بمراكز الأسواق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088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608" y="1417638"/>
            <a:ext cx="8915400" cy="4525963"/>
          </a:xfrm>
        </p:spPr>
        <p:txBody>
          <a:bodyPr/>
          <a:lstStyle/>
          <a:p>
            <a:r>
              <a:rPr lang="ar-EG" dirty="0"/>
              <a:t>9- </a:t>
            </a:r>
            <a:r>
              <a:rPr lang="ar-EG" dirty="0">
                <a:solidFill>
                  <a:srgbClr val="FF0000"/>
                </a:solidFill>
              </a:rPr>
              <a:t>إنشاء المراكز الإدارية والتنفيذية والخدمات التعليمية والثقافية والأمنية والترويجية وغيرها </a:t>
            </a:r>
            <a:r>
              <a:rPr lang="ar-EG" dirty="0"/>
              <a:t>في مناطق المدينة المختلفة بحيث لا يشعر السكان بالإرهاق للوصول إليها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EG" dirty="0" smtClean="0"/>
              <a:t>ففي </a:t>
            </a:r>
            <a:r>
              <a:rPr lang="ar-EG" dirty="0">
                <a:solidFill>
                  <a:srgbClr val="0070C0"/>
                </a:solidFill>
              </a:rPr>
              <a:t>مدن البلاد النامية </a:t>
            </a:r>
            <a:r>
              <a:rPr lang="ar-EG" dirty="0">
                <a:solidFill>
                  <a:srgbClr val="00B050"/>
                </a:solidFill>
              </a:rPr>
              <a:t>كثيرا ما يعاني المواطن من الوصول الى أماكن الخدمات الإدارية او الاستهلاكية </a:t>
            </a:r>
            <a:r>
              <a:rPr lang="ar-EG" dirty="0"/>
              <a:t>وذلك بسبب </a:t>
            </a:r>
            <a:r>
              <a:rPr lang="ar-EG" dirty="0">
                <a:solidFill>
                  <a:srgbClr val="0070C0"/>
                </a:solidFill>
              </a:rPr>
              <a:t>عدم مراعاة الكثافة السكانية والتوزيع الجغرافي في تقديم الخدمات الإدارية أو الاستهلاكية </a:t>
            </a:r>
            <a:r>
              <a:rPr lang="ar-EG" dirty="0"/>
              <a:t>فقد نجد مدينة سكانها مثلا </a:t>
            </a:r>
            <a:r>
              <a:rPr lang="ar-EG" dirty="0">
                <a:solidFill>
                  <a:srgbClr val="FF0000"/>
                </a:solidFill>
              </a:rPr>
              <a:t>مليون ونصف </a:t>
            </a:r>
            <a:r>
              <a:rPr lang="ar-EG" dirty="0">
                <a:solidFill>
                  <a:srgbClr val="D9791B"/>
                </a:solidFill>
              </a:rPr>
              <a:t>ولا يوجد بها إلا عدد قليل من الصيدليات أو بيع وتصليح النظارات الطبية أو بيع المعدات الطبية اللازمة للمعاقين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817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10- </a:t>
            </a:r>
            <a:r>
              <a:rPr lang="ar-EG" dirty="0">
                <a:solidFill>
                  <a:srgbClr val="FF0000"/>
                </a:solidFill>
              </a:rPr>
              <a:t>تحسين الأحوال الاجتماعية والصحية للسكان عن طريق عدم السماح بازدحام بعض الأحياء</a:t>
            </a:r>
            <a:r>
              <a:rPr lang="ar-EG" dirty="0"/>
              <a:t> </a:t>
            </a:r>
            <a:r>
              <a:rPr lang="ar-EG" dirty="0">
                <a:solidFill>
                  <a:srgbClr val="00B0F0"/>
                </a:solidFill>
              </a:rPr>
              <a:t>وعدم السماح ببناء مساكن لا تتوفر فيها الشروط الصحية والسكنية</a:t>
            </a:r>
            <a:r>
              <a:rPr lang="ar-EG" dirty="0"/>
              <a:t> .</a:t>
            </a:r>
            <a:endParaRPr lang="en-US" dirty="0"/>
          </a:p>
          <a:p>
            <a:pPr rtl="1"/>
            <a:r>
              <a:rPr lang="ar-EG" dirty="0"/>
              <a:t>11- </a:t>
            </a:r>
            <a:r>
              <a:rPr lang="ar-EG" dirty="0">
                <a:solidFill>
                  <a:srgbClr val="FF0000"/>
                </a:solidFill>
              </a:rPr>
              <a:t>تطوير البنية الاقتصادية للمدينة بإنشاء مراكز صناعية جديدة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أ</a:t>
            </a:r>
            <a:r>
              <a:rPr lang="ar-EG" dirty="0" smtClean="0"/>
              <a:t>و </a:t>
            </a:r>
            <a:r>
              <a:rPr lang="ar-EG" dirty="0"/>
              <a:t>خلق مجالات جديدة للإنتاج والعمل على تشجيع الاستثمارات الاقتصادية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من شأنها زيادة الإنتاج وخلق فرص عمل لسكان المدينة وتنمية الإمكانيات الذاتية لها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179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8915400" cy="4525963"/>
          </a:xfrm>
        </p:spPr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SA" dirty="0" smtClean="0"/>
              <a:t>12 </a:t>
            </a:r>
            <a:r>
              <a:rPr lang="ar-EG" dirty="0" smtClean="0"/>
              <a:t>- </a:t>
            </a:r>
            <a:r>
              <a:rPr lang="ar-EG" dirty="0"/>
              <a:t>العمل على </a:t>
            </a:r>
            <a:r>
              <a:rPr lang="ar-EG" dirty="0">
                <a:solidFill>
                  <a:srgbClr val="FF0000"/>
                </a:solidFill>
              </a:rPr>
              <a:t>دعم القيم الاجتماعية المرغوبة </a:t>
            </a:r>
            <a:r>
              <a:rPr lang="ar-EG" dirty="0"/>
              <a:t>في سلوك وتصرفات أهل المدينة .</a:t>
            </a:r>
            <a:endParaRPr lang="en-US" dirty="0"/>
          </a:p>
          <a:p>
            <a:pPr rtl="1"/>
            <a:r>
              <a:rPr lang="ar-SA" dirty="0" smtClean="0"/>
              <a:t>        </a:t>
            </a:r>
            <a:r>
              <a:rPr lang="ar-SA" dirty="0" smtClean="0">
                <a:solidFill>
                  <a:srgbClr val="0070C0"/>
                </a:solidFill>
              </a:rPr>
              <a:t>ويمكن القول أن </a:t>
            </a:r>
            <a:r>
              <a:rPr lang="ar-EG" dirty="0" smtClean="0">
                <a:solidFill>
                  <a:srgbClr val="0070C0"/>
                </a:solidFill>
              </a:rPr>
              <a:t>تخطيط </a:t>
            </a:r>
            <a:r>
              <a:rPr lang="ar-EG" dirty="0">
                <a:solidFill>
                  <a:srgbClr val="0070C0"/>
                </a:solidFill>
              </a:rPr>
              <a:t>المدينة </a:t>
            </a:r>
            <a:r>
              <a:rPr lang="ar-EG" dirty="0">
                <a:solidFill>
                  <a:srgbClr val="FF0000"/>
                </a:solidFill>
              </a:rPr>
              <a:t>لا ينفصل </a:t>
            </a:r>
            <a:r>
              <a:rPr lang="ar-EG" dirty="0">
                <a:solidFill>
                  <a:srgbClr val="0070C0"/>
                </a:solidFill>
              </a:rPr>
              <a:t>عن المخطط العام للدولة أو المجتمع فكل منها يساند ويكمل الآخر </a:t>
            </a:r>
            <a:endParaRPr lang="ar-SA" dirty="0" smtClean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32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0838"/>
            <a:ext cx="8915400" cy="4525963"/>
          </a:xfrm>
        </p:spPr>
        <p:txBody>
          <a:bodyPr/>
          <a:lstStyle/>
          <a:p>
            <a:r>
              <a:rPr lang="ar-SA" b="1" dirty="0" smtClean="0"/>
              <a:t>  ثالثا : </a:t>
            </a:r>
            <a:r>
              <a:rPr lang="ar-SA" b="1" dirty="0" smtClean="0">
                <a:solidFill>
                  <a:srgbClr val="FF0000"/>
                </a:solidFill>
              </a:rPr>
              <a:t>طبيعة تخطيط المدينة </a:t>
            </a:r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تنحصر </a:t>
            </a:r>
            <a:r>
              <a:rPr lang="ar-EG" dirty="0" smtClean="0">
                <a:solidFill>
                  <a:srgbClr val="7030A0"/>
                </a:solidFill>
              </a:rPr>
              <a:t>طبيعة </a:t>
            </a:r>
            <a:r>
              <a:rPr lang="ar-EG" dirty="0">
                <a:solidFill>
                  <a:srgbClr val="7030A0"/>
                </a:solidFill>
              </a:rPr>
              <a:t>تخطيط المدينة في الاهتمام بالجوانب التالية </a:t>
            </a:r>
            <a:r>
              <a:rPr lang="ar-SA" dirty="0" smtClean="0"/>
              <a:t>: </a:t>
            </a:r>
          </a:p>
          <a:p>
            <a:pPr rtl="1"/>
            <a:r>
              <a:rPr lang="ar-EG" b="1" dirty="0"/>
              <a:t>1- </a:t>
            </a:r>
            <a:r>
              <a:rPr lang="ar-EG" b="1" dirty="0">
                <a:solidFill>
                  <a:srgbClr val="FF0000"/>
                </a:solidFill>
              </a:rPr>
              <a:t>دراسة النواحي الطبيعية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  </a:t>
            </a:r>
            <a:r>
              <a:rPr lang="ar-EG" dirty="0" smtClean="0"/>
              <a:t>وتشمل </a:t>
            </a:r>
            <a:r>
              <a:rPr lang="ar-EG" dirty="0">
                <a:solidFill>
                  <a:srgbClr val="00B050"/>
                </a:solidFill>
              </a:rPr>
              <a:t>دراسة الجوانب الجيولوجية </a:t>
            </a:r>
            <a:r>
              <a:rPr lang="ar-EG" dirty="0">
                <a:solidFill>
                  <a:srgbClr val="0070C0"/>
                </a:solidFill>
              </a:rPr>
              <a:t>من توزيع الطبقات والصخور </a:t>
            </a:r>
            <a:r>
              <a:rPr lang="ar-EG" dirty="0" smtClean="0">
                <a:solidFill>
                  <a:srgbClr val="0070C0"/>
                </a:solidFill>
              </a:rPr>
              <a:t>ومدى </a:t>
            </a:r>
            <a:r>
              <a:rPr lang="ar-EG" dirty="0">
                <a:solidFill>
                  <a:srgbClr val="0070C0"/>
                </a:solidFill>
              </a:rPr>
              <a:t>صلابتها </a:t>
            </a:r>
            <a:r>
              <a:rPr lang="ar-EG" dirty="0" smtClean="0">
                <a:solidFill>
                  <a:srgbClr val="0070C0"/>
                </a:solidFill>
              </a:rPr>
              <a:t>و</a:t>
            </a:r>
            <a:r>
              <a:rPr lang="ar-SA" dirty="0" smtClean="0">
                <a:solidFill>
                  <a:srgbClr val="0070C0"/>
                </a:solidFill>
              </a:rPr>
              <a:t>مدى </a:t>
            </a:r>
            <a:r>
              <a:rPr lang="ar-EG" dirty="0" smtClean="0">
                <a:solidFill>
                  <a:srgbClr val="0070C0"/>
                </a:solidFill>
              </a:rPr>
              <a:t>إمكانية حف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رها لعم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ل الأنف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اق و</a:t>
            </a:r>
            <a:r>
              <a:rPr lang="ar-SA" dirty="0" smtClean="0">
                <a:solidFill>
                  <a:srgbClr val="0070C0"/>
                </a:solidFill>
              </a:rPr>
              <a:t>الصرف الصحي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ولمد أنابيب المياه والغاز وما إليها </a:t>
            </a:r>
            <a:r>
              <a:rPr lang="ar-EG" dirty="0"/>
              <a:t>كما تشمل </a:t>
            </a:r>
            <a:r>
              <a:rPr lang="ar-EG" dirty="0">
                <a:solidFill>
                  <a:srgbClr val="C00000"/>
                </a:solidFill>
              </a:rPr>
              <a:t>دراسة الأنهار والبحيرات ومناطق السيول والفيضانات ودراسة الشواطئ وطبيعتها </a:t>
            </a:r>
            <a:r>
              <a:rPr lang="ar-EG" dirty="0" smtClean="0"/>
              <a:t>ويشمل </a:t>
            </a:r>
            <a:r>
              <a:rPr lang="ar-EG" dirty="0"/>
              <a:t>ذلك </a:t>
            </a:r>
            <a:r>
              <a:rPr lang="ar-EG" dirty="0">
                <a:solidFill>
                  <a:srgbClr val="D9791B"/>
                </a:solidFill>
              </a:rPr>
              <a:t>دراسة المناخ من حرارة ورطوبة ورياح واتجاهها وكمية الأمطار وتوزيعها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455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2 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FF0000"/>
                </a:solidFill>
              </a:rPr>
              <a:t>دراسة الجوانب التاريخية والأيكولوجية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</a:t>
            </a:r>
            <a:r>
              <a:rPr lang="ar-EG" dirty="0" smtClean="0"/>
              <a:t>وتشمل </a:t>
            </a:r>
            <a:r>
              <a:rPr lang="ar-EG" dirty="0">
                <a:solidFill>
                  <a:srgbClr val="0070C0"/>
                </a:solidFill>
              </a:rPr>
              <a:t>دراسة نمو المدينة من الخرائط القديمة </a:t>
            </a:r>
            <a:r>
              <a:rPr lang="ar-EG" dirty="0"/>
              <a:t>كما تشمل </a:t>
            </a:r>
            <a:r>
              <a:rPr lang="ar-EG" dirty="0">
                <a:solidFill>
                  <a:srgbClr val="7030A0"/>
                </a:solidFill>
              </a:rPr>
              <a:t>اتجاه نمو المدينة</a:t>
            </a:r>
            <a:r>
              <a:rPr lang="ar-EG" dirty="0"/>
              <a:t> الى جانب </a:t>
            </a:r>
            <a:r>
              <a:rPr lang="ar-EG" dirty="0">
                <a:solidFill>
                  <a:srgbClr val="00B050"/>
                </a:solidFill>
              </a:rPr>
              <a:t>إبراز مناطق الآثار وطبيعة المباني الأثرية القديمة ومواقعها وميزاتها الهندسية</a:t>
            </a:r>
            <a:r>
              <a:rPr lang="ar-EG" dirty="0"/>
              <a:t> كما تشمل </a:t>
            </a:r>
            <a:r>
              <a:rPr lang="ar-EG" dirty="0">
                <a:solidFill>
                  <a:srgbClr val="FF0000"/>
                </a:solidFill>
              </a:rPr>
              <a:t>دراسة مواد البناء المستخدمة وطبيعة المباني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59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3- </a:t>
            </a:r>
            <a:r>
              <a:rPr lang="ar-EG" b="1" dirty="0">
                <a:solidFill>
                  <a:srgbClr val="FF0000"/>
                </a:solidFill>
              </a:rPr>
              <a:t>دراسة المواصلات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   </a:t>
            </a:r>
            <a:r>
              <a:rPr lang="ar-EG" dirty="0" smtClean="0"/>
              <a:t>وتشمل </a:t>
            </a:r>
            <a:r>
              <a:rPr lang="ar-EG" dirty="0">
                <a:solidFill>
                  <a:srgbClr val="FF0000"/>
                </a:solidFill>
              </a:rPr>
              <a:t>الطرق واتجاهها واتساعها </a:t>
            </a:r>
            <a:r>
              <a:rPr lang="ar-EG" dirty="0">
                <a:solidFill>
                  <a:srgbClr val="0070C0"/>
                </a:solidFill>
              </a:rPr>
              <a:t>وحركة المرور عليها </a:t>
            </a:r>
            <a:r>
              <a:rPr lang="ar-EG" dirty="0" smtClean="0">
                <a:solidFill>
                  <a:srgbClr val="00B050"/>
                </a:solidFill>
              </a:rPr>
              <a:t>والأشج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ار المن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زرعة </a:t>
            </a:r>
            <a:r>
              <a:rPr lang="ar-EG" dirty="0">
                <a:solidFill>
                  <a:srgbClr val="00B050"/>
                </a:solidFill>
              </a:rPr>
              <a:t>على </a:t>
            </a:r>
            <a:r>
              <a:rPr lang="ar-EG" dirty="0" smtClean="0">
                <a:solidFill>
                  <a:srgbClr val="00B050"/>
                </a:solidFill>
              </a:rPr>
              <a:t>جانبه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ا </a:t>
            </a:r>
            <a:r>
              <a:rPr lang="ar-EG" dirty="0"/>
              <a:t>كما </a:t>
            </a:r>
            <a:r>
              <a:rPr lang="ar-EG" dirty="0" smtClean="0"/>
              <a:t>تشم</a:t>
            </a:r>
            <a:r>
              <a:rPr lang="ar-SA" dirty="0" smtClean="0"/>
              <a:t>ـ</a:t>
            </a:r>
            <a:r>
              <a:rPr lang="ar-EG" dirty="0" smtClean="0">
                <a:solidFill>
                  <a:srgbClr val="D9791B"/>
                </a:solidFill>
              </a:rPr>
              <a:t>ل السك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ك الحدي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دي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ة </a:t>
            </a:r>
            <a:r>
              <a:rPr lang="ar-EG" dirty="0">
                <a:solidFill>
                  <a:srgbClr val="D9791B"/>
                </a:solidFill>
              </a:rPr>
              <a:t>واتجاهها ومحطاتها والأنفاق والكباري </a:t>
            </a:r>
            <a:r>
              <a:rPr lang="ar-EG" dirty="0" smtClean="0">
                <a:solidFill>
                  <a:srgbClr val="D9791B"/>
                </a:solidFill>
              </a:rPr>
              <a:t>الت</a:t>
            </a:r>
            <a:r>
              <a:rPr lang="ar-SA" dirty="0" smtClean="0">
                <a:solidFill>
                  <a:srgbClr val="D9791B"/>
                </a:solidFill>
              </a:rPr>
              <a:t>ي</a:t>
            </a:r>
            <a:r>
              <a:rPr lang="ar-EG" dirty="0" smtClean="0">
                <a:solidFill>
                  <a:srgbClr val="D9791B"/>
                </a:solidFill>
              </a:rPr>
              <a:t> </a:t>
            </a:r>
            <a:r>
              <a:rPr lang="ar-EG" dirty="0">
                <a:solidFill>
                  <a:srgbClr val="D9791B"/>
                </a:solidFill>
              </a:rPr>
              <a:t>تسهل حركة المرور </a:t>
            </a:r>
            <a:r>
              <a:rPr lang="ar-EG" dirty="0"/>
              <a:t>كما تشمل </a:t>
            </a:r>
            <a:r>
              <a:rPr lang="ar-EG" dirty="0">
                <a:solidFill>
                  <a:srgbClr val="FF0000"/>
                </a:solidFill>
              </a:rPr>
              <a:t>الطرق المائية والأنهار والقنوات الملاحية </a:t>
            </a:r>
            <a:r>
              <a:rPr lang="ar-EG" dirty="0"/>
              <a:t>وكذلك </a:t>
            </a:r>
            <a:r>
              <a:rPr lang="ar-EG" dirty="0">
                <a:solidFill>
                  <a:srgbClr val="0070C0"/>
                </a:solidFill>
              </a:rPr>
              <a:t>النقل الجوي ومواقع المطارات </a:t>
            </a:r>
            <a:r>
              <a:rPr lang="ar-EG" dirty="0"/>
              <a:t>وما الى ذلك كما تشمل </a:t>
            </a:r>
            <a:r>
              <a:rPr lang="ar-EG" dirty="0">
                <a:solidFill>
                  <a:srgbClr val="7030A0"/>
                </a:solidFill>
              </a:rPr>
              <a:t>قرى المدينة وإقليمها من وسائل النقل المختلفة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5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4 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FF0000"/>
                </a:solidFill>
              </a:rPr>
              <a:t>دراسة الصناعة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  </a:t>
            </a:r>
            <a:r>
              <a:rPr lang="ar-EG" dirty="0" smtClean="0"/>
              <a:t>من </a:t>
            </a:r>
            <a:r>
              <a:rPr lang="ar-EG" dirty="0"/>
              <a:t>ناحية </a:t>
            </a:r>
            <a:r>
              <a:rPr lang="ar-EG" dirty="0">
                <a:solidFill>
                  <a:srgbClr val="FF0000"/>
                </a:solidFill>
              </a:rPr>
              <a:t>طبيعتها واتساعها ومراكزها ومواقعها </a:t>
            </a:r>
            <a:r>
              <a:rPr lang="ar-EG" dirty="0">
                <a:solidFill>
                  <a:srgbClr val="0070C0"/>
                </a:solidFill>
              </a:rPr>
              <a:t>وعدد العاملين في كل صناعة</a:t>
            </a:r>
            <a:r>
              <a:rPr lang="ar-EG" dirty="0"/>
              <a:t> كما تشمل </a:t>
            </a:r>
            <a:r>
              <a:rPr lang="ar-EG" dirty="0">
                <a:solidFill>
                  <a:srgbClr val="00B050"/>
                </a:solidFill>
              </a:rPr>
              <a:t>مناطق التعدين </a:t>
            </a:r>
            <a:r>
              <a:rPr lang="ar-EG" dirty="0"/>
              <a:t>والأنشطة الاقتصادية الأخرى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9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5- </a:t>
            </a:r>
            <a:r>
              <a:rPr lang="ar-EG" b="1" dirty="0">
                <a:solidFill>
                  <a:srgbClr val="FF0000"/>
                </a:solidFill>
              </a:rPr>
              <a:t>دراسة السكان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SA" b="1" dirty="0" smtClean="0"/>
              <a:t>    </a:t>
            </a:r>
            <a:r>
              <a:rPr lang="ar-EG" b="1" dirty="0"/>
              <a:t>	</a:t>
            </a:r>
            <a:r>
              <a:rPr lang="ar-EG" dirty="0"/>
              <a:t>من </a:t>
            </a:r>
            <a:r>
              <a:rPr lang="ar-EG" dirty="0">
                <a:solidFill>
                  <a:srgbClr val="FF0000"/>
                </a:solidFill>
              </a:rPr>
              <a:t>ناحية النمو أو النقص ومعدلاتهما </a:t>
            </a:r>
            <a:r>
              <a:rPr lang="ar-EG" dirty="0"/>
              <a:t>ومن ناحية </a:t>
            </a:r>
            <a:r>
              <a:rPr lang="ar-EG" dirty="0">
                <a:solidFill>
                  <a:srgbClr val="0070C0"/>
                </a:solidFill>
              </a:rPr>
              <a:t>حرف ومهن السكان وحركتهم اليومية والفصلية </a:t>
            </a:r>
            <a:r>
              <a:rPr lang="ar-EG" dirty="0"/>
              <a:t>كما تشمل </a:t>
            </a:r>
            <a:r>
              <a:rPr lang="ar-EG" dirty="0">
                <a:solidFill>
                  <a:srgbClr val="FF0000"/>
                </a:solidFill>
              </a:rPr>
              <a:t>دراسة كثافة السكان </a:t>
            </a:r>
            <a:r>
              <a:rPr lang="ar-EG" dirty="0">
                <a:solidFill>
                  <a:srgbClr val="00B050"/>
                </a:solidFill>
              </a:rPr>
              <a:t>وكثافة الإسكان </a:t>
            </a:r>
            <a:r>
              <a:rPr lang="ar-EG" dirty="0">
                <a:solidFill>
                  <a:srgbClr val="D9791B"/>
                </a:solidFill>
              </a:rPr>
              <a:t>ومتوسط عدد الأفراد بالنسبة للحجرة الواحدة </a:t>
            </a:r>
            <a:r>
              <a:rPr lang="ar-EG" dirty="0"/>
              <a:t>كما تشمل </a:t>
            </a:r>
            <a:r>
              <a:rPr lang="ar-EG" dirty="0">
                <a:solidFill>
                  <a:srgbClr val="7030A0"/>
                </a:solidFill>
              </a:rPr>
              <a:t>الظروف الصحية للسكان والأمراض المنتشرة ومستويات المعيشة في مختلف أقسام وأجزاء المدينة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00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6- </a:t>
            </a:r>
            <a:r>
              <a:rPr lang="ar-EG" b="1" dirty="0">
                <a:solidFill>
                  <a:srgbClr val="FF0000"/>
                </a:solidFill>
              </a:rPr>
              <a:t>دراسة النواحي الهندسية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 </a:t>
            </a:r>
            <a:r>
              <a:rPr lang="ar-EG" dirty="0" smtClean="0"/>
              <a:t>من </a:t>
            </a:r>
            <a:r>
              <a:rPr lang="ar-EG" dirty="0"/>
              <a:t>ناحية </a:t>
            </a:r>
            <a:r>
              <a:rPr lang="ar-EG" dirty="0">
                <a:solidFill>
                  <a:srgbClr val="FF0000"/>
                </a:solidFill>
              </a:rPr>
              <a:t>أنماط المباني وطبيعتها ومواد البناء </a:t>
            </a:r>
            <a:r>
              <a:rPr lang="ar-EG" dirty="0">
                <a:solidFill>
                  <a:srgbClr val="0070C0"/>
                </a:solidFill>
              </a:rPr>
              <a:t>ونمو المدينة والضواحي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ومستوى تكلفة بناء المساكن وكفايتها لكثافة السكان </a:t>
            </a:r>
            <a:r>
              <a:rPr lang="ar-EG" dirty="0"/>
              <a:t>كما </a:t>
            </a:r>
            <a:r>
              <a:rPr lang="ar-EG" dirty="0" smtClean="0"/>
              <a:t>تشم</a:t>
            </a:r>
            <a:r>
              <a:rPr lang="ar-SA" dirty="0"/>
              <a:t>ـ</a:t>
            </a:r>
            <a:r>
              <a:rPr lang="ar-EG" dirty="0" smtClean="0"/>
              <a:t>ل </a:t>
            </a:r>
            <a:r>
              <a:rPr lang="ar-EG" dirty="0" smtClean="0">
                <a:solidFill>
                  <a:srgbClr val="7030A0"/>
                </a:solidFill>
              </a:rPr>
              <a:t>دراس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المناط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ق </a:t>
            </a:r>
            <a:r>
              <a:rPr lang="ar-EG" dirty="0" smtClean="0">
                <a:solidFill>
                  <a:srgbClr val="7030A0"/>
                </a:solidFill>
              </a:rPr>
              <a:t>المكشوفة </a:t>
            </a:r>
            <a:r>
              <a:rPr lang="ar-EG" dirty="0">
                <a:solidFill>
                  <a:srgbClr val="7030A0"/>
                </a:solidFill>
              </a:rPr>
              <a:t>ومدى السماح </a:t>
            </a:r>
            <a:r>
              <a:rPr lang="ar-EG" dirty="0" smtClean="0">
                <a:solidFill>
                  <a:srgbClr val="7030A0"/>
                </a:solidFill>
              </a:rPr>
              <a:t>للجماهير </a:t>
            </a:r>
            <a:r>
              <a:rPr lang="ar-EG" dirty="0">
                <a:solidFill>
                  <a:srgbClr val="7030A0"/>
                </a:solidFill>
              </a:rPr>
              <a:t>باستخدامها</a:t>
            </a:r>
            <a:r>
              <a:rPr lang="ar-EG" dirty="0"/>
              <a:t> وكذلك </a:t>
            </a:r>
            <a:r>
              <a:rPr lang="ar-EG" dirty="0">
                <a:solidFill>
                  <a:srgbClr val="D9791B"/>
                </a:solidFill>
              </a:rPr>
              <a:t>دراسة مناطق المنافع العامة </a:t>
            </a:r>
            <a:r>
              <a:rPr lang="ar-EG" dirty="0"/>
              <a:t>ومدى قربها من السكان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16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7- </a:t>
            </a:r>
            <a:r>
              <a:rPr lang="ar-EG" b="1" dirty="0">
                <a:solidFill>
                  <a:srgbClr val="FF0000"/>
                </a:solidFill>
              </a:rPr>
              <a:t>دراسة المناطق المحيطة بالمدينة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dirty="0"/>
              <a:t>	</a:t>
            </a:r>
            <a:r>
              <a:rPr lang="ar-SA" dirty="0" smtClean="0"/>
              <a:t>  </a:t>
            </a:r>
            <a:r>
              <a:rPr lang="ar-EG" dirty="0" smtClean="0"/>
              <a:t>وتشمل </a:t>
            </a:r>
            <a:r>
              <a:rPr lang="ar-EG" dirty="0">
                <a:solidFill>
                  <a:srgbClr val="00B050"/>
                </a:solidFill>
              </a:rPr>
              <a:t>مناطق الزراعية والنطاقات الخضراء</a:t>
            </a:r>
            <a:r>
              <a:rPr lang="ar-EG" dirty="0"/>
              <a:t> كما تشمل دراسة </a:t>
            </a:r>
            <a:r>
              <a:rPr lang="ar-EG" dirty="0">
                <a:solidFill>
                  <a:srgbClr val="0070C0"/>
                </a:solidFill>
              </a:rPr>
              <a:t>المناطق الزراعية المحيطة بالمدينة من ناحية التربة والإنتاج الزراعي ومشاكله وتسويقه وطبيعة استخدام الأرض </a:t>
            </a:r>
            <a:r>
              <a:rPr lang="ar-EG" dirty="0"/>
              <a:t>كما تشمل </a:t>
            </a:r>
            <a:r>
              <a:rPr lang="ar-EG" dirty="0">
                <a:solidFill>
                  <a:srgbClr val="FF0000"/>
                </a:solidFill>
              </a:rPr>
              <a:t>دراسة المدن الصغيرة المحيطة ووظيفتها وعلاقتها بالمدينة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54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8- </a:t>
            </a:r>
            <a:r>
              <a:rPr lang="ar-EG" b="1" dirty="0">
                <a:solidFill>
                  <a:srgbClr val="FF0000"/>
                </a:solidFill>
              </a:rPr>
              <a:t>دراسة النواحي الإدارية والخدمات العامة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EG" dirty="0" smtClean="0"/>
              <a:t>وتشمل </a:t>
            </a:r>
            <a:r>
              <a:rPr lang="ar-EG" dirty="0">
                <a:solidFill>
                  <a:srgbClr val="0070C0"/>
                </a:solidFill>
              </a:rPr>
              <a:t>مراكز السلطة المحلية والبلديات </a:t>
            </a:r>
            <a:r>
              <a:rPr lang="ar-EG" dirty="0">
                <a:solidFill>
                  <a:srgbClr val="00B050"/>
                </a:solidFill>
              </a:rPr>
              <a:t>ومواقع مراكز الشرطة والمدارس وسائر الخدمات التعليمية والترويجية والقضائية </a:t>
            </a:r>
            <a:r>
              <a:rPr lang="ar-SA" dirty="0" smtClean="0">
                <a:solidFill>
                  <a:srgbClr val="00B050"/>
                </a:solidFill>
              </a:rPr>
              <a:t>والإدارية </a:t>
            </a:r>
            <a:r>
              <a:rPr lang="ar-EG" dirty="0" smtClean="0">
                <a:solidFill>
                  <a:srgbClr val="FFC000"/>
                </a:solidFill>
              </a:rPr>
              <a:t>ومدى </a:t>
            </a:r>
            <a:r>
              <a:rPr lang="ar-EG" dirty="0">
                <a:solidFill>
                  <a:srgbClr val="FFC000"/>
                </a:solidFill>
              </a:rPr>
              <a:t>توسطها في الأحياء المختلفة ومدى سهولة الوصول إليها</a:t>
            </a:r>
            <a:r>
              <a:rPr lang="ar-EG" dirty="0"/>
              <a:t> كما تشمل الخدمات الأخرى </a:t>
            </a:r>
            <a:r>
              <a:rPr lang="ar-EG" dirty="0">
                <a:solidFill>
                  <a:srgbClr val="7030A0"/>
                </a:solidFill>
              </a:rPr>
              <a:t>كالمياه وشبكات الصرف والكهرباء والغاز ومدى كفايتها وانخفاض تكاليفها 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79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9- </a:t>
            </a:r>
            <a:r>
              <a:rPr lang="ar-EG" b="1" dirty="0">
                <a:solidFill>
                  <a:srgbClr val="FF0000"/>
                </a:solidFill>
              </a:rPr>
              <a:t>دراسة المشاكل الاجتماعية في المدينة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</a:t>
            </a:r>
            <a:r>
              <a:rPr lang="ar-EG" dirty="0" smtClean="0"/>
              <a:t>مثل </a:t>
            </a:r>
            <a:r>
              <a:rPr lang="ar-EG" dirty="0">
                <a:solidFill>
                  <a:srgbClr val="0070C0"/>
                </a:solidFill>
              </a:rPr>
              <a:t>دراسة الجريمة وانحراف الأحداث </a:t>
            </a:r>
            <a:r>
              <a:rPr lang="ar-EG" dirty="0"/>
              <a:t>و</a:t>
            </a:r>
            <a:r>
              <a:rPr lang="ar-EG" dirty="0">
                <a:solidFill>
                  <a:srgbClr val="D9791B"/>
                </a:solidFill>
              </a:rPr>
              <a:t>البطالة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وأشكال العنف والاعتداء</a:t>
            </a:r>
            <a:r>
              <a:rPr lang="ar-EG" dirty="0"/>
              <a:t> </a:t>
            </a:r>
            <a:r>
              <a:rPr lang="ar-EG" dirty="0">
                <a:solidFill>
                  <a:srgbClr val="7030A0"/>
                </a:solidFill>
              </a:rPr>
              <a:t>وذلك لعلاجها عن طريق أساليب التخطيط والتوجيه </a:t>
            </a:r>
            <a:r>
              <a:rPr lang="ar-EG" dirty="0">
                <a:solidFill>
                  <a:srgbClr val="D9791B"/>
                </a:solidFill>
              </a:rPr>
              <a:t>فقد ترجع معدلات انحراف الأحداث العالية في مدينة من مدن العالم الى </a:t>
            </a:r>
            <a:r>
              <a:rPr lang="ar-EG" dirty="0">
                <a:solidFill>
                  <a:srgbClr val="FF0000"/>
                </a:solidFill>
              </a:rPr>
              <a:t>عدم وجود أماكن لشغل أوقات الفراغ </a:t>
            </a:r>
            <a:r>
              <a:rPr lang="ar-EG" dirty="0">
                <a:solidFill>
                  <a:srgbClr val="00B0F0"/>
                </a:solidFill>
              </a:rPr>
              <a:t>أو نقص أجهزة الرقابة والضبط الاجتماعي في المدينة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26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/>
              <a:t>10- </a:t>
            </a:r>
            <a:r>
              <a:rPr lang="ar-EG" b="1" dirty="0">
                <a:solidFill>
                  <a:srgbClr val="FF0000"/>
                </a:solidFill>
              </a:rPr>
              <a:t>دراسة الشكل العام للمدينة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EG" dirty="0"/>
              <a:t>والتخطيط لإظهارها بمظهر منسجم لائق هندسيا ومعماريا وجماليا </a:t>
            </a:r>
            <a:endParaRPr lang="en-US" dirty="0"/>
          </a:p>
          <a:p>
            <a:pPr rtl="1"/>
            <a:r>
              <a:rPr lang="ar-EG" b="1" dirty="0"/>
              <a:t>11- </a:t>
            </a:r>
            <a:r>
              <a:rPr lang="ar-EG" b="1" dirty="0">
                <a:solidFill>
                  <a:srgbClr val="FF0000"/>
                </a:solidFill>
              </a:rPr>
              <a:t>دراسة مشكلات التلوث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EG" dirty="0"/>
              <a:t>ونظافة الأحياء المختلفة في المدينة والتخطيط لإزالة القمامة والنفايات المختلفة الناتجة عن المصانع والمؤسسات التجارية والمحلات الأخرى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19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235</TotalTime>
  <Words>755</Words>
  <Application>Microsoft Office PowerPoint</Application>
  <PresentationFormat>A4 Paper (210x297 mm)</PresentationFormat>
  <Paragraphs>119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 عشر</vt:lpstr>
      <vt:lpstr> العناصر الأساسية </vt:lpstr>
      <vt:lpstr>    </vt:lpstr>
      <vt:lpstr>    </vt:lpstr>
      <vt:lpstr>    </vt:lpstr>
      <vt:lpstr>   </vt:lpstr>
      <vt:lpstr>   </vt:lpstr>
      <vt:lpstr>    </vt:lpstr>
      <vt:lpstr>   </vt:lpstr>
      <vt:lpstr>    </vt:lpstr>
      <vt:lpstr>    </vt:lpstr>
      <vt:lpstr>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16</cp:revision>
  <dcterms:created xsi:type="dcterms:W3CDTF">2014-07-26T10:26:16Z</dcterms:created>
  <dcterms:modified xsi:type="dcterms:W3CDTF">2014-10-18T19:34:31Z</dcterms:modified>
</cp:coreProperties>
</file>