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92" r:id="rId3"/>
    <p:sldId id="308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3" r:id="rId19"/>
    <p:sldId id="266" r:id="rId2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791B"/>
    <a:srgbClr val="0E478A"/>
    <a:srgbClr val="313B4A"/>
    <a:srgbClr val="43A79C"/>
    <a:srgbClr val="EDBD1F"/>
    <a:srgbClr val="F04316"/>
    <a:srgbClr val="81AA52"/>
    <a:srgbClr val="ECA02F"/>
    <a:srgbClr val="D52D26"/>
    <a:srgbClr val="013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906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10/23/2014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43A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علم الاجتماع الحضري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 حسام صالح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الثالثة عشر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8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التخطيط الحضري</a:t>
            </a:r>
            <a:endParaRPr lang="en-US" sz="48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r>
              <a:rPr lang="ar-SA" dirty="0"/>
              <a:t> </a:t>
            </a:r>
            <a:r>
              <a:rPr lang="ar-SA" dirty="0" smtClean="0"/>
              <a:t> أولا : تعريف التخطيط الحضري</a:t>
            </a:r>
          </a:p>
          <a:p>
            <a:r>
              <a:rPr lang="ar-SA" dirty="0"/>
              <a:t> </a:t>
            </a:r>
            <a:r>
              <a:rPr lang="ar-SA" dirty="0" smtClean="0"/>
              <a:t>ثانيا  : أهداف التخطيط الحضري</a:t>
            </a:r>
          </a:p>
          <a:p>
            <a:r>
              <a:rPr lang="ar-SA" dirty="0"/>
              <a:t> </a:t>
            </a:r>
            <a:r>
              <a:rPr lang="ar-SA" dirty="0" smtClean="0"/>
              <a:t>ثالثا  : أشكال وأنواع التخطيط الحضري</a:t>
            </a:r>
          </a:p>
          <a:p>
            <a:r>
              <a:rPr lang="ar-SA" dirty="0"/>
              <a:t> </a:t>
            </a:r>
            <a:r>
              <a:rPr lang="ar-SA" dirty="0" smtClean="0"/>
              <a:t>رابعا :الصفات الأساسية الواجب توافرها في التخطيط الحضري</a:t>
            </a:r>
          </a:p>
          <a:p>
            <a:r>
              <a:rPr lang="ar-SA" dirty="0" smtClean="0"/>
              <a:t>خامسا : خصائص التخطيط الحضري</a:t>
            </a:r>
          </a:p>
          <a:p>
            <a:r>
              <a:rPr lang="ar-SA" dirty="0" smtClean="0"/>
              <a:t>سادسا : الظواهر المصاحبة للتخطيط الحضري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b="1" dirty="0" smtClean="0">
                <a:solidFill>
                  <a:srgbClr val="FF0000"/>
                </a:solidFill>
              </a:rPr>
              <a:t>العناصر الأساسية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  أولا  : </a:t>
            </a:r>
            <a:r>
              <a:rPr lang="ar-SA" b="1" dirty="0" smtClean="0">
                <a:solidFill>
                  <a:srgbClr val="FF0000"/>
                </a:solidFill>
              </a:rPr>
              <a:t>تعريف التخطيط الحضري</a:t>
            </a:r>
          </a:p>
          <a:p>
            <a:r>
              <a:rPr lang="ar-SA" dirty="0" smtClean="0"/>
              <a:t>            </a:t>
            </a:r>
            <a:r>
              <a:rPr lang="ar-EG" dirty="0" smtClean="0"/>
              <a:t>يقصد </a:t>
            </a:r>
            <a:r>
              <a:rPr lang="ar-EG" dirty="0">
                <a:solidFill>
                  <a:srgbClr val="FF0000"/>
                </a:solidFill>
              </a:rPr>
              <a:t>بالتخطيط الحضري </a:t>
            </a:r>
            <a:r>
              <a:rPr lang="ar-EG" dirty="0">
                <a:solidFill>
                  <a:srgbClr val="0070C0"/>
                </a:solidFill>
              </a:rPr>
              <a:t>الاستراتيجية أو مجموعة </a:t>
            </a:r>
            <a:r>
              <a:rPr lang="ar-SA" dirty="0" smtClean="0">
                <a:solidFill>
                  <a:srgbClr val="0070C0"/>
                </a:solidFill>
              </a:rPr>
              <a:t>الاستراتيجيات </a:t>
            </a:r>
            <a:r>
              <a:rPr lang="ar-EG" dirty="0" smtClean="0">
                <a:solidFill>
                  <a:srgbClr val="0070C0"/>
                </a:solidFill>
              </a:rPr>
              <a:t>الت</a:t>
            </a:r>
            <a:r>
              <a:rPr lang="ar-SA" dirty="0" smtClean="0">
                <a:solidFill>
                  <a:srgbClr val="0070C0"/>
                </a:solidFill>
              </a:rPr>
              <a:t>ي</a:t>
            </a:r>
            <a:r>
              <a:rPr lang="ar-EG" dirty="0" smtClean="0">
                <a:solidFill>
                  <a:srgbClr val="0070C0"/>
                </a:solidFill>
              </a:rPr>
              <a:t> </a:t>
            </a:r>
            <a:r>
              <a:rPr lang="ar-EG" dirty="0">
                <a:solidFill>
                  <a:srgbClr val="0070C0"/>
                </a:solidFill>
              </a:rPr>
              <a:t>تتبعها مراكز اتخاذ القرارات</a:t>
            </a:r>
            <a:r>
              <a:rPr lang="ar-EG" dirty="0"/>
              <a:t> </a:t>
            </a:r>
            <a:r>
              <a:rPr lang="ar-EG" dirty="0">
                <a:solidFill>
                  <a:srgbClr val="00B050"/>
                </a:solidFill>
              </a:rPr>
              <a:t>لتنمية وتوجيه </a:t>
            </a:r>
            <a:r>
              <a:rPr lang="ar-EG" dirty="0" smtClean="0">
                <a:solidFill>
                  <a:srgbClr val="00B050"/>
                </a:solidFill>
              </a:rPr>
              <a:t>وضبط 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EG" dirty="0" smtClean="0">
                <a:solidFill>
                  <a:srgbClr val="00B050"/>
                </a:solidFill>
              </a:rPr>
              <a:t>نمو و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EG" dirty="0" smtClean="0">
                <a:solidFill>
                  <a:srgbClr val="00B050"/>
                </a:solidFill>
              </a:rPr>
              <a:t>توسع 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EG" dirty="0" smtClean="0">
                <a:solidFill>
                  <a:srgbClr val="00B050"/>
                </a:solidFill>
              </a:rPr>
              <a:t>البيئات 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EG" dirty="0" smtClean="0">
                <a:solidFill>
                  <a:srgbClr val="00B050"/>
                </a:solidFill>
              </a:rPr>
              <a:t>الحضرية</a:t>
            </a:r>
            <a:r>
              <a:rPr lang="ar-EG" dirty="0" smtClean="0"/>
              <a:t> </a:t>
            </a:r>
            <a:r>
              <a:rPr lang="ar-SA" dirty="0" smtClean="0"/>
              <a:t> </a:t>
            </a:r>
            <a:r>
              <a:rPr lang="ar-EG" dirty="0" smtClean="0"/>
              <a:t>بحيث </a:t>
            </a:r>
            <a:r>
              <a:rPr lang="ar-SA" dirty="0" smtClean="0"/>
              <a:t> </a:t>
            </a:r>
            <a:r>
              <a:rPr lang="ar-EG" dirty="0" smtClean="0">
                <a:solidFill>
                  <a:srgbClr val="7030A0"/>
                </a:solidFill>
              </a:rPr>
              <a:t>يتاح </a:t>
            </a:r>
            <a:r>
              <a:rPr lang="ar-SA" dirty="0" smtClean="0">
                <a:solidFill>
                  <a:srgbClr val="7030A0"/>
                </a:solidFill>
              </a:rPr>
              <a:t> </a:t>
            </a:r>
            <a:r>
              <a:rPr lang="ar-EG" dirty="0" smtClean="0">
                <a:solidFill>
                  <a:srgbClr val="7030A0"/>
                </a:solidFill>
              </a:rPr>
              <a:t>للأنشطة </a:t>
            </a:r>
            <a:r>
              <a:rPr lang="ar-EG" dirty="0">
                <a:solidFill>
                  <a:srgbClr val="7030A0"/>
                </a:solidFill>
              </a:rPr>
              <a:t>والخدمات الحضرية أفضل توزيع جغرافي وللسكان أكبر الفوائد من هذه الأنشطة الحضرية</a:t>
            </a:r>
            <a:r>
              <a:rPr lang="ar-EG" dirty="0"/>
              <a:t> .</a:t>
            </a:r>
            <a:endParaRPr lang="ar-SA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  </a:t>
            </a:r>
            <a:r>
              <a:rPr lang="en-US" dirty="0" smtClean="0"/>
              <a:t> </a:t>
            </a:r>
            <a:r>
              <a:rPr lang="ar-SA" dirty="0" smtClean="0"/>
              <a:t>      </a:t>
            </a:r>
            <a:r>
              <a:rPr lang="ar-EG" dirty="0" smtClean="0"/>
              <a:t>ويعرف </a:t>
            </a:r>
            <a:r>
              <a:rPr lang="ar-EG" dirty="0">
                <a:solidFill>
                  <a:srgbClr val="FF0000"/>
                </a:solidFill>
              </a:rPr>
              <a:t>التخطيط الحضري </a:t>
            </a:r>
            <a:r>
              <a:rPr lang="ar-EG" dirty="0"/>
              <a:t>بأنه </a:t>
            </a:r>
            <a:r>
              <a:rPr lang="ar-EG" dirty="0">
                <a:solidFill>
                  <a:srgbClr val="00B050"/>
                </a:solidFill>
              </a:rPr>
              <a:t>التكوين النهائي للعناصر المتعددة للبيئة الحضرية </a:t>
            </a:r>
            <a:r>
              <a:rPr lang="ar-EG" dirty="0"/>
              <a:t>بحيث تكون </a:t>
            </a:r>
            <a:r>
              <a:rPr lang="ar-EG" dirty="0">
                <a:solidFill>
                  <a:srgbClr val="0070C0"/>
                </a:solidFill>
              </a:rPr>
              <a:t>أكثر عطاءا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وإنتاجية </a:t>
            </a:r>
            <a:r>
              <a:rPr lang="ar-EG" dirty="0">
                <a:solidFill>
                  <a:srgbClr val="0070C0"/>
                </a:solidFill>
              </a:rPr>
              <a:t>وملائمة </a:t>
            </a:r>
            <a:r>
              <a:rPr lang="ar-EG" dirty="0" smtClean="0">
                <a:solidFill>
                  <a:srgbClr val="0070C0"/>
                </a:solidFill>
              </a:rPr>
              <a:t>للجميع</a:t>
            </a:r>
            <a:r>
              <a:rPr lang="ar-EG" dirty="0" smtClean="0"/>
              <a:t> </a:t>
            </a:r>
            <a:r>
              <a:rPr lang="ar-EG" dirty="0">
                <a:solidFill>
                  <a:srgbClr val="FF0000"/>
                </a:solidFill>
              </a:rPr>
              <a:t>في تناسق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بين </a:t>
            </a:r>
            <a:r>
              <a:rPr lang="ar-EG" dirty="0">
                <a:solidFill>
                  <a:srgbClr val="FF0000"/>
                </a:solidFill>
              </a:rPr>
              <a:t>جوانب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ثلاث </a:t>
            </a:r>
            <a:r>
              <a:rPr lang="ar-EG" dirty="0"/>
              <a:t>هي </a:t>
            </a:r>
            <a:r>
              <a:rPr lang="ar-SA" dirty="0" smtClean="0"/>
              <a:t> </a:t>
            </a:r>
            <a:r>
              <a:rPr lang="ar-EG" dirty="0" smtClean="0">
                <a:solidFill>
                  <a:schemeClr val="accent6">
                    <a:lumMod val="50000"/>
                  </a:schemeClr>
                </a:solidFill>
              </a:rPr>
              <a:t>المعماري</a:t>
            </a:r>
            <a:r>
              <a:rPr lang="ar-EG" dirty="0" smtClean="0"/>
              <a:t> </a:t>
            </a:r>
            <a:r>
              <a:rPr lang="ar-SA" dirty="0" smtClean="0"/>
              <a:t>، </a:t>
            </a:r>
            <a:r>
              <a:rPr lang="ar-EG" dirty="0" smtClean="0">
                <a:solidFill>
                  <a:srgbClr val="D9791B"/>
                </a:solidFill>
              </a:rPr>
              <a:t>والتصميم </a:t>
            </a:r>
            <a:r>
              <a:rPr lang="ar-EG" dirty="0">
                <a:solidFill>
                  <a:srgbClr val="D9791B"/>
                </a:solidFill>
              </a:rPr>
              <a:t>المدني </a:t>
            </a:r>
            <a:r>
              <a:rPr lang="ar-EG" dirty="0" smtClean="0">
                <a:solidFill>
                  <a:srgbClr val="D9791B"/>
                </a:solidFill>
              </a:rPr>
              <a:t>والتجميل </a:t>
            </a:r>
            <a:r>
              <a:rPr lang="ar-EG" dirty="0">
                <a:solidFill>
                  <a:srgbClr val="D9791B"/>
                </a:solidFill>
              </a:rPr>
              <a:t>المعماري</a:t>
            </a:r>
            <a:r>
              <a:rPr lang="ar-EG" dirty="0"/>
              <a:t> </a:t>
            </a:r>
            <a:r>
              <a:rPr lang="ar-SA" dirty="0" smtClean="0"/>
              <a:t>، </a:t>
            </a:r>
            <a:r>
              <a:rPr lang="ar-EG" dirty="0" smtClean="0">
                <a:solidFill>
                  <a:srgbClr val="7030A0"/>
                </a:solidFill>
              </a:rPr>
              <a:t>والواقع</a:t>
            </a:r>
            <a:r>
              <a:rPr lang="ar-SA" dirty="0" smtClean="0"/>
              <a:t> </a:t>
            </a:r>
            <a:r>
              <a:rPr lang="ar-EG" dirty="0" smtClean="0"/>
              <a:t>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  ثانيا : </a:t>
            </a:r>
            <a:r>
              <a:rPr lang="ar-SA" b="1" dirty="0" smtClean="0">
                <a:solidFill>
                  <a:srgbClr val="FF0000"/>
                </a:solidFill>
              </a:rPr>
              <a:t>أهداف التخطيط الحضري</a:t>
            </a:r>
          </a:p>
          <a:p>
            <a:r>
              <a:rPr lang="ar-SA" dirty="0" smtClean="0"/>
              <a:t>  1 -   </a:t>
            </a:r>
            <a:r>
              <a:rPr lang="ar-EG" dirty="0" smtClean="0">
                <a:solidFill>
                  <a:srgbClr val="FF0000"/>
                </a:solidFill>
              </a:rPr>
              <a:t>تحديد </a:t>
            </a:r>
            <a:r>
              <a:rPr lang="ar-EG" dirty="0">
                <a:solidFill>
                  <a:srgbClr val="FF0000"/>
                </a:solidFill>
              </a:rPr>
              <a:t>الأقسام الوظيفية في المدينة </a:t>
            </a:r>
            <a:r>
              <a:rPr lang="ar-EG" dirty="0"/>
              <a:t>مثل </a:t>
            </a:r>
            <a:r>
              <a:rPr lang="ar-EG" dirty="0">
                <a:solidFill>
                  <a:srgbClr val="0070C0"/>
                </a:solidFill>
              </a:rPr>
              <a:t>المناطق السكنية </a:t>
            </a:r>
            <a:r>
              <a:rPr lang="ar-EG" dirty="0" smtClean="0">
                <a:solidFill>
                  <a:srgbClr val="0070C0"/>
                </a:solidFill>
              </a:rPr>
              <a:t>والتج</a:t>
            </a:r>
            <a:r>
              <a:rPr lang="ar-SA" dirty="0" smtClean="0">
                <a:solidFill>
                  <a:srgbClr val="0070C0"/>
                </a:solidFill>
              </a:rPr>
              <a:t>ا</a:t>
            </a:r>
            <a:r>
              <a:rPr lang="ar-EG" dirty="0" smtClean="0">
                <a:solidFill>
                  <a:srgbClr val="0070C0"/>
                </a:solidFill>
              </a:rPr>
              <a:t>رية </a:t>
            </a:r>
            <a:r>
              <a:rPr lang="ar-EG" dirty="0">
                <a:solidFill>
                  <a:srgbClr val="0070C0"/>
                </a:solidFill>
              </a:rPr>
              <a:t>والصناعية</a:t>
            </a:r>
            <a:r>
              <a:rPr lang="ar-EG" dirty="0"/>
              <a:t> </a:t>
            </a:r>
            <a:r>
              <a:rPr lang="ar-EG" dirty="0">
                <a:solidFill>
                  <a:srgbClr val="00B050"/>
                </a:solidFill>
              </a:rPr>
              <a:t>حيث يستطيع كل منها أن يؤدي دوره 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EG" dirty="0" smtClean="0">
                <a:solidFill>
                  <a:srgbClr val="0E478A"/>
                </a:solidFill>
              </a:rPr>
              <a:t>بأقل </a:t>
            </a:r>
            <a:r>
              <a:rPr lang="ar-EG" dirty="0">
                <a:solidFill>
                  <a:srgbClr val="0E478A"/>
                </a:solidFill>
              </a:rPr>
              <a:t>تكلفة </a:t>
            </a:r>
            <a:r>
              <a:rPr lang="ar-EG" dirty="0" smtClean="0">
                <a:solidFill>
                  <a:srgbClr val="0E478A"/>
                </a:solidFill>
              </a:rPr>
              <a:t>و</a:t>
            </a:r>
            <a:r>
              <a:rPr lang="ar-SA" dirty="0" smtClean="0">
                <a:solidFill>
                  <a:srgbClr val="0E478A"/>
                </a:solidFill>
              </a:rPr>
              <a:t>عدم </a:t>
            </a:r>
            <a:r>
              <a:rPr lang="ar-EG" dirty="0" smtClean="0">
                <a:solidFill>
                  <a:srgbClr val="0E478A"/>
                </a:solidFill>
              </a:rPr>
              <a:t>تناقض</a:t>
            </a:r>
            <a:r>
              <a:rPr lang="ar-EG" dirty="0" smtClean="0">
                <a:solidFill>
                  <a:srgbClr val="00B050"/>
                </a:solidFill>
              </a:rPr>
              <a:t> مع </a:t>
            </a:r>
            <a:r>
              <a:rPr lang="ar-EG" dirty="0">
                <a:solidFill>
                  <a:srgbClr val="00B050"/>
                </a:solidFill>
              </a:rPr>
              <a:t>الربط بين 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EG" dirty="0" smtClean="0">
                <a:solidFill>
                  <a:srgbClr val="00B050"/>
                </a:solidFill>
              </a:rPr>
              <a:t>أقسام </a:t>
            </a:r>
            <a:r>
              <a:rPr lang="ar-EG" dirty="0">
                <a:solidFill>
                  <a:srgbClr val="00B050"/>
                </a:solidFill>
              </a:rPr>
              <a:t>المدينة 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EG" dirty="0" smtClean="0">
                <a:solidFill>
                  <a:srgbClr val="00B050"/>
                </a:solidFill>
              </a:rPr>
              <a:t>المختلفة </a:t>
            </a:r>
            <a:r>
              <a:rPr lang="ar-EG" dirty="0">
                <a:solidFill>
                  <a:srgbClr val="00B050"/>
                </a:solidFill>
              </a:rPr>
              <a:t>بعضها مع البعض الآخر ومع العالم الخارجي </a:t>
            </a:r>
            <a:r>
              <a:rPr lang="ar-EG" dirty="0">
                <a:solidFill>
                  <a:schemeClr val="accent6">
                    <a:lumMod val="50000"/>
                  </a:schemeClr>
                </a:solidFill>
              </a:rPr>
              <a:t>بشكل متفاعل </a:t>
            </a:r>
            <a:r>
              <a:rPr lang="ar-EG" dirty="0">
                <a:solidFill>
                  <a:srgbClr val="7030A0"/>
                </a:solidFill>
              </a:rPr>
              <a:t>وتطوير كل قسم منها وفق مستوى </a:t>
            </a:r>
            <a:r>
              <a:rPr lang="ar-SA" dirty="0" smtClean="0">
                <a:solidFill>
                  <a:srgbClr val="7030A0"/>
                </a:solidFill>
              </a:rPr>
              <a:t> </a:t>
            </a:r>
            <a:r>
              <a:rPr lang="ar-EG" dirty="0" smtClean="0">
                <a:solidFill>
                  <a:srgbClr val="7030A0"/>
                </a:solidFill>
              </a:rPr>
              <a:t>معقول </a:t>
            </a:r>
            <a:r>
              <a:rPr lang="ar-EG" dirty="0">
                <a:solidFill>
                  <a:srgbClr val="7030A0"/>
                </a:solidFill>
              </a:rPr>
              <a:t>من نواحي </a:t>
            </a:r>
            <a:r>
              <a:rPr lang="ar-EG" dirty="0">
                <a:solidFill>
                  <a:srgbClr val="FF0000"/>
                </a:solidFill>
              </a:rPr>
              <a:t>الحجم </a:t>
            </a:r>
            <a:r>
              <a:rPr lang="ar-SA" dirty="0" smtClean="0"/>
              <a:t> </a:t>
            </a:r>
            <a:r>
              <a:rPr lang="ar-EG" dirty="0" smtClean="0">
                <a:solidFill>
                  <a:srgbClr val="00B0F0"/>
                </a:solidFill>
              </a:rPr>
              <a:t>والإضاءة</a:t>
            </a:r>
            <a:r>
              <a:rPr lang="ar-EG" dirty="0" smtClean="0"/>
              <a:t> </a:t>
            </a:r>
            <a:r>
              <a:rPr lang="ar-SA" dirty="0" smtClean="0"/>
              <a:t> </a:t>
            </a:r>
            <a:r>
              <a:rPr lang="ar-EG" dirty="0" smtClean="0">
                <a:solidFill>
                  <a:srgbClr val="00B050"/>
                </a:solidFill>
              </a:rPr>
              <a:t>والأماكن </a:t>
            </a:r>
            <a:r>
              <a:rPr lang="ar-EG" dirty="0">
                <a:solidFill>
                  <a:srgbClr val="00B050"/>
                </a:solidFill>
              </a:rPr>
              <a:t>الخضراء في المناطق السكنية </a:t>
            </a:r>
            <a:r>
              <a:rPr lang="ar-EG" dirty="0">
                <a:solidFill>
                  <a:srgbClr val="D9791B"/>
                </a:solidFill>
              </a:rPr>
              <a:t>وأماكن وقوف </a:t>
            </a:r>
            <a:r>
              <a:rPr lang="ar-EG" dirty="0" smtClean="0">
                <a:solidFill>
                  <a:srgbClr val="D9791B"/>
                </a:solidFill>
              </a:rPr>
              <a:t>المواصلات </a:t>
            </a:r>
            <a:r>
              <a:rPr lang="ar-EG" dirty="0">
                <a:solidFill>
                  <a:srgbClr val="D9791B"/>
                </a:solidFill>
              </a:rPr>
              <a:t>في المناطق التجارية </a:t>
            </a:r>
            <a:r>
              <a:rPr lang="ar-EG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728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b="1" dirty="0" smtClean="0"/>
          </a:p>
          <a:p>
            <a:r>
              <a:rPr lang="ar-SA" b="1" dirty="0"/>
              <a:t> </a:t>
            </a:r>
            <a:r>
              <a:rPr lang="ar-SA" dirty="0" smtClean="0"/>
              <a:t>2 </a:t>
            </a:r>
            <a:r>
              <a:rPr lang="ar-EG" dirty="0" smtClean="0"/>
              <a:t>- </a:t>
            </a:r>
            <a:r>
              <a:rPr lang="ar-EG" dirty="0">
                <a:solidFill>
                  <a:srgbClr val="FF0000"/>
                </a:solidFill>
              </a:rPr>
              <a:t>التأكيد على أن تكون البيوت قوية البناء وصحية ومريحة ومبهجة بالنسبة للمناطق السكنية المختلفة </a:t>
            </a:r>
            <a:r>
              <a:rPr lang="ar-EG" dirty="0"/>
              <a:t>لكي ننسجم والحاجات المتعددة لكل أنواع وأحجام الأسر مع الاهتمام بأشكالها المتغايرة ورغباتها المختلفة مع توفير جميع الخدمات </a:t>
            </a:r>
            <a:r>
              <a:rPr lang="ar-EG" dirty="0" smtClean="0"/>
              <a:t>الت</a:t>
            </a:r>
            <a:r>
              <a:rPr lang="ar-SA" dirty="0" smtClean="0"/>
              <a:t>ي</a:t>
            </a:r>
            <a:r>
              <a:rPr lang="ar-EG" dirty="0" smtClean="0"/>
              <a:t> </a:t>
            </a:r>
            <a:r>
              <a:rPr lang="ar-EG" dirty="0"/>
              <a:t>يحتاجها سكان تلك المساكن 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2232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EG" dirty="0"/>
              <a:t>3- </a:t>
            </a:r>
            <a:r>
              <a:rPr lang="ar-EG" dirty="0">
                <a:solidFill>
                  <a:srgbClr val="FF0000"/>
                </a:solidFill>
              </a:rPr>
              <a:t>الاهتمام بالوظيفة الترفيهية داخل المدن </a:t>
            </a:r>
            <a:r>
              <a:rPr lang="ar-EG" dirty="0"/>
              <a:t>باعتبارها الوظيفة </a:t>
            </a:r>
            <a:r>
              <a:rPr lang="ar-EG" dirty="0" smtClean="0"/>
              <a:t>الت</a:t>
            </a:r>
            <a:r>
              <a:rPr lang="ar-SA" dirty="0" smtClean="0"/>
              <a:t>ي</a:t>
            </a:r>
            <a:r>
              <a:rPr lang="ar-EG" dirty="0" smtClean="0"/>
              <a:t> </a:t>
            </a:r>
            <a:r>
              <a:rPr lang="ar-EG" dirty="0"/>
              <a:t>يحتاجها السكان للترويح عن أنفسهم </a:t>
            </a:r>
            <a:r>
              <a:rPr lang="ar-EG" dirty="0">
                <a:solidFill>
                  <a:srgbClr val="0070C0"/>
                </a:solidFill>
              </a:rPr>
              <a:t>ولقضاء أوقات مريحة في أوقات الإجازات أو نهاية الأسبوع</a:t>
            </a:r>
            <a:r>
              <a:rPr lang="ar-EG" dirty="0"/>
              <a:t> .</a:t>
            </a:r>
            <a:endParaRPr lang="en-US" dirty="0"/>
          </a:p>
          <a:p>
            <a:endParaRPr lang="ar-SA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9636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  ثالثا : </a:t>
            </a:r>
            <a:r>
              <a:rPr lang="ar-SA" b="1" dirty="0" smtClean="0">
                <a:solidFill>
                  <a:srgbClr val="FF0000"/>
                </a:solidFill>
              </a:rPr>
              <a:t>أشكال وأنواع التخطيط الحضري</a:t>
            </a:r>
          </a:p>
          <a:p>
            <a:pPr rtl="1"/>
            <a:r>
              <a:rPr lang="ar-EG" b="1" dirty="0" smtClean="0"/>
              <a:t>1-</a:t>
            </a:r>
            <a:r>
              <a:rPr lang="ar-SA" b="1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التخطيط على</a:t>
            </a:r>
            <a:r>
              <a:rPr lang="ar-EG" dirty="0" smtClean="0">
                <a:solidFill>
                  <a:srgbClr val="FF0000"/>
                </a:solidFill>
              </a:rPr>
              <a:t> </a:t>
            </a:r>
            <a:r>
              <a:rPr lang="ar-EG" dirty="0">
                <a:solidFill>
                  <a:srgbClr val="FF0000"/>
                </a:solidFill>
              </a:rPr>
              <a:t>مستوى البيئة الحضرية </a:t>
            </a:r>
            <a:r>
              <a:rPr lang="ar-EG" b="1" dirty="0"/>
              <a:t>: </a:t>
            </a:r>
            <a:endParaRPr lang="en-US" dirty="0"/>
          </a:p>
          <a:p>
            <a:pPr rtl="1"/>
            <a:r>
              <a:rPr lang="ar-EG" b="1" dirty="0"/>
              <a:t>	</a:t>
            </a:r>
            <a:r>
              <a:rPr lang="ar-SA" b="1" dirty="0" smtClean="0"/>
              <a:t>    </a:t>
            </a:r>
            <a:r>
              <a:rPr lang="ar-EG" dirty="0" smtClean="0"/>
              <a:t>حيث </a:t>
            </a:r>
            <a:r>
              <a:rPr lang="ar-EG" dirty="0"/>
              <a:t>يكون التركيز على </a:t>
            </a:r>
            <a:r>
              <a:rPr lang="ar-EG" dirty="0">
                <a:solidFill>
                  <a:srgbClr val="0070C0"/>
                </a:solidFill>
              </a:rPr>
              <a:t>التركيب الداخلي للبيئة الحضرية </a:t>
            </a:r>
            <a:r>
              <a:rPr lang="ar-EG" dirty="0"/>
              <a:t>بما تتضمن من أنشطة وفعاليات مختلفة </a:t>
            </a:r>
            <a:r>
              <a:rPr lang="ar-EG" dirty="0">
                <a:solidFill>
                  <a:srgbClr val="00B050"/>
                </a:solidFill>
              </a:rPr>
              <a:t>ويركز التخطيط في مثل هذه الحالة على</a:t>
            </a:r>
            <a:r>
              <a:rPr lang="ar-EG" dirty="0"/>
              <a:t> </a:t>
            </a:r>
            <a:r>
              <a:rPr lang="ar-EG" dirty="0">
                <a:solidFill>
                  <a:srgbClr val="FF0000"/>
                </a:solidFill>
              </a:rPr>
              <a:t>بيئة واحدة </a:t>
            </a:r>
            <a:r>
              <a:rPr lang="ar-EG" dirty="0"/>
              <a:t>كالتخطيط لمدينة بنغازي في ليبيا أو مدينة البيضاء بالمغرب أو الموصل في العراق 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99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endParaRPr lang="ar-SA" b="1" dirty="0" smtClean="0"/>
          </a:p>
          <a:p>
            <a:pPr rtl="1"/>
            <a:r>
              <a:rPr lang="ar-SA" b="1" dirty="0"/>
              <a:t> </a:t>
            </a:r>
            <a:r>
              <a:rPr lang="ar-SA" b="1" dirty="0" smtClean="0"/>
              <a:t>2 </a:t>
            </a:r>
            <a:r>
              <a:rPr lang="ar-EG" b="1" dirty="0" smtClean="0"/>
              <a:t>- </a:t>
            </a:r>
            <a:r>
              <a:rPr lang="ar-EG" dirty="0">
                <a:solidFill>
                  <a:srgbClr val="FF0000"/>
                </a:solidFill>
              </a:rPr>
              <a:t>مستوى الإقليم الحضري </a:t>
            </a:r>
            <a:r>
              <a:rPr lang="ar-EG" b="1" dirty="0"/>
              <a:t>: </a:t>
            </a:r>
            <a:endParaRPr lang="en-US" dirty="0"/>
          </a:p>
          <a:p>
            <a:pPr rtl="1"/>
            <a:r>
              <a:rPr lang="ar-EG" b="1" dirty="0"/>
              <a:t>	</a:t>
            </a:r>
            <a:r>
              <a:rPr lang="ar-EG" dirty="0"/>
              <a:t>ويتجه التخطيط في مثل هذه الحالة الى </a:t>
            </a:r>
            <a:r>
              <a:rPr lang="ar-EG" dirty="0">
                <a:solidFill>
                  <a:srgbClr val="FF0000"/>
                </a:solidFill>
              </a:rPr>
              <a:t>عدة بيئات حضرية </a:t>
            </a:r>
            <a:r>
              <a:rPr lang="ar-EG" dirty="0">
                <a:solidFill>
                  <a:srgbClr val="0070C0"/>
                </a:solidFill>
              </a:rPr>
              <a:t>تلتقي مع بعضها البعض في تجمع </a:t>
            </a:r>
            <a:r>
              <a:rPr lang="ar-EG" dirty="0" smtClean="0">
                <a:solidFill>
                  <a:srgbClr val="0070C0"/>
                </a:solidFill>
              </a:rPr>
              <a:t>حض</a:t>
            </a:r>
            <a:r>
              <a:rPr lang="ar-SA" dirty="0" smtClean="0">
                <a:solidFill>
                  <a:srgbClr val="0070C0"/>
                </a:solidFill>
              </a:rPr>
              <a:t>ريا واحداً </a:t>
            </a:r>
            <a:r>
              <a:rPr lang="ar-EG" dirty="0" smtClean="0">
                <a:solidFill>
                  <a:srgbClr val="0070C0"/>
                </a:solidFill>
              </a:rPr>
              <a:t> </a:t>
            </a:r>
            <a:r>
              <a:rPr lang="ar-EG" dirty="0">
                <a:solidFill>
                  <a:srgbClr val="0070C0"/>
                </a:solidFill>
              </a:rPr>
              <a:t>يشكل مشكلة واحدة يجب أن تعالج كوحدة حضرية </a:t>
            </a:r>
            <a:r>
              <a:rPr lang="ar-EG" dirty="0" smtClean="0">
                <a:solidFill>
                  <a:srgbClr val="0070C0"/>
                </a:solidFill>
              </a:rPr>
              <a:t>واحدة</a:t>
            </a:r>
            <a:r>
              <a:rPr lang="ar-SA" dirty="0" smtClean="0"/>
              <a:t> .</a:t>
            </a:r>
          </a:p>
          <a:p>
            <a:pPr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385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endParaRPr lang="ar-SA" b="1" dirty="0" smtClean="0"/>
          </a:p>
          <a:p>
            <a:pPr rtl="1"/>
            <a:r>
              <a:rPr lang="ar-SA" b="1" dirty="0"/>
              <a:t> </a:t>
            </a:r>
            <a:r>
              <a:rPr lang="ar-SA" b="1" dirty="0" smtClean="0"/>
              <a:t>3 </a:t>
            </a:r>
            <a:r>
              <a:rPr lang="ar-EG" b="1" dirty="0" smtClean="0"/>
              <a:t>- </a:t>
            </a:r>
            <a:r>
              <a:rPr lang="ar-SA" b="1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التخطيط على </a:t>
            </a:r>
            <a:r>
              <a:rPr lang="ar-EG" dirty="0" smtClean="0">
                <a:solidFill>
                  <a:srgbClr val="FF0000"/>
                </a:solidFill>
              </a:rPr>
              <a:t>مستوى </a:t>
            </a:r>
            <a:r>
              <a:rPr lang="ar-EG" dirty="0">
                <a:solidFill>
                  <a:srgbClr val="FF0000"/>
                </a:solidFill>
              </a:rPr>
              <a:t>الدولة </a:t>
            </a:r>
            <a:r>
              <a:rPr lang="ar-EG" b="1" dirty="0"/>
              <a:t>: </a:t>
            </a:r>
            <a:endParaRPr lang="en-US" dirty="0"/>
          </a:p>
          <a:p>
            <a:pPr rtl="1"/>
            <a:r>
              <a:rPr lang="ar-EG" b="1" dirty="0"/>
              <a:t>	</a:t>
            </a:r>
            <a:r>
              <a:rPr lang="ar-SA" b="1" dirty="0" smtClean="0"/>
              <a:t>    </a:t>
            </a:r>
            <a:r>
              <a:rPr lang="ar-EG" dirty="0" smtClean="0"/>
              <a:t>ويوجه </a:t>
            </a:r>
            <a:r>
              <a:rPr lang="ar-EG" dirty="0"/>
              <a:t>التخطيط في </a:t>
            </a:r>
            <a:r>
              <a:rPr lang="ar-SA" dirty="0" smtClean="0"/>
              <a:t>هذا المستوي</a:t>
            </a:r>
            <a:r>
              <a:rPr lang="ar-EG" dirty="0" smtClean="0"/>
              <a:t> </a:t>
            </a:r>
            <a:r>
              <a:rPr lang="ar-EG" dirty="0" smtClean="0">
                <a:solidFill>
                  <a:srgbClr val="FF0000"/>
                </a:solidFill>
              </a:rPr>
              <a:t>ليرتبط </a:t>
            </a:r>
            <a:r>
              <a:rPr lang="ar-EG" dirty="0">
                <a:solidFill>
                  <a:srgbClr val="FF0000"/>
                </a:solidFill>
              </a:rPr>
              <a:t>بعملية التحضر ككل </a:t>
            </a:r>
            <a:r>
              <a:rPr lang="ar-EG" dirty="0">
                <a:solidFill>
                  <a:srgbClr val="0070C0"/>
                </a:solidFill>
              </a:rPr>
              <a:t>وتوضع خطة شاملة عامة لكل البيئات الحضرية </a:t>
            </a:r>
            <a:r>
              <a:rPr lang="ar-EG" dirty="0"/>
              <a:t>وتترك الفرصة لتعديل </a:t>
            </a:r>
            <a:r>
              <a:rPr lang="ar-EG" dirty="0">
                <a:solidFill>
                  <a:srgbClr val="FF0000"/>
                </a:solidFill>
              </a:rPr>
              <a:t>وتبديل الخطة العامة بخطط فرعية</a:t>
            </a:r>
            <a:r>
              <a:rPr lang="ar-EG" dirty="0"/>
              <a:t> تتناسب مع ظروف كل بيئة على </a:t>
            </a:r>
            <a:r>
              <a:rPr lang="ar-EG" dirty="0" smtClean="0"/>
              <a:t>حدة</a:t>
            </a:r>
            <a:r>
              <a:rPr lang="ar-SA" dirty="0" smtClean="0"/>
              <a:t>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2482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 </a:t>
            </a:r>
            <a:r>
              <a:rPr lang="ar-SA" b="1" dirty="0"/>
              <a:t>رابعا :</a:t>
            </a:r>
            <a:r>
              <a:rPr lang="ar-SA" b="1" dirty="0">
                <a:solidFill>
                  <a:srgbClr val="FF0000"/>
                </a:solidFill>
              </a:rPr>
              <a:t>الصفات الأساسية الواجب توافرها في التخطيط </a:t>
            </a:r>
            <a:r>
              <a:rPr lang="ar-SA" b="1" dirty="0" smtClean="0">
                <a:solidFill>
                  <a:srgbClr val="FF0000"/>
                </a:solidFill>
              </a:rPr>
              <a:t>الحضري </a:t>
            </a:r>
          </a:p>
          <a:p>
            <a:r>
              <a:rPr lang="ar-SA" dirty="0" smtClean="0"/>
              <a:t>      تتطلب </a:t>
            </a:r>
            <a:r>
              <a:rPr lang="ar-EG" dirty="0" smtClean="0"/>
              <a:t>طبيعة </a:t>
            </a:r>
            <a:r>
              <a:rPr lang="ar-EG" dirty="0"/>
              <a:t>التخطيط </a:t>
            </a:r>
            <a:r>
              <a:rPr lang="ar-EG" dirty="0" smtClean="0"/>
              <a:t>الحضري الاهتمام </a:t>
            </a:r>
            <a:r>
              <a:rPr lang="ar-EG" dirty="0"/>
              <a:t>بصفات </a:t>
            </a:r>
            <a:r>
              <a:rPr lang="ar-EG" dirty="0" smtClean="0"/>
              <a:t>أساسية</a:t>
            </a:r>
            <a:r>
              <a:rPr lang="ar-SA" dirty="0" smtClean="0"/>
              <a:t> </a:t>
            </a:r>
            <a:r>
              <a:rPr lang="ar-EG" dirty="0" smtClean="0"/>
              <a:t>يجب </a:t>
            </a:r>
            <a:r>
              <a:rPr lang="ar-EG" dirty="0"/>
              <a:t>أن تتوفر في عملية التخطيط نفسها ومن أهمها ما يلي </a:t>
            </a:r>
            <a:r>
              <a:rPr lang="ar-SA" dirty="0" smtClean="0"/>
              <a:t>: </a:t>
            </a:r>
          </a:p>
          <a:p>
            <a:endParaRPr lang="ar-SA" dirty="0"/>
          </a:p>
          <a:p>
            <a:r>
              <a:rPr lang="ar-EG" dirty="0" smtClean="0"/>
              <a:t> </a:t>
            </a:r>
            <a:r>
              <a:rPr lang="ar-EG" dirty="0"/>
              <a:t>1- </a:t>
            </a:r>
            <a:r>
              <a:rPr lang="ar-EG" dirty="0">
                <a:solidFill>
                  <a:srgbClr val="FF0000"/>
                </a:solidFill>
              </a:rPr>
              <a:t>ضرورة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تقسيم </a:t>
            </a:r>
            <a:r>
              <a:rPr lang="ar-EG" dirty="0">
                <a:solidFill>
                  <a:srgbClr val="FF0000"/>
                </a:solidFill>
              </a:rPr>
              <a:t>العمل والتخصص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/>
              <a:t>وتنفيذ </a:t>
            </a:r>
            <a:r>
              <a:rPr lang="ar-EG" dirty="0"/>
              <a:t>ذلك </a:t>
            </a:r>
            <a:r>
              <a:rPr lang="ar-SA" dirty="0" smtClean="0"/>
              <a:t> </a:t>
            </a:r>
            <a:r>
              <a:rPr lang="ar-EG" dirty="0" smtClean="0"/>
              <a:t>على </a:t>
            </a:r>
            <a:r>
              <a:rPr lang="ar-SA" dirty="0" smtClean="0"/>
              <a:t> </a:t>
            </a:r>
            <a:r>
              <a:rPr lang="ar-EG" dirty="0" smtClean="0">
                <a:solidFill>
                  <a:srgbClr val="0070C0"/>
                </a:solidFill>
              </a:rPr>
              <a:t>مختلف </a:t>
            </a:r>
            <a:r>
              <a:rPr lang="ar-EG" dirty="0">
                <a:solidFill>
                  <a:srgbClr val="0070C0"/>
                </a:solidFill>
              </a:rPr>
              <a:t>مستويات الدولة</a:t>
            </a:r>
            <a:r>
              <a:rPr lang="ar-EG" dirty="0"/>
              <a:t> بما يخفف عن كاهلها الأعباء الإدارية بإسناد جزء منها الى هيئات وسلطات محلية حضرية مستقلة .</a:t>
            </a:r>
            <a:endParaRPr lang="en-US" dirty="0"/>
          </a:p>
          <a:p>
            <a:endParaRPr lang="en-US" dirty="0"/>
          </a:p>
          <a:p>
            <a:endParaRPr lang="ar-SA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662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b="1" dirty="0" smtClean="0"/>
          </a:p>
          <a:p>
            <a:r>
              <a:rPr lang="ar-SA" dirty="0"/>
              <a:t> </a:t>
            </a:r>
            <a:r>
              <a:rPr lang="ar-SA" dirty="0" smtClean="0"/>
              <a:t>2 </a:t>
            </a:r>
            <a:r>
              <a:rPr lang="ar-EG" dirty="0" smtClean="0"/>
              <a:t>- </a:t>
            </a:r>
            <a:r>
              <a:rPr lang="ar-EG" dirty="0">
                <a:solidFill>
                  <a:srgbClr val="FF0000"/>
                </a:solidFill>
              </a:rPr>
              <a:t>العمل على تكافؤ الأعباء المالية على البيئات المختلفة مع الخدمات </a:t>
            </a:r>
            <a:r>
              <a:rPr lang="ar-EG" dirty="0" smtClean="0">
                <a:solidFill>
                  <a:srgbClr val="FF0000"/>
                </a:solidFill>
              </a:rPr>
              <a:t>الت</a:t>
            </a:r>
            <a:r>
              <a:rPr lang="ar-SA" dirty="0" smtClean="0">
                <a:solidFill>
                  <a:srgbClr val="FF0000"/>
                </a:solidFill>
              </a:rPr>
              <a:t>ي</a:t>
            </a:r>
            <a:r>
              <a:rPr lang="ar-EG" dirty="0" smtClean="0">
                <a:solidFill>
                  <a:srgbClr val="FF0000"/>
                </a:solidFill>
              </a:rPr>
              <a:t> </a:t>
            </a:r>
            <a:r>
              <a:rPr lang="ar-EG" dirty="0">
                <a:solidFill>
                  <a:srgbClr val="FF0000"/>
                </a:solidFill>
              </a:rPr>
              <a:t>تتلقاها </a:t>
            </a:r>
            <a:r>
              <a:rPr lang="ar-EG" dirty="0">
                <a:solidFill>
                  <a:srgbClr val="0070C0"/>
                </a:solidFill>
              </a:rPr>
              <a:t>وتوفر العدالة لها </a:t>
            </a:r>
            <a:r>
              <a:rPr lang="ar-EG" dirty="0"/>
              <a:t>حتى لا تستأثر بيئات أو مدن بالنصيب الأعلى من الخدمات على حساب الأجزاء الأخرى 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5377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 </a:t>
            </a:r>
            <a:r>
              <a:rPr lang="ar-EG" dirty="0"/>
              <a:t>3- </a:t>
            </a:r>
            <a:r>
              <a:rPr lang="ar-SA" dirty="0" smtClean="0"/>
              <a:t>   </a:t>
            </a:r>
            <a:r>
              <a:rPr lang="ar-EG" dirty="0" smtClean="0">
                <a:solidFill>
                  <a:srgbClr val="FF0000"/>
                </a:solidFill>
              </a:rPr>
              <a:t>التغلب </a:t>
            </a:r>
            <a:r>
              <a:rPr lang="ar-EG" dirty="0">
                <a:solidFill>
                  <a:srgbClr val="FF0000"/>
                </a:solidFill>
              </a:rPr>
              <a:t>على </a:t>
            </a:r>
            <a:r>
              <a:rPr lang="ar-SA" dirty="0" smtClean="0">
                <a:solidFill>
                  <a:srgbClr val="FF0000"/>
                </a:solidFill>
              </a:rPr>
              <a:t>مساوئ</a:t>
            </a:r>
            <a:r>
              <a:rPr lang="ar-EG" dirty="0" smtClean="0">
                <a:solidFill>
                  <a:srgbClr val="FF0000"/>
                </a:solidFill>
              </a:rPr>
              <a:t> </a:t>
            </a:r>
            <a:r>
              <a:rPr lang="ar-EG" dirty="0">
                <a:solidFill>
                  <a:srgbClr val="FF0000"/>
                </a:solidFill>
              </a:rPr>
              <a:t>الروتين الإداري المركزي </a:t>
            </a:r>
            <a:r>
              <a:rPr lang="ar-EG" dirty="0"/>
              <a:t>فإن </a:t>
            </a:r>
            <a:r>
              <a:rPr lang="ar-EG" dirty="0">
                <a:solidFill>
                  <a:srgbClr val="0070C0"/>
                </a:solidFill>
              </a:rPr>
              <a:t>وحدة النمط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ورتابة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الأسلوب 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الإداري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EG" dirty="0" smtClean="0">
                <a:solidFill>
                  <a:srgbClr val="0070C0"/>
                </a:solidFill>
              </a:rPr>
              <a:t> </a:t>
            </a:r>
            <a:r>
              <a:rPr lang="ar-EG" dirty="0">
                <a:solidFill>
                  <a:srgbClr val="00B050"/>
                </a:solidFill>
              </a:rPr>
              <a:t>لا </a:t>
            </a:r>
            <a:r>
              <a:rPr lang="ar-EG" dirty="0" smtClean="0">
                <a:solidFill>
                  <a:srgbClr val="00B050"/>
                </a:solidFill>
              </a:rPr>
              <a:t>يجعل 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EG" dirty="0" smtClean="0">
                <a:solidFill>
                  <a:srgbClr val="00B050"/>
                </a:solidFill>
              </a:rPr>
              <a:t>أي تخطيط </a:t>
            </a:r>
            <a:r>
              <a:rPr lang="ar-SA" dirty="0" smtClean="0">
                <a:solidFill>
                  <a:srgbClr val="00B050"/>
                </a:solidFill>
              </a:rPr>
              <a:t> </a:t>
            </a:r>
            <a:r>
              <a:rPr lang="ar-EG" dirty="0" smtClean="0">
                <a:solidFill>
                  <a:srgbClr val="00B050"/>
                </a:solidFill>
              </a:rPr>
              <a:t>كفؤا </a:t>
            </a:r>
            <a:r>
              <a:rPr lang="ar-EG" dirty="0">
                <a:solidFill>
                  <a:srgbClr val="00B050"/>
                </a:solidFill>
              </a:rPr>
              <a:t>لمواجهة الاحتياجات المحلية</a:t>
            </a:r>
            <a:r>
              <a:rPr lang="ar-EG" dirty="0"/>
              <a:t> </a:t>
            </a:r>
            <a:r>
              <a:rPr lang="ar-EG" dirty="0" smtClean="0">
                <a:solidFill>
                  <a:srgbClr val="D9791B"/>
                </a:solidFill>
              </a:rPr>
              <a:t>الت</a:t>
            </a:r>
            <a:r>
              <a:rPr lang="ar-SA" dirty="0" smtClean="0">
                <a:solidFill>
                  <a:srgbClr val="D9791B"/>
                </a:solidFill>
              </a:rPr>
              <a:t>ي</a:t>
            </a:r>
            <a:r>
              <a:rPr lang="ar-EG" dirty="0" smtClean="0">
                <a:solidFill>
                  <a:srgbClr val="D9791B"/>
                </a:solidFill>
              </a:rPr>
              <a:t> </a:t>
            </a:r>
            <a:r>
              <a:rPr lang="ar-EG" dirty="0">
                <a:solidFill>
                  <a:srgbClr val="D9791B"/>
                </a:solidFill>
              </a:rPr>
              <a:t>تتطلب تنوعا في الشكل وتعددا في الطريقة والأسلوب</a:t>
            </a:r>
            <a:r>
              <a:rPr lang="ar-EG" dirty="0"/>
              <a:t> بما يتناسب مع حاجات الحضر وإمكانياته وظروفه 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9395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b="1" dirty="0" smtClean="0"/>
          </a:p>
          <a:p>
            <a:r>
              <a:rPr lang="ar-SA" dirty="0" smtClean="0"/>
              <a:t>4 </a:t>
            </a:r>
            <a:r>
              <a:rPr lang="ar-EG" dirty="0" smtClean="0"/>
              <a:t>- </a:t>
            </a:r>
            <a:r>
              <a:rPr lang="ar-EG" dirty="0">
                <a:solidFill>
                  <a:srgbClr val="FF0000"/>
                </a:solidFill>
              </a:rPr>
              <a:t>ضرورة </a:t>
            </a:r>
            <a:r>
              <a:rPr lang="ar-EG" dirty="0" smtClean="0">
                <a:solidFill>
                  <a:srgbClr val="FF0000"/>
                </a:solidFill>
              </a:rPr>
              <a:t>مساهمة </a:t>
            </a:r>
            <a:r>
              <a:rPr lang="ar-EG" dirty="0">
                <a:solidFill>
                  <a:srgbClr val="FF0000"/>
                </a:solidFill>
              </a:rPr>
              <a:t>ومشاركة أهل الحضر في إدارة شئون مدنهم </a:t>
            </a:r>
            <a:r>
              <a:rPr lang="ar-EG" dirty="0">
                <a:solidFill>
                  <a:srgbClr val="0070C0"/>
                </a:solidFill>
              </a:rPr>
              <a:t>مسألة لا </a:t>
            </a:r>
            <a:r>
              <a:rPr lang="ar-SA" dirty="0" err="1" smtClean="0">
                <a:solidFill>
                  <a:srgbClr val="0070C0"/>
                </a:solidFill>
              </a:rPr>
              <a:t>تتطلبها</a:t>
            </a:r>
            <a:r>
              <a:rPr lang="ar-EG" dirty="0" smtClean="0">
                <a:solidFill>
                  <a:srgbClr val="0070C0"/>
                </a:solidFill>
              </a:rPr>
              <a:t> </a:t>
            </a:r>
            <a:r>
              <a:rPr lang="ar-EG" dirty="0">
                <a:solidFill>
                  <a:srgbClr val="0070C0"/>
                </a:solidFill>
              </a:rPr>
              <a:t>الروح الديمقراطية فحسب </a:t>
            </a:r>
            <a:r>
              <a:rPr lang="ar-EG" dirty="0"/>
              <a:t>بل </a:t>
            </a:r>
            <a:r>
              <a:rPr lang="ar-EG" dirty="0" err="1"/>
              <a:t>تتطلبها</a:t>
            </a:r>
            <a:r>
              <a:rPr lang="ar-EG" dirty="0"/>
              <a:t> أيضا </a:t>
            </a:r>
            <a:r>
              <a:rPr lang="ar-EG" dirty="0">
                <a:solidFill>
                  <a:srgbClr val="FF0000"/>
                </a:solidFill>
              </a:rPr>
              <a:t>قواعد الإدارة الناجحة</a:t>
            </a:r>
            <a:r>
              <a:rPr lang="ar-EG" dirty="0"/>
              <a:t> لأنها طريق الحرية والمسئولية في نفس الوقت 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8846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b="1" dirty="0" smtClean="0"/>
          </a:p>
          <a:p>
            <a:r>
              <a:rPr lang="ar-SA" dirty="0" smtClean="0"/>
              <a:t>5 </a:t>
            </a:r>
            <a:r>
              <a:rPr lang="ar-EG" dirty="0" smtClean="0"/>
              <a:t>- </a:t>
            </a:r>
            <a:r>
              <a:rPr lang="ar-EG" dirty="0">
                <a:solidFill>
                  <a:srgbClr val="FF0000"/>
                </a:solidFill>
              </a:rPr>
              <a:t>تدعيم البناء الاجتماعي والاقتصادي للدولة </a:t>
            </a:r>
            <a:r>
              <a:rPr lang="ar-EG" dirty="0"/>
              <a:t>عن طريق </a:t>
            </a:r>
            <a:r>
              <a:rPr lang="ar-EG" dirty="0">
                <a:solidFill>
                  <a:srgbClr val="0070C0"/>
                </a:solidFill>
              </a:rPr>
              <a:t>تعزيز القوى الكامنة في البيئات المحلية </a:t>
            </a:r>
            <a:r>
              <a:rPr lang="ar-EG" dirty="0">
                <a:solidFill>
                  <a:srgbClr val="00B050"/>
                </a:solidFill>
              </a:rPr>
              <a:t>ومحاربة </a:t>
            </a:r>
            <a:r>
              <a:rPr lang="ar-EG" dirty="0" smtClean="0">
                <a:solidFill>
                  <a:srgbClr val="00B050"/>
                </a:solidFill>
              </a:rPr>
              <a:t>روح </a:t>
            </a:r>
            <a:r>
              <a:rPr lang="ar-EG" dirty="0">
                <a:solidFill>
                  <a:srgbClr val="00B050"/>
                </a:solidFill>
              </a:rPr>
              <a:t>السلبية واللامبالاة </a:t>
            </a:r>
            <a:r>
              <a:rPr lang="ar-EG" dirty="0" smtClean="0"/>
              <a:t>الت</a:t>
            </a:r>
            <a:r>
              <a:rPr lang="ar-SA" dirty="0" smtClean="0"/>
              <a:t>ي</a:t>
            </a:r>
            <a:r>
              <a:rPr lang="ar-EG" dirty="0" smtClean="0"/>
              <a:t> </a:t>
            </a:r>
            <a:r>
              <a:rPr lang="ar-EG" dirty="0">
                <a:solidFill>
                  <a:srgbClr val="FF0000"/>
                </a:solidFill>
              </a:rPr>
              <a:t>تظهر وتصاحب الأسلوب المركزي </a:t>
            </a:r>
            <a:r>
              <a:rPr lang="ar-EG" dirty="0"/>
              <a:t>في إدارة وتخطيط البيئات الحضرية 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6245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b="1" dirty="0" smtClean="0"/>
          </a:p>
          <a:p>
            <a:r>
              <a:rPr lang="ar-SA" dirty="0" smtClean="0"/>
              <a:t>6 </a:t>
            </a:r>
            <a:r>
              <a:rPr lang="ar-EG" dirty="0" smtClean="0"/>
              <a:t>- </a:t>
            </a:r>
            <a:r>
              <a:rPr lang="ar-SA" dirty="0" smtClean="0"/>
              <a:t> </a:t>
            </a:r>
            <a:r>
              <a:rPr lang="ar-EG" dirty="0" smtClean="0">
                <a:solidFill>
                  <a:srgbClr val="FF0000"/>
                </a:solidFill>
              </a:rPr>
              <a:t>تشجيع </a:t>
            </a:r>
            <a:r>
              <a:rPr lang="ar-EG" dirty="0">
                <a:solidFill>
                  <a:srgbClr val="FF0000"/>
                </a:solidFill>
              </a:rPr>
              <a:t>التنافس البناء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بين </a:t>
            </a:r>
            <a:r>
              <a:rPr lang="ar-EG" dirty="0">
                <a:solidFill>
                  <a:srgbClr val="FF0000"/>
                </a:solidFill>
              </a:rPr>
              <a:t>المدن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وإيجاد الحوافز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 </a:t>
            </a:r>
            <a:r>
              <a:rPr lang="ar-EG" dirty="0">
                <a:solidFill>
                  <a:srgbClr val="FF0000"/>
                </a:solidFill>
              </a:rPr>
              <a:t>للنهوض بالمجتمع الحضري </a:t>
            </a:r>
            <a:r>
              <a:rPr lang="ar-EG" dirty="0">
                <a:solidFill>
                  <a:srgbClr val="00B050"/>
                </a:solidFill>
              </a:rPr>
              <a:t>وربطه بالمجتمع القومي </a:t>
            </a:r>
            <a:r>
              <a:rPr lang="ar-EG" dirty="0">
                <a:solidFill>
                  <a:srgbClr val="0070C0"/>
                </a:solidFill>
              </a:rPr>
              <a:t>واعتبار التخطيط الحضري</a:t>
            </a:r>
            <a:r>
              <a:rPr lang="ar-EG" dirty="0"/>
              <a:t> </a:t>
            </a:r>
            <a:r>
              <a:rPr lang="ar-EG" dirty="0">
                <a:solidFill>
                  <a:srgbClr val="FF0000"/>
                </a:solidFill>
              </a:rPr>
              <a:t>وسيلة تنظيمية وإدارية </a:t>
            </a:r>
            <a:r>
              <a:rPr lang="ar-EG" dirty="0">
                <a:solidFill>
                  <a:srgbClr val="D9791B"/>
                </a:solidFill>
              </a:rPr>
              <a:t>للتدبير والتقدير والتنبؤ بمستقبل البيئة الحضرية الواحدة</a:t>
            </a:r>
            <a:r>
              <a:rPr lang="ar-EG" dirty="0"/>
              <a:t> في إطار البيئة الاجتماعية العامة .</a:t>
            </a:r>
            <a:endParaRPr lang="en-US" dirty="0"/>
          </a:p>
          <a:p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2859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b="1" dirty="0" smtClean="0"/>
          </a:p>
          <a:p>
            <a:r>
              <a:rPr lang="ar-SA" dirty="0" smtClean="0"/>
              <a:t>7  </a:t>
            </a:r>
            <a:r>
              <a:rPr lang="ar-EG" dirty="0" smtClean="0"/>
              <a:t>-</a:t>
            </a:r>
            <a:r>
              <a:rPr lang="ar-SA" dirty="0" smtClean="0"/>
              <a:t> </a:t>
            </a:r>
            <a:r>
              <a:rPr lang="ar-EG" dirty="0" smtClean="0"/>
              <a:t> </a:t>
            </a:r>
            <a:r>
              <a:rPr lang="ar-EG" dirty="0">
                <a:solidFill>
                  <a:srgbClr val="FF0000"/>
                </a:solidFill>
              </a:rPr>
              <a:t>مراعاة تخفيف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النفقات </a:t>
            </a:r>
            <a:r>
              <a:rPr lang="ar-EG" dirty="0">
                <a:solidFill>
                  <a:srgbClr val="FF0000"/>
                </a:solidFill>
              </a:rPr>
              <a:t>الى أقصى </a:t>
            </a:r>
            <a:r>
              <a:rPr lang="ar-EG" dirty="0" smtClean="0">
                <a:solidFill>
                  <a:srgbClr val="FF0000"/>
                </a:solidFill>
              </a:rPr>
              <a:t>ح</a:t>
            </a:r>
            <a:r>
              <a:rPr lang="ar-SA" dirty="0" smtClean="0">
                <a:solidFill>
                  <a:srgbClr val="FF0000"/>
                </a:solidFill>
              </a:rPr>
              <a:t>ـ</a:t>
            </a:r>
            <a:r>
              <a:rPr lang="ar-EG" dirty="0" smtClean="0">
                <a:solidFill>
                  <a:srgbClr val="FF0000"/>
                </a:solidFill>
              </a:rPr>
              <a:t>د </a:t>
            </a:r>
            <a:r>
              <a:rPr lang="ar-EG" dirty="0">
                <a:solidFill>
                  <a:srgbClr val="FF0000"/>
                </a:solidFill>
              </a:rPr>
              <a:t>ممكن نتيجة وضع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الخطة </a:t>
            </a:r>
            <a:r>
              <a:rPr lang="ar-EG" dirty="0">
                <a:solidFill>
                  <a:srgbClr val="FF0000"/>
                </a:solidFill>
              </a:rPr>
              <a:t>بمعرفة </a:t>
            </a:r>
            <a:r>
              <a:rPr lang="ar-EG" dirty="0" smtClean="0">
                <a:solidFill>
                  <a:srgbClr val="FF0000"/>
                </a:solidFill>
              </a:rPr>
              <a:t>ومشاركة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 </a:t>
            </a:r>
            <a:r>
              <a:rPr lang="ar-EG" dirty="0">
                <a:solidFill>
                  <a:srgbClr val="FF0000"/>
                </a:solidFill>
              </a:rPr>
              <a:t>سكان المدينة الذين هم أدرى بمواردهم وإمكانياتهم </a:t>
            </a:r>
            <a:r>
              <a:rPr lang="ar-SA" dirty="0" smtClean="0">
                <a:solidFill>
                  <a:srgbClr val="FF0000"/>
                </a:solidFill>
              </a:rPr>
              <a:t> </a:t>
            </a:r>
            <a:r>
              <a:rPr lang="ar-EG" dirty="0" smtClean="0">
                <a:solidFill>
                  <a:srgbClr val="FF0000"/>
                </a:solidFill>
              </a:rPr>
              <a:t>واحتياجاتهم</a:t>
            </a:r>
            <a:r>
              <a:rPr lang="ar-EG" dirty="0" smtClean="0"/>
              <a:t> </a:t>
            </a:r>
            <a:r>
              <a:rPr lang="ar-SA" dirty="0" smtClean="0"/>
              <a:t> </a:t>
            </a:r>
            <a:r>
              <a:rPr lang="ar-EG" dirty="0" smtClean="0"/>
              <a:t>كما </a:t>
            </a:r>
            <a:r>
              <a:rPr lang="ar-EG" dirty="0"/>
              <a:t>يجب </a:t>
            </a:r>
            <a:r>
              <a:rPr lang="ar-SA" dirty="0" smtClean="0"/>
              <a:t> </a:t>
            </a:r>
            <a:r>
              <a:rPr lang="ar-EG" dirty="0" smtClean="0"/>
              <a:t>أن </a:t>
            </a:r>
            <a:r>
              <a:rPr lang="ar-EG" dirty="0">
                <a:solidFill>
                  <a:srgbClr val="0070C0"/>
                </a:solidFill>
              </a:rPr>
              <a:t>يوفر التخطيط الحضري رقابة جديدة من جانب سكان المدينة على المسائل الحيوية المتصلة بمعيشتهم</a:t>
            </a:r>
            <a:r>
              <a:rPr lang="ar-EG" dirty="0"/>
              <a:t> وهم أقدر من غيرهم على مباشرة مثل هذه الرقابة لأنها تهمهم ولكونها قريبة منهم 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6115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04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_Template1.potx" id="{8D38B697-CDE3-428C-B4A2-8EAF6F80AA67}" vid="{AD1376BE-9B19-495B-9D41-620BFFCFC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 (2)</Template>
  <TotalTime>146</TotalTime>
  <Words>622</Words>
  <Application>Microsoft Office PowerPoint</Application>
  <PresentationFormat>A4 Paper (210x297 mm)</PresentationFormat>
  <Paragraphs>91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الثالثة عشر</vt:lpstr>
      <vt:lpstr> العناصر الأساسية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 </vt:lpstr>
      <vt:lpstr>    </vt:lpstr>
      <vt:lpstr>    </vt:lpstr>
      <vt:lpstr>  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12</cp:revision>
  <dcterms:created xsi:type="dcterms:W3CDTF">2014-07-26T14:11:04Z</dcterms:created>
  <dcterms:modified xsi:type="dcterms:W3CDTF">2014-10-23T15:31:40Z</dcterms:modified>
</cp:coreProperties>
</file>