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92" r:id="rId3"/>
    <p:sldId id="308" r:id="rId4"/>
    <p:sldId id="309" r:id="rId5"/>
    <p:sldId id="310" r:id="rId6"/>
    <p:sldId id="311" r:id="rId7"/>
    <p:sldId id="312" r:id="rId8"/>
    <p:sldId id="313" r:id="rId9"/>
    <p:sldId id="314" r:id="rId10"/>
    <p:sldId id="316" r:id="rId11"/>
    <p:sldId id="317" r:id="rId12"/>
    <p:sldId id="318" r:id="rId13"/>
    <p:sldId id="319" r:id="rId14"/>
    <p:sldId id="320" r:id="rId15"/>
    <p:sldId id="321" r:id="rId16"/>
    <p:sldId id="322" r:id="rId17"/>
    <p:sldId id="323" r:id="rId18"/>
    <p:sldId id="324" r:id="rId19"/>
    <p:sldId id="326" r:id="rId20"/>
    <p:sldId id="327" r:id="rId21"/>
    <p:sldId id="328"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0E478A"/>
    <a:srgbClr val="313B4A"/>
    <a:srgbClr val="43A79C"/>
    <a:srgbClr val="EDBD1F"/>
    <a:srgbClr val="F04316"/>
    <a:srgbClr val="81AA52"/>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4" autoAdjust="0"/>
  </p:normalViewPr>
  <p:slideViewPr>
    <p:cSldViewPr>
      <p:cViewPr varScale="1">
        <p:scale>
          <a:sx n="74" d="100"/>
          <a:sy n="74" d="100"/>
        </p:scale>
        <p:origin x="906" y="5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علم الاجتماع الحضري</a:t>
            </a:r>
          </a:p>
          <a:p>
            <a:pPr algn="ctr"/>
            <a:r>
              <a:rPr lang="ar-SA" sz="3700" b="1" dirty="0" smtClean="0">
                <a:solidFill>
                  <a:srgbClr val="43A79C"/>
                </a:solidFill>
                <a:latin typeface="AYM Wadiy S_U normal."/>
                <a:cs typeface="Times New Roman" pitchFamily="18" charset="0"/>
              </a:rPr>
              <a:t>استاذ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 حسام صالح</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smtClean="0">
                <a:effectLst>
                  <a:outerShdw blurRad="38100" dist="38100" dir="2700000" algn="tl">
                    <a:srgbClr val="000000">
                      <a:alpha val="43137"/>
                    </a:srgbClr>
                  </a:outerShdw>
                </a:effectLst>
                <a:cs typeface="Arial" pitchFamily="34" charset="0"/>
              </a:rPr>
              <a:t> الرابعة عشر</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تابع التخطيط الحضري</a:t>
            </a:r>
            <a:endParaRPr lang="en-US" sz="48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417638"/>
            <a:ext cx="8915400" cy="4525963"/>
          </a:xfrm>
        </p:spPr>
        <p:txBody>
          <a:bodyPr/>
          <a:lstStyle/>
          <a:p>
            <a:r>
              <a:rPr lang="ar-SA" b="1" dirty="0"/>
              <a:t>خامسا : </a:t>
            </a:r>
            <a:r>
              <a:rPr lang="ar-SA" b="1" dirty="0">
                <a:solidFill>
                  <a:srgbClr val="FF0000"/>
                </a:solidFill>
              </a:rPr>
              <a:t>خصائص التخطيط الحضري</a:t>
            </a:r>
          </a:p>
          <a:p>
            <a:r>
              <a:rPr lang="ar-EG" dirty="0"/>
              <a:t>يمكن تحديد بعض </a:t>
            </a:r>
            <a:r>
              <a:rPr lang="ar-SA" dirty="0" smtClean="0"/>
              <a:t>خصائص التخطيط الحضري </a:t>
            </a:r>
            <a:r>
              <a:rPr lang="ar-EG" dirty="0" smtClean="0"/>
              <a:t>في </a:t>
            </a:r>
            <a:r>
              <a:rPr lang="ar-EG" dirty="0"/>
              <a:t>المظاهر التالية </a:t>
            </a:r>
            <a:r>
              <a:rPr lang="ar-EG" dirty="0" smtClean="0"/>
              <a:t>:</a:t>
            </a:r>
            <a:endParaRPr lang="ar-SA" dirty="0" smtClean="0"/>
          </a:p>
          <a:p>
            <a:r>
              <a:rPr lang="ar-EG" dirty="0"/>
              <a:t>1- </a:t>
            </a:r>
            <a:r>
              <a:rPr lang="ar-EG" dirty="0">
                <a:solidFill>
                  <a:srgbClr val="FF0000"/>
                </a:solidFill>
              </a:rPr>
              <a:t>فهم العناصر الاجتماعية والثقافية </a:t>
            </a:r>
            <a:r>
              <a:rPr lang="ar-EG" dirty="0" smtClean="0">
                <a:solidFill>
                  <a:srgbClr val="FF0000"/>
                </a:solidFill>
              </a:rPr>
              <a:t>والنفس</a:t>
            </a:r>
            <a:r>
              <a:rPr lang="ar-SA" dirty="0" smtClean="0">
                <a:solidFill>
                  <a:srgbClr val="FF0000"/>
                </a:solidFill>
              </a:rPr>
              <a:t>ي</a:t>
            </a:r>
            <a:r>
              <a:rPr lang="ar-EG" dirty="0" smtClean="0">
                <a:solidFill>
                  <a:srgbClr val="FF0000"/>
                </a:solidFill>
              </a:rPr>
              <a:t>ة </a:t>
            </a:r>
            <a:r>
              <a:rPr lang="ar-EG" dirty="0">
                <a:solidFill>
                  <a:srgbClr val="FF0000"/>
                </a:solidFill>
              </a:rPr>
              <a:t>كمكونات أساسية في </a:t>
            </a:r>
            <a:r>
              <a:rPr lang="ar-EG" dirty="0" smtClean="0">
                <a:solidFill>
                  <a:srgbClr val="FF0000"/>
                </a:solidFill>
              </a:rPr>
              <a:t>الخطة </a:t>
            </a:r>
            <a:r>
              <a:rPr lang="ar-EG" dirty="0">
                <a:solidFill>
                  <a:srgbClr val="FF0000"/>
                </a:solidFill>
              </a:rPr>
              <a:t>الموضوعة للبيئة الحضرية</a:t>
            </a:r>
            <a:r>
              <a:rPr lang="ar-EG" dirty="0"/>
              <a:t> </a:t>
            </a:r>
            <a:r>
              <a:rPr lang="ar-EG" dirty="0">
                <a:solidFill>
                  <a:srgbClr val="0070C0"/>
                </a:solidFill>
              </a:rPr>
              <a:t>فقد تقام وتنفذ خطة حضرية في مدينة دون دراسة غايتها وأهدافها الاجتماعية والثقافية </a:t>
            </a:r>
            <a:r>
              <a:rPr lang="ar-EG" dirty="0" smtClean="0">
                <a:solidFill>
                  <a:srgbClr val="0070C0"/>
                </a:solidFill>
              </a:rPr>
              <a:t>الت</a:t>
            </a:r>
            <a:r>
              <a:rPr lang="ar-SA" dirty="0" smtClean="0">
                <a:solidFill>
                  <a:srgbClr val="0070C0"/>
                </a:solidFill>
              </a:rPr>
              <a:t>ي</a:t>
            </a:r>
            <a:r>
              <a:rPr lang="ar-EG" dirty="0" smtClean="0">
                <a:solidFill>
                  <a:srgbClr val="0070C0"/>
                </a:solidFill>
              </a:rPr>
              <a:t> </a:t>
            </a:r>
            <a:r>
              <a:rPr lang="ar-EG" dirty="0">
                <a:solidFill>
                  <a:srgbClr val="0070C0"/>
                </a:solidFill>
              </a:rPr>
              <a:t>رسمت لها</a:t>
            </a:r>
            <a:r>
              <a:rPr lang="ar-EG" dirty="0"/>
              <a:t> وكذلك  دون متابعة آثارها ونتائجها المقصودة وغير المقصودة </a:t>
            </a:r>
            <a:r>
              <a:rPr lang="ar-SA" dirty="0" smtClean="0"/>
              <a:t>  </a:t>
            </a:r>
            <a:r>
              <a:rPr lang="ar-EG" dirty="0" smtClean="0"/>
              <a:t>وهذا </a:t>
            </a:r>
            <a:r>
              <a:rPr lang="ar-EG" dirty="0">
                <a:solidFill>
                  <a:srgbClr val="00B050"/>
                </a:solidFill>
              </a:rPr>
              <a:t>ما يؤدي الى </a:t>
            </a:r>
            <a:r>
              <a:rPr lang="ar-EG" dirty="0">
                <a:solidFill>
                  <a:srgbClr val="FF0000"/>
                </a:solidFill>
              </a:rPr>
              <a:t>فجوة وارتباك </a:t>
            </a:r>
            <a:r>
              <a:rPr lang="ar-EG" dirty="0">
                <a:solidFill>
                  <a:srgbClr val="00B050"/>
                </a:solidFill>
              </a:rPr>
              <a:t>بين النظرية والتطبيق في التخطيط الحضري</a:t>
            </a:r>
            <a:r>
              <a:rPr lang="ar-EG" dirty="0"/>
              <a:t> </a:t>
            </a:r>
            <a:r>
              <a:rPr lang="ar-SA" dirty="0"/>
              <a:t>أ</a:t>
            </a:r>
            <a:r>
              <a:rPr lang="ar-EG" dirty="0" smtClean="0"/>
              <a:t>و </a:t>
            </a:r>
            <a:r>
              <a:rPr lang="ar-EG" dirty="0"/>
              <a:t>بين ما يعبر عنه </a:t>
            </a:r>
            <a:r>
              <a:rPr lang="ar-EG" dirty="0">
                <a:solidFill>
                  <a:srgbClr val="D9791B"/>
                </a:solidFill>
              </a:rPr>
              <a:t>بالجوانب المعمارية والسلوكية للتخطيط الحضري</a:t>
            </a:r>
            <a:r>
              <a:rPr lang="ar-EG" dirty="0"/>
              <a:t> .</a:t>
            </a:r>
            <a:endParaRPr lang="en-US" dirty="0"/>
          </a:p>
          <a:p>
            <a:endParaRPr lang="ar-SA" dirty="0"/>
          </a:p>
        </p:txBody>
      </p:sp>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7" name="Content Placeholder 6"/>
          <p:cNvSpPr>
            <a:spLocks noGrp="1"/>
          </p:cNvSpPr>
          <p:nvPr>
            <p:ph idx="1"/>
          </p:nvPr>
        </p:nvSpPr>
        <p:spPr/>
        <p:txBody>
          <a:bodyPr/>
          <a:lstStyle/>
          <a:p>
            <a:endParaRPr lang="ar-SA" dirty="0" smtClean="0"/>
          </a:p>
          <a:p>
            <a:r>
              <a:rPr lang="ar-EG" dirty="0"/>
              <a:t>2- </a:t>
            </a:r>
            <a:r>
              <a:rPr lang="ar-SA" dirty="0" smtClean="0"/>
              <a:t>  </a:t>
            </a:r>
            <a:r>
              <a:rPr lang="ar-EG" dirty="0" smtClean="0">
                <a:solidFill>
                  <a:srgbClr val="FF0000"/>
                </a:solidFill>
              </a:rPr>
              <a:t>تحديد </a:t>
            </a:r>
            <a:r>
              <a:rPr lang="ar-EG" dirty="0">
                <a:solidFill>
                  <a:srgbClr val="FF0000"/>
                </a:solidFill>
              </a:rPr>
              <a:t>مكونات وعناصر البيئة </a:t>
            </a:r>
            <a:r>
              <a:rPr lang="ar-SA" dirty="0" smtClean="0"/>
              <a:t>، </a:t>
            </a:r>
            <a:r>
              <a:rPr lang="ar-EG" dirty="0" smtClean="0">
                <a:solidFill>
                  <a:srgbClr val="0070C0"/>
                </a:solidFill>
              </a:rPr>
              <a:t>وعملية </a:t>
            </a:r>
            <a:r>
              <a:rPr lang="ar-EG" dirty="0">
                <a:solidFill>
                  <a:srgbClr val="0070C0"/>
                </a:solidFill>
              </a:rPr>
              <a:t>تحديد مكونات البيئة الحضرية أمر مرادف لما يمكن تسميته</a:t>
            </a:r>
            <a:r>
              <a:rPr lang="ar-EG" dirty="0"/>
              <a:t> </a:t>
            </a:r>
            <a:r>
              <a:rPr lang="ar-SA" dirty="0" smtClean="0"/>
              <a:t> </a:t>
            </a:r>
            <a:r>
              <a:rPr lang="ar-EG" dirty="0" smtClean="0">
                <a:solidFill>
                  <a:srgbClr val="FF0000"/>
                </a:solidFill>
              </a:rPr>
              <a:t>بالمسح </a:t>
            </a:r>
            <a:r>
              <a:rPr lang="ar-EG" dirty="0">
                <a:solidFill>
                  <a:srgbClr val="FF0000"/>
                </a:solidFill>
              </a:rPr>
              <a:t>الجغرافي </a:t>
            </a:r>
            <a:r>
              <a:rPr lang="ar-SA" dirty="0" smtClean="0">
                <a:solidFill>
                  <a:srgbClr val="FF0000"/>
                </a:solidFill>
              </a:rPr>
              <a:t> </a:t>
            </a:r>
            <a:r>
              <a:rPr lang="ar-EG" dirty="0" smtClean="0"/>
              <a:t>حيث </a:t>
            </a:r>
            <a:r>
              <a:rPr lang="ar-SA" dirty="0" smtClean="0"/>
              <a:t>يجب</a:t>
            </a:r>
            <a:r>
              <a:rPr lang="ar-EG" dirty="0" smtClean="0"/>
              <a:t> </a:t>
            </a:r>
            <a:r>
              <a:rPr lang="ar-EG" dirty="0"/>
              <a:t>على المخطط أن </a:t>
            </a:r>
            <a:r>
              <a:rPr lang="ar-SA" dirty="0" smtClean="0"/>
              <a:t> </a:t>
            </a:r>
            <a:r>
              <a:rPr lang="ar-EG" dirty="0" smtClean="0"/>
              <a:t>يعرف </a:t>
            </a:r>
            <a:r>
              <a:rPr lang="ar-EG" dirty="0"/>
              <a:t>ويحدد </a:t>
            </a:r>
            <a:r>
              <a:rPr lang="ar-SA" dirty="0" smtClean="0"/>
              <a:t> </a:t>
            </a:r>
            <a:r>
              <a:rPr lang="ar-EG" dirty="0" smtClean="0"/>
              <a:t>ما </a:t>
            </a:r>
            <a:r>
              <a:rPr lang="ar-EG" dirty="0"/>
              <a:t>هو </a:t>
            </a:r>
            <a:r>
              <a:rPr lang="ar-EG" dirty="0" smtClean="0"/>
              <a:t>موجود</a:t>
            </a:r>
            <a:r>
              <a:rPr lang="ar-SA" dirty="0" smtClean="0"/>
              <a:t> </a:t>
            </a:r>
            <a:r>
              <a:rPr lang="ar-EG" dirty="0" smtClean="0"/>
              <a:t> </a:t>
            </a:r>
            <a:r>
              <a:rPr lang="ar-EG" dirty="0"/>
              <a:t>من أنشطة وظواهر مختلفة .</a:t>
            </a:r>
            <a:endParaRPr lang="en-US" dirty="0"/>
          </a:p>
          <a:p>
            <a:endParaRPr lang="en-US"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7" name="Content Placeholder 6"/>
          <p:cNvSpPr>
            <a:spLocks noGrp="1"/>
          </p:cNvSpPr>
          <p:nvPr>
            <p:ph idx="1"/>
          </p:nvPr>
        </p:nvSpPr>
        <p:spPr/>
        <p:txBody>
          <a:bodyPr/>
          <a:lstStyle/>
          <a:p>
            <a:r>
              <a:rPr lang="ar-EG" dirty="0"/>
              <a:t>3- </a:t>
            </a:r>
            <a:r>
              <a:rPr lang="ar-SA" dirty="0"/>
              <a:t>   </a:t>
            </a:r>
            <a:r>
              <a:rPr lang="ar-EG" dirty="0">
                <a:solidFill>
                  <a:srgbClr val="FF0000"/>
                </a:solidFill>
              </a:rPr>
              <a:t>استخدام مفهوم النظام أو النسق </a:t>
            </a:r>
            <a:r>
              <a:rPr lang="ar-EG" dirty="0"/>
              <a:t>ويقصد بذلك </a:t>
            </a:r>
            <a:r>
              <a:rPr lang="ar-EG" dirty="0">
                <a:solidFill>
                  <a:srgbClr val="0070C0"/>
                </a:solidFill>
              </a:rPr>
              <a:t>معالجة البيئة الحضرية وتخطيطها </a:t>
            </a:r>
            <a:r>
              <a:rPr lang="ar-SA" dirty="0">
                <a:solidFill>
                  <a:srgbClr val="0070C0"/>
                </a:solidFill>
              </a:rPr>
              <a:t>كوحــدة </a:t>
            </a:r>
            <a:r>
              <a:rPr lang="ar-EG" dirty="0">
                <a:solidFill>
                  <a:srgbClr val="0070C0"/>
                </a:solidFill>
              </a:rPr>
              <a:t>تترابط مكوناتها </a:t>
            </a:r>
            <a:r>
              <a:rPr lang="ar-SA" dirty="0">
                <a:solidFill>
                  <a:srgbClr val="0070C0"/>
                </a:solidFill>
              </a:rPr>
              <a:t>وعناصــرها </a:t>
            </a:r>
            <a:r>
              <a:rPr lang="ar-EG" dirty="0">
                <a:solidFill>
                  <a:srgbClr val="0070C0"/>
                </a:solidFill>
              </a:rPr>
              <a:t>مع بعضها البعض</a:t>
            </a:r>
            <a:r>
              <a:rPr lang="ar-EG" dirty="0"/>
              <a:t> </a:t>
            </a:r>
            <a:r>
              <a:rPr lang="ar-EG" dirty="0">
                <a:solidFill>
                  <a:srgbClr val="00B050"/>
                </a:solidFill>
              </a:rPr>
              <a:t>ومعالجة النظام كوحدة ينبع من كونه عبارة عن بنية تتكون من عناصر وروابط </a:t>
            </a:r>
            <a:r>
              <a:rPr lang="ar-SA" dirty="0">
                <a:solidFill>
                  <a:srgbClr val="00B050"/>
                </a:solidFill>
              </a:rPr>
              <a:t> </a:t>
            </a:r>
            <a:r>
              <a:rPr lang="ar-SA" dirty="0"/>
              <a:t>، </a:t>
            </a:r>
            <a:r>
              <a:rPr lang="ar-EG" dirty="0"/>
              <a:t>وتشكل الروابط والعناصر </a:t>
            </a:r>
            <a:r>
              <a:rPr lang="ar-SA" dirty="0"/>
              <a:t> </a:t>
            </a:r>
            <a:r>
              <a:rPr lang="ar-EG" dirty="0"/>
              <a:t>شبكة العلاقات الت</a:t>
            </a:r>
            <a:r>
              <a:rPr lang="ar-SA" dirty="0"/>
              <a:t>ي</a:t>
            </a:r>
            <a:r>
              <a:rPr lang="ar-EG" dirty="0"/>
              <a:t> تكون في مجموعها وحدة النظام</a:t>
            </a:r>
            <a:r>
              <a:rPr lang="ar-SA" dirty="0"/>
              <a:t> .</a:t>
            </a:r>
            <a:endParaRPr lang="en-US" dirty="0"/>
          </a:p>
          <a:p>
            <a:endParaRPr lang="ar-SA" dirty="0" smtClean="0"/>
          </a:p>
          <a:p>
            <a:r>
              <a:rPr lang="ar-SA" dirty="0" smtClean="0"/>
              <a:t> </a:t>
            </a:r>
            <a:r>
              <a:rPr lang="ar-EG" i="1" dirty="0">
                <a:solidFill>
                  <a:srgbClr val="7030A0"/>
                </a:solidFill>
              </a:rPr>
              <a:t>ويمكن النظر الى التخطيط الحضري كنظام يتكون من فرعين أساسين هما </a:t>
            </a:r>
            <a:r>
              <a:rPr lang="ar-EG" dirty="0"/>
              <a:t>: </a:t>
            </a:r>
            <a:endParaRPr lang="ar-SA" dirty="0" smtClean="0"/>
          </a:p>
          <a:p>
            <a:endParaRPr lang="en-US"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r>
              <a:rPr lang="ar-SA" dirty="0" smtClean="0"/>
              <a:t>  أ - </a:t>
            </a:r>
            <a:r>
              <a:rPr lang="ar-EG" dirty="0" smtClean="0">
                <a:solidFill>
                  <a:srgbClr val="FF0000"/>
                </a:solidFill>
              </a:rPr>
              <a:t>نظام </a:t>
            </a:r>
            <a:r>
              <a:rPr lang="ar-EG" dirty="0">
                <a:solidFill>
                  <a:srgbClr val="FF0000"/>
                </a:solidFill>
              </a:rPr>
              <a:t>البيئة الطبيعية </a:t>
            </a:r>
            <a:r>
              <a:rPr lang="ar-EG" dirty="0"/>
              <a:t>الذي يتكون من عناصر رئيسية أهمها </a:t>
            </a:r>
            <a:r>
              <a:rPr lang="ar-EG" dirty="0">
                <a:solidFill>
                  <a:srgbClr val="0070C0"/>
                </a:solidFill>
              </a:rPr>
              <a:t>المناخ</a:t>
            </a:r>
            <a:r>
              <a:rPr lang="ar-EG" dirty="0"/>
              <a:t> </a:t>
            </a:r>
            <a:r>
              <a:rPr lang="ar-EG" dirty="0">
                <a:solidFill>
                  <a:srgbClr val="00B050"/>
                </a:solidFill>
              </a:rPr>
              <a:t>والتضاريس</a:t>
            </a:r>
            <a:r>
              <a:rPr lang="ar-EG" dirty="0"/>
              <a:t> </a:t>
            </a:r>
            <a:r>
              <a:rPr lang="ar-EG" dirty="0">
                <a:solidFill>
                  <a:srgbClr val="7030A0"/>
                </a:solidFill>
              </a:rPr>
              <a:t>والمياه والتربة </a:t>
            </a:r>
            <a:r>
              <a:rPr lang="ar-EG" dirty="0">
                <a:solidFill>
                  <a:schemeClr val="accent6">
                    <a:lumMod val="50000"/>
                  </a:schemeClr>
                </a:solidFill>
              </a:rPr>
              <a:t>والنبات الطبيعي </a:t>
            </a:r>
            <a:r>
              <a:rPr lang="ar-EG" dirty="0">
                <a:solidFill>
                  <a:srgbClr val="0E478A"/>
                </a:solidFill>
              </a:rPr>
              <a:t>والمصادر الطبيعية الأخرى كالمعادن </a:t>
            </a:r>
            <a:r>
              <a:rPr lang="ar-SA" dirty="0" smtClean="0">
                <a:solidFill>
                  <a:srgbClr val="0E478A"/>
                </a:solidFill>
              </a:rPr>
              <a:t>.</a:t>
            </a:r>
          </a:p>
          <a:p>
            <a:r>
              <a:rPr lang="ar-SA" dirty="0" smtClean="0"/>
              <a:t>  </a:t>
            </a:r>
          </a:p>
          <a:p>
            <a:r>
              <a:rPr lang="ar-SA" dirty="0" smtClean="0"/>
              <a:t>ب - </a:t>
            </a:r>
            <a:r>
              <a:rPr lang="ar-EG" dirty="0" smtClean="0">
                <a:solidFill>
                  <a:srgbClr val="FF0000"/>
                </a:solidFill>
              </a:rPr>
              <a:t>نظام </a:t>
            </a:r>
            <a:r>
              <a:rPr lang="ar-EG" dirty="0">
                <a:solidFill>
                  <a:srgbClr val="FF0000"/>
                </a:solidFill>
              </a:rPr>
              <a:t>المؤسسات </a:t>
            </a:r>
            <a:r>
              <a:rPr lang="ar-SA" dirty="0" smtClean="0">
                <a:solidFill>
                  <a:srgbClr val="FF0000"/>
                </a:solidFill>
              </a:rPr>
              <a:t>الإدارية </a:t>
            </a:r>
            <a:r>
              <a:rPr lang="ar-EG" dirty="0" smtClean="0">
                <a:solidFill>
                  <a:srgbClr val="FF0000"/>
                </a:solidFill>
              </a:rPr>
              <a:t>والاقتصادية </a:t>
            </a:r>
            <a:r>
              <a:rPr lang="ar-EG" dirty="0">
                <a:solidFill>
                  <a:srgbClr val="FF0000"/>
                </a:solidFill>
              </a:rPr>
              <a:t>والاجتماعية والثقافية </a:t>
            </a:r>
            <a:r>
              <a:rPr lang="ar-EG" dirty="0">
                <a:solidFill>
                  <a:srgbClr val="00B050"/>
                </a:solidFill>
              </a:rPr>
              <a:t>وسائر التنظيمات البشرية </a:t>
            </a:r>
            <a:r>
              <a:rPr lang="ar-EG" dirty="0" smtClean="0">
                <a:solidFill>
                  <a:srgbClr val="00B050"/>
                </a:solidFill>
              </a:rPr>
              <a:t>الت</a:t>
            </a:r>
            <a:r>
              <a:rPr lang="ar-SA" dirty="0" smtClean="0">
                <a:solidFill>
                  <a:srgbClr val="00B050"/>
                </a:solidFill>
              </a:rPr>
              <a:t>ي</a:t>
            </a:r>
            <a:r>
              <a:rPr lang="ar-EG" dirty="0" smtClean="0">
                <a:solidFill>
                  <a:srgbClr val="00B050"/>
                </a:solidFill>
              </a:rPr>
              <a:t> </a:t>
            </a:r>
            <a:r>
              <a:rPr lang="ar-EG" dirty="0">
                <a:solidFill>
                  <a:srgbClr val="00B050"/>
                </a:solidFill>
              </a:rPr>
              <a:t>تؤثر في نوع الأنشطة </a:t>
            </a:r>
            <a:r>
              <a:rPr lang="ar-SA" dirty="0" smtClean="0">
                <a:solidFill>
                  <a:srgbClr val="00B050"/>
                </a:solidFill>
              </a:rPr>
              <a:t>.</a:t>
            </a:r>
            <a:endParaRPr lang="ar-SA" dirty="0">
              <a:solidFill>
                <a:srgbClr val="00B050"/>
              </a:solidFill>
            </a:endParaRPr>
          </a:p>
          <a:p>
            <a:endParaRPr lang="ar-SA" dirty="0" smtClean="0">
              <a:solidFill>
                <a:srgbClr val="00B050"/>
              </a:solidFill>
            </a:endParaRP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3240606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r>
              <a:rPr lang="ar-SA" dirty="0" smtClean="0"/>
              <a:t> </a:t>
            </a:r>
          </a:p>
          <a:p>
            <a:r>
              <a:rPr lang="ar-SA" dirty="0" smtClean="0"/>
              <a:t>      </a:t>
            </a:r>
            <a:r>
              <a:rPr lang="ar-EG" dirty="0" smtClean="0">
                <a:solidFill>
                  <a:srgbClr val="7030A0"/>
                </a:solidFill>
              </a:rPr>
              <a:t>ويتكون </a:t>
            </a:r>
            <a:r>
              <a:rPr lang="ar-EG" dirty="0">
                <a:solidFill>
                  <a:srgbClr val="7030A0"/>
                </a:solidFill>
              </a:rPr>
              <a:t>نتيجة التفاعل بين هذين النظامين الفرعيين</a:t>
            </a:r>
            <a:r>
              <a:rPr lang="ar-EG" dirty="0"/>
              <a:t> </a:t>
            </a:r>
            <a:r>
              <a:rPr lang="ar-EG" dirty="0">
                <a:solidFill>
                  <a:srgbClr val="0070C0"/>
                </a:solidFill>
              </a:rPr>
              <a:t>نظام فرعي آخر هو</a:t>
            </a:r>
            <a:r>
              <a:rPr lang="ar-EG" dirty="0"/>
              <a:t> </a:t>
            </a:r>
            <a:r>
              <a:rPr lang="ar-EG" dirty="0">
                <a:solidFill>
                  <a:srgbClr val="FF0000"/>
                </a:solidFill>
              </a:rPr>
              <a:t>استخدام الأرض </a:t>
            </a:r>
            <a:r>
              <a:rPr lang="ar-SA" dirty="0" smtClean="0">
                <a:solidFill>
                  <a:srgbClr val="FF0000"/>
                </a:solidFill>
              </a:rPr>
              <a:t> </a:t>
            </a:r>
            <a:r>
              <a:rPr lang="ar-EG" dirty="0" smtClean="0"/>
              <a:t>بما </a:t>
            </a:r>
            <a:r>
              <a:rPr lang="ar-EG" dirty="0"/>
              <a:t>تحتويه من </a:t>
            </a:r>
            <a:r>
              <a:rPr lang="ar-SA" dirty="0" smtClean="0"/>
              <a:t> </a:t>
            </a:r>
            <a:r>
              <a:rPr lang="ar-EG" dirty="0" smtClean="0"/>
              <a:t>أنشطة </a:t>
            </a:r>
            <a:r>
              <a:rPr lang="ar-EG" dirty="0"/>
              <a:t>مختلفة </a:t>
            </a:r>
            <a:r>
              <a:rPr lang="ar-SA" dirty="0" smtClean="0"/>
              <a:t> </a:t>
            </a:r>
            <a:r>
              <a:rPr lang="ar-EG" dirty="0" smtClean="0"/>
              <a:t>كالتجارة </a:t>
            </a:r>
            <a:r>
              <a:rPr lang="ar-EG" dirty="0"/>
              <a:t>والصناعة والإسكان والخدمات وغيرها </a:t>
            </a:r>
            <a:r>
              <a:rPr lang="ar-SA" dirty="0" smtClean="0"/>
              <a:t> </a:t>
            </a:r>
            <a:r>
              <a:rPr lang="ar-EG" dirty="0" smtClean="0"/>
              <a:t>كما </a:t>
            </a:r>
            <a:r>
              <a:rPr lang="ar-EG" dirty="0"/>
              <a:t>أن </a:t>
            </a:r>
            <a:r>
              <a:rPr lang="ar-EG" dirty="0">
                <a:solidFill>
                  <a:srgbClr val="00B050"/>
                </a:solidFill>
              </a:rPr>
              <a:t>كل نشاط من هذه الأنشطة يمكن أن يشكل في حد ذاته</a:t>
            </a:r>
            <a:r>
              <a:rPr lang="ar-EG" dirty="0"/>
              <a:t> </a:t>
            </a:r>
            <a:r>
              <a:rPr lang="ar-SA" dirty="0" smtClean="0"/>
              <a:t> </a:t>
            </a:r>
            <a:r>
              <a:rPr lang="ar-EG" dirty="0" smtClean="0">
                <a:solidFill>
                  <a:srgbClr val="FF0000"/>
                </a:solidFill>
              </a:rPr>
              <a:t>نظاما </a:t>
            </a:r>
            <a:r>
              <a:rPr lang="ar-EG" dirty="0">
                <a:solidFill>
                  <a:srgbClr val="FF0000"/>
                </a:solidFill>
              </a:rPr>
              <a:t>فرعيا </a:t>
            </a:r>
            <a:r>
              <a:rPr lang="ar-SA" dirty="0" smtClean="0">
                <a:solidFill>
                  <a:srgbClr val="FF0000"/>
                </a:solidFill>
              </a:rPr>
              <a:t> </a:t>
            </a:r>
            <a:r>
              <a:rPr lang="ar-EG" dirty="0" smtClean="0"/>
              <a:t>ضمن </a:t>
            </a:r>
            <a:r>
              <a:rPr lang="ar-EG" dirty="0"/>
              <a:t>النظام الفرعي لاستخدامات الأرض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2206103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endParaRPr lang="ar-SA" dirty="0" smtClean="0"/>
          </a:p>
          <a:p>
            <a:r>
              <a:rPr lang="ar-EG" dirty="0"/>
              <a:t>4- </a:t>
            </a:r>
            <a:r>
              <a:rPr lang="ar-EG" dirty="0">
                <a:solidFill>
                  <a:srgbClr val="FF0000"/>
                </a:solidFill>
              </a:rPr>
              <a:t>يرتبط التخطيط الحضري كغيره من أنماط التخطيط الأخرى بوجود قرارات </a:t>
            </a:r>
            <a:r>
              <a:rPr lang="ar-SA" dirty="0" smtClean="0">
                <a:solidFill>
                  <a:srgbClr val="FF0000"/>
                </a:solidFill>
              </a:rPr>
              <a:t> </a:t>
            </a:r>
            <a:r>
              <a:rPr lang="ar-EG" dirty="0" smtClean="0">
                <a:solidFill>
                  <a:srgbClr val="FF0000"/>
                </a:solidFill>
              </a:rPr>
              <a:t>سياسية </a:t>
            </a:r>
            <a:r>
              <a:rPr lang="ar-SA" dirty="0" smtClean="0">
                <a:solidFill>
                  <a:srgbClr val="FF0000"/>
                </a:solidFill>
              </a:rPr>
              <a:t> </a:t>
            </a:r>
            <a:r>
              <a:rPr lang="ar-EG" dirty="0" smtClean="0">
                <a:solidFill>
                  <a:srgbClr val="FF0000"/>
                </a:solidFill>
              </a:rPr>
              <a:t>وإدارية </a:t>
            </a:r>
            <a:r>
              <a:rPr lang="ar-SA" dirty="0" smtClean="0">
                <a:solidFill>
                  <a:srgbClr val="FF0000"/>
                </a:solidFill>
              </a:rPr>
              <a:t> </a:t>
            </a:r>
            <a:r>
              <a:rPr lang="ar-EG" dirty="0" smtClean="0">
                <a:solidFill>
                  <a:srgbClr val="FF0000"/>
                </a:solidFill>
              </a:rPr>
              <a:t>ومالية </a:t>
            </a:r>
            <a:r>
              <a:rPr lang="ar-EG" dirty="0">
                <a:solidFill>
                  <a:srgbClr val="0E478A"/>
                </a:solidFill>
              </a:rPr>
              <a:t>تعزز أجهزة التخطيط </a:t>
            </a:r>
            <a:r>
              <a:rPr lang="ar-SA" dirty="0" smtClean="0">
                <a:solidFill>
                  <a:srgbClr val="D9791B"/>
                </a:solidFill>
              </a:rPr>
              <a:t>وتحـدد </a:t>
            </a:r>
            <a:r>
              <a:rPr lang="ar-EG" dirty="0" smtClean="0">
                <a:solidFill>
                  <a:srgbClr val="D9791B"/>
                </a:solidFill>
              </a:rPr>
              <a:t>له</a:t>
            </a:r>
            <a:r>
              <a:rPr lang="ar-SA" dirty="0" smtClean="0">
                <a:solidFill>
                  <a:srgbClr val="D9791B"/>
                </a:solidFill>
              </a:rPr>
              <a:t>ـ</a:t>
            </a:r>
            <a:r>
              <a:rPr lang="ar-EG" dirty="0" smtClean="0">
                <a:solidFill>
                  <a:srgbClr val="D9791B"/>
                </a:solidFill>
              </a:rPr>
              <a:t>م اختصاصاته</a:t>
            </a:r>
            <a:r>
              <a:rPr lang="ar-SA" dirty="0" smtClean="0">
                <a:solidFill>
                  <a:srgbClr val="D9791B"/>
                </a:solidFill>
              </a:rPr>
              <a:t>ـ</a:t>
            </a:r>
            <a:r>
              <a:rPr lang="ar-EG" dirty="0" smtClean="0">
                <a:solidFill>
                  <a:srgbClr val="D9791B"/>
                </a:solidFill>
              </a:rPr>
              <a:t>م وصلاحياته</a:t>
            </a:r>
            <a:r>
              <a:rPr lang="ar-SA" dirty="0" smtClean="0">
                <a:solidFill>
                  <a:srgbClr val="D9791B"/>
                </a:solidFill>
              </a:rPr>
              <a:t>ـ</a:t>
            </a:r>
            <a:r>
              <a:rPr lang="ar-EG" dirty="0" smtClean="0">
                <a:solidFill>
                  <a:srgbClr val="D9791B"/>
                </a:solidFill>
              </a:rPr>
              <a:t>م </a:t>
            </a:r>
            <a:r>
              <a:rPr lang="ar-EG" dirty="0" smtClean="0">
                <a:solidFill>
                  <a:srgbClr val="7030A0"/>
                </a:solidFill>
              </a:rPr>
              <a:t>وتعطيه</a:t>
            </a:r>
            <a:r>
              <a:rPr lang="ar-SA" dirty="0" smtClean="0">
                <a:solidFill>
                  <a:srgbClr val="7030A0"/>
                </a:solidFill>
              </a:rPr>
              <a:t>ـ</a:t>
            </a:r>
            <a:r>
              <a:rPr lang="ar-EG" dirty="0" smtClean="0">
                <a:solidFill>
                  <a:srgbClr val="7030A0"/>
                </a:solidFill>
              </a:rPr>
              <a:t>م </a:t>
            </a:r>
            <a:r>
              <a:rPr lang="ar-SA" dirty="0" smtClean="0">
                <a:solidFill>
                  <a:srgbClr val="7030A0"/>
                </a:solidFill>
              </a:rPr>
              <a:t>قــوة التنفيــذ </a:t>
            </a:r>
            <a:r>
              <a:rPr lang="ar-EG" dirty="0" smtClean="0">
                <a:solidFill>
                  <a:srgbClr val="7030A0"/>
                </a:solidFill>
              </a:rPr>
              <a:t>والتصرف</a:t>
            </a:r>
            <a:r>
              <a:rPr lang="ar-EG" dirty="0" smtClean="0">
                <a:solidFill>
                  <a:srgbClr val="FF0000"/>
                </a:solidFill>
              </a:rPr>
              <a:t> </a:t>
            </a:r>
            <a:r>
              <a:rPr lang="ar-EG" dirty="0">
                <a:solidFill>
                  <a:srgbClr val="0070C0"/>
                </a:solidFill>
              </a:rPr>
              <a:t>وما لم تكن هذه القرارات واضحة المعالم ذات صبغة قانونية </a:t>
            </a:r>
            <a:r>
              <a:rPr lang="ar-EG" dirty="0">
                <a:solidFill>
                  <a:srgbClr val="00B050"/>
                </a:solidFill>
              </a:rPr>
              <a:t>فإنها تشوش ذهن المخططين والخطط أكثر من توضيح الرؤية وسير العمل </a:t>
            </a:r>
            <a:r>
              <a:rPr lang="ar-SA" dirty="0" smtClean="0"/>
              <a:t>.</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1662892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a:xfrm>
            <a:off x="0" y="1392556"/>
            <a:ext cx="8915400" cy="4525963"/>
          </a:xfrm>
        </p:spPr>
        <p:txBody>
          <a:bodyPr/>
          <a:lstStyle/>
          <a:p>
            <a:pPr rtl="1"/>
            <a:endParaRPr lang="ar-SA" dirty="0" smtClean="0"/>
          </a:p>
          <a:p>
            <a:pPr rtl="1"/>
            <a:r>
              <a:rPr lang="ar-SA" dirty="0" smtClean="0"/>
              <a:t>5</a:t>
            </a:r>
            <a:r>
              <a:rPr lang="ar-EG" dirty="0" smtClean="0"/>
              <a:t>- </a:t>
            </a:r>
            <a:r>
              <a:rPr lang="ar-EG" dirty="0">
                <a:solidFill>
                  <a:srgbClr val="FF0000"/>
                </a:solidFill>
              </a:rPr>
              <a:t>تصور التخطيط الحضري على أنه عمليات مترابطة تتم على عدة مستويات</a:t>
            </a:r>
            <a:r>
              <a:rPr lang="ar-EG" dirty="0"/>
              <a:t> من أهمها : </a:t>
            </a:r>
            <a:r>
              <a:rPr lang="ar-SA" dirty="0" smtClean="0">
                <a:solidFill>
                  <a:srgbClr val="0070C0"/>
                </a:solidFill>
              </a:rPr>
              <a:t>مستوى البيئة الحضرية </a:t>
            </a:r>
            <a:r>
              <a:rPr lang="ar-SA" dirty="0" smtClean="0"/>
              <a:t>، </a:t>
            </a:r>
            <a:r>
              <a:rPr lang="ar-SA" dirty="0" smtClean="0">
                <a:solidFill>
                  <a:srgbClr val="00B050"/>
                </a:solidFill>
              </a:rPr>
              <a:t>ومستوى الإقليم الحضري</a:t>
            </a:r>
            <a:r>
              <a:rPr lang="ar-SA" dirty="0" smtClean="0"/>
              <a:t> ، </a:t>
            </a:r>
            <a:r>
              <a:rPr lang="ar-SA" dirty="0" smtClean="0">
                <a:solidFill>
                  <a:srgbClr val="D9791B"/>
                </a:solidFill>
              </a:rPr>
              <a:t>ومستوى الدولة </a:t>
            </a:r>
            <a:r>
              <a:rPr lang="ar-SA" dirty="0" smtClean="0"/>
              <a:t>.</a:t>
            </a:r>
            <a:endParaRPr lang="en-US" dirty="0"/>
          </a:p>
          <a:p>
            <a:pPr rtl="1"/>
            <a:endParaRPr lang="ar-SA" dirty="0" smtClean="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3124015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r>
              <a:rPr lang="ar-SA" dirty="0" smtClean="0"/>
              <a:t> </a:t>
            </a:r>
            <a:r>
              <a:rPr lang="ar-EG" dirty="0"/>
              <a:t>6- </a:t>
            </a:r>
            <a:r>
              <a:rPr lang="ar-EG" dirty="0">
                <a:solidFill>
                  <a:srgbClr val="FF0000"/>
                </a:solidFill>
              </a:rPr>
              <a:t>النظر الى التخطيط الحضري على أنه يتعامل مع بيئة تتصف </a:t>
            </a:r>
            <a:r>
              <a:rPr lang="ar-EG" dirty="0">
                <a:solidFill>
                  <a:srgbClr val="0E478A"/>
                </a:solidFill>
              </a:rPr>
              <a:t>بعدم التجانس </a:t>
            </a:r>
            <a:r>
              <a:rPr lang="ar-EG" dirty="0">
                <a:solidFill>
                  <a:srgbClr val="00B050"/>
                </a:solidFill>
              </a:rPr>
              <a:t>وتقبل الفروق بين الجماعات المختلفة بسبب تباين عاداتهم وتقاليدهم </a:t>
            </a:r>
            <a:r>
              <a:rPr lang="ar-EG" dirty="0" smtClean="0"/>
              <a:t>والت</a:t>
            </a:r>
            <a:r>
              <a:rPr lang="ar-SA" dirty="0" smtClean="0"/>
              <a:t>ي</a:t>
            </a:r>
            <a:r>
              <a:rPr lang="ar-EG" dirty="0" smtClean="0"/>
              <a:t> </a:t>
            </a:r>
            <a:r>
              <a:rPr lang="ar-EG" dirty="0"/>
              <a:t>هي </a:t>
            </a:r>
            <a:r>
              <a:rPr lang="ar-EG" dirty="0">
                <a:solidFill>
                  <a:srgbClr val="0070C0"/>
                </a:solidFill>
              </a:rPr>
              <a:t>انعكاس لتباين في الخلفيات الثقافية والاجتماعية لهذه الجماعات المختلفة </a:t>
            </a:r>
            <a:r>
              <a:rPr lang="ar-EG" dirty="0">
                <a:solidFill>
                  <a:srgbClr val="7030A0"/>
                </a:solidFill>
              </a:rPr>
              <a:t>ويأتي هذا الاختلاف نتيجة تعرض البيئات الحضرية في كثير من مدن العالم الثالث </a:t>
            </a:r>
            <a:r>
              <a:rPr lang="ar-EG" dirty="0">
                <a:solidFill>
                  <a:srgbClr val="FF0000"/>
                </a:solidFill>
              </a:rPr>
              <a:t>لهجرات واسعة من مناطق متباينة</a:t>
            </a:r>
            <a:r>
              <a:rPr lang="ar-EG" dirty="0"/>
              <a:t>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4120684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endParaRPr lang="ar-SA" b="1" dirty="0" smtClean="0"/>
          </a:p>
          <a:p>
            <a:r>
              <a:rPr lang="ar-SA" dirty="0"/>
              <a:t>7</a:t>
            </a:r>
            <a:r>
              <a:rPr lang="ar-EG" dirty="0" smtClean="0"/>
              <a:t>- </a:t>
            </a:r>
            <a:r>
              <a:rPr lang="ar-EG" dirty="0">
                <a:solidFill>
                  <a:srgbClr val="FF0000"/>
                </a:solidFill>
              </a:rPr>
              <a:t>النظر الى التخطيط الحضري كعملية من عمليات إعادة بناء العلاقات الاجتماعية </a:t>
            </a:r>
            <a:r>
              <a:rPr lang="ar-EG" dirty="0"/>
              <a:t>ويظهر ذلك مثلا في </a:t>
            </a:r>
            <a:r>
              <a:rPr lang="ar-EG" dirty="0">
                <a:solidFill>
                  <a:srgbClr val="0070C0"/>
                </a:solidFill>
              </a:rPr>
              <a:t>عملية نقل السكان من منطقة الى أخرى في المدينة الواحدة</a:t>
            </a:r>
            <a:r>
              <a:rPr lang="ar-EG" dirty="0"/>
              <a:t> </a:t>
            </a:r>
            <a:r>
              <a:rPr lang="ar-EG" dirty="0">
                <a:solidFill>
                  <a:srgbClr val="00B050"/>
                </a:solidFill>
              </a:rPr>
              <a:t>نتيجة للتخطيط </a:t>
            </a:r>
            <a:r>
              <a:rPr lang="ar-EG" dirty="0"/>
              <a:t>وكذلك في </a:t>
            </a:r>
            <a:r>
              <a:rPr lang="ar-SA" dirty="0" smtClean="0"/>
              <a:t>ا</a:t>
            </a:r>
            <a:r>
              <a:rPr lang="ar-EG" dirty="0" smtClean="0"/>
              <a:t>لكيفية الت</a:t>
            </a:r>
            <a:r>
              <a:rPr lang="ar-SA" dirty="0" smtClean="0"/>
              <a:t>ي</a:t>
            </a:r>
            <a:r>
              <a:rPr lang="ar-EG" dirty="0" smtClean="0"/>
              <a:t> </a:t>
            </a:r>
            <a:r>
              <a:rPr lang="ar-EG" dirty="0"/>
              <a:t>يرغبون بها التوزيع مكانيا في المناطق الجديدة المخصصة لهم </a:t>
            </a:r>
            <a:r>
              <a:rPr lang="ar-SA" dirty="0" smtClean="0"/>
              <a:t>.</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4101877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endParaRPr lang="en-US" dirty="0"/>
          </a:p>
        </p:txBody>
      </p:sp>
      <p:sp>
        <p:nvSpPr>
          <p:cNvPr id="3" name="Content Placeholder 2"/>
          <p:cNvSpPr>
            <a:spLocks noGrp="1"/>
          </p:cNvSpPr>
          <p:nvPr>
            <p:ph idx="1"/>
          </p:nvPr>
        </p:nvSpPr>
        <p:spPr/>
        <p:txBody>
          <a:bodyPr/>
          <a:lstStyle/>
          <a:p>
            <a:endParaRPr lang="ar-SA" b="1" dirty="0" smtClean="0"/>
          </a:p>
          <a:p>
            <a:r>
              <a:rPr lang="ar-SA" dirty="0" smtClean="0"/>
              <a:t>8 </a:t>
            </a:r>
            <a:r>
              <a:rPr lang="ar-EG" dirty="0" smtClean="0"/>
              <a:t>- </a:t>
            </a:r>
            <a:r>
              <a:rPr lang="ar-EG" dirty="0" smtClean="0">
                <a:solidFill>
                  <a:srgbClr val="FF0000"/>
                </a:solidFill>
              </a:rPr>
              <a:t>من </a:t>
            </a:r>
            <a:r>
              <a:rPr lang="ar-EG" dirty="0">
                <a:solidFill>
                  <a:srgbClr val="FF0000"/>
                </a:solidFill>
              </a:rPr>
              <a:t>طبيعة  التخطيط الحضري خلق توازن إقليمي بين جميع المناطق </a:t>
            </a:r>
            <a:r>
              <a:rPr lang="ar-EG" dirty="0">
                <a:solidFill>
                  <a:srgbClr val="0E478A"/>
                </a:solidFill>
              </a:rPr>
              <a:t>والمقصود بالتوازن هنا </a:t>
            </a:r>
            <a:r>
              <a:rPr lang="ar-EG" dirty="0"/>
              <a:t>هو </a:t>
            </a:r>
            <a:r>
              <a:rPr lang="ar-EG" dirty="0">
                <a:solidFill>
                  <a:srgbClr val="00B050"/>
                </a:solidFill>
              </a:rPr>
              <a:t>الميل لتوجيه استثمارات التنمية الحضرية لجميع المناطق وعلى أوسع نطاق بدلا من حصرها في مراكز محدودة</a:t>
            </a:r>
            <a:r>
              <a:rPr lang="ar-EG" dirty="0"/>
              <a:t> .</a:t>
            </a:r>
            <a:endParaRPr lang="en-US" dirty="0"/>
          </a:p>
          <a:p>
            <a:endParaRPr lang="ar-SA" dirty="0" smtClean="0"/>
          </a:p>
          <a:p>
            <a:r>
              <a:rPr lang="ar-SA" dirty="0"/>
              <a:t>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072216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r>
              <a:rPr lang="ar-SA" b="1" dirty="0"/>
              <a:t>سادسا : </a:t>
            </a:r>
            <a:r>
              <a:rPr lang="ar-SA" b="1" dirty="0">
                <a:solidFill>
                  <a:srgbClr val="FF0000"/>
                </a:solidFill>
              </a:rPr>
              <a:t>الظواهر المصاحبة للتخطيط الحضري</a:t>
            </a:r>
          </a:p>
          <a:p>
            <a:pPr rtl="1"/>
            <a:r>
              <a:rPr lang="ar-SA" dirty="0" smtClean="0"/>
              <a:t>أ</a:t>
            </a:r>
            <a:r>
              <a:rPr lang="ar-EG" dirty="0" smtClean="0"/>
              <a:t> </a:t>
            </a:r>
            <a:r>
              <a:rPr lang="ar-EG" dirty="0"/>
              <a:t>: </a:t>
            </a:r>
            <a:r>
              <a:rPr lang="ar-EG" dirty="0">
                <a:solidFill>
                  <a:srgbClr val="0070C0"/>
                </a:solidFill>
              </a:rPr>
              <a:t>الظواهر الطبيعية أو المادية </a:t>
            </a:r>
            <a:r>
              <a:rPr lang="ar-EG" dirty="0"/>
              <a:t>: </a:t>
            </a:r>
            <a:endParaRPr lang="en-US" dirty="0"/>
          </a:p>
          <a:p>
            <a:pPr rtl="1"/>
            <a:r>
              <a:rPr lang="ar-EG" dirty="0" smtClean="0"/>
              <a:t>1- </a:t>
            </a:r>
            <a:r>
              <a:rPr lang="ar-EG" dirty="0">
                <a:solidFill>
                  <a:srgbClr val="FF0000"/>
                </a:solidFill>
              </a:rPr>
              <a:t>عدم تناسق التخطيط الحضري في كثير من المدن </a:t>
            </a:r>
            <a:r>
              <a:rPr lang="ar-EG" dirty="0"/>
              <a:t>وخاصة في </a:t>
            </a:r>
            <a:r>
              <a:rPr lang="ar-EG" dirty="0">
                <a:solidFill>
                  <a:srgbClr val="7030A0"/>
                </a:solidFill>
              </a:rPr>
              <a:t>البلدان النامية </a:t>
            </a:r>
            <a:r>
              <a:rPr lang="ar-EG" dirty="0"/>
              <a:t>وقد يؤدي هذا الى </a:t>
            </a:r>
            <a:r>
              <a:rPr lang="ar-EG" dirty="0">
                <a:solidFill>
                  <a:srgbClr val="00B050"/>
                </a:solidFill>
              </a:rPr>
              <a:t>ضياع الذوق العام للمدينة </a:t>
            </a:r>
            <a:r>
              <a:rPr lang="ar-SA" dirty="0" smtClean="0"/>
              <a:t>.</a:t>
            </a:r>
            <a:r>
              <a:rPr lang="ar-EG" dirty="0" smtClean="0"/>
              <a:t> </a:t>
            </a:r>
            <a:endParaRPr lang="ar-SA" dirty="0" smtClean="0"/>
          </a:p>
          <a:p>
            <a:pPr rtl="1"/>
            <a:r>
              <a:rPr lang="ar-EG" dirty="0" smtClean="0"/>
              <a:t>2- </a:t>
            </a:r>
            <a:r>
              <a:rPr lang="ar-SA" dirty="0" smtClean="0"/>
              <a:t> </a:t>
            </a:r>
            <a:r>
              <a:rPr lang="ar-EG" dirty="0" smtClean="0">
                <a:solidFill>
                  <a:srgbClr val="FF0000"/>
                </a:solidFill>
              </a:rPr>
              <a:t>اختلاط </a:t>
            </a:r>
            <a:r>
              <a:rPr lang="ar-EG" dirty="0">
                <a:solidFill>
                  <a:srgbClr val="FF0000"/>
                </a:solidFill>
              </a:rPr>
              <a:t>استعمالات الأرض </a:t>
            </a:r>
            <a:r>
              <a:rPr lang="ar-EG" dirty="0" smtClean="0">
                <a:solidFill>
                  <a:srgbClr val="FF0000"/>
                </a:solidFill>
              </a:rPr>
              <a:t>داخ</a:t>
            </a:r>
            <a:r>
              <a:rPr lang="ar-SA" dirty="0" smtClean="0">
                <a:solidFill>
                  <a:srgbClr val="FF0000"/>
                </a:solidFill>
              </a:rPr>
              <a:t>ـ</a:t>
            </a:r>
            <a:r>
              <a:rPr lang="ar-EG" dirty="0" smtClean="0">
                <a:solidFill>
                  <a:srgbClr val="FF0000"/>
                </a:solidFill>
              </a:rPr>
              <a:t>ل </a:t>
            </a:r>
            <a:r>
              <a:rPr lang="ar-EG" dirty="0">
                <a:solidFill>
                  <a:srgbClr val="FF0000"/>
                </a:solidFill>
              </a:rPr>
              <a:t>المدينة </a:t>
            </a:r>
            <a:r>
              <a:rPr lang="ar-EG" dirty="0"/>
              <a:t>إذ </a:t>
            </a:r>
            <a:r>
              <a:rPr lang="ar-EG" dirty="0" smtClean="0"/>
              <a:t>يلاح</a:t>
            </a:r>
            <a:r>
              <a:rPr lang="ar-SA" dirty="0" smtClean="0"/>
              <a:t>ـ</a:t>
            </a:r>
            <a:r>
              <a:rPr lang="ar-EG" dirty="0" smtClean="0"/>
              <a:t>ظ </a:t>
            </a:r>
            <a:r>
              <a:rPr lang="ar-EG" dirty="0"/>
              <a:t>أن </a:t>
            </a:r>
            <a:r>
              <a:rPr lang="ar-EG" dirty="0" smtClean="0"/>
              <a:t>هن</a:t>
            </a:r>
            <a:r>
              <a:rPr lang="ar-SA" dirty="0" smtClean="0"/>
              <a:t>ـ</a:t>
            </a:r>
            <a:r>
              <a:rPr lang="ar-EG" dirty="0" smtClean="0"/>
              <a:t>اك </a:t>
            </a:r>
            <a:r>
              <a:rPr lang="ar-SA" dirty="0" smtClean="0"/>
              <a:t> </a:t>
            </a:r>
            <a:r>
              <a:rPr lang="ar-EG" dirty="0" smtClean="0"/>
              <a:t>مباني </a:t>
            </a:r>
            <a:r>
              <a:rPr lang="ar-SA" dirty="0" smtClean="0"/>
              <a:t>م</a:t>
            </a:r>
            <a:r>
              <a:rPr lang="ar-EG" dirty="0" smtClean="0"/>
              <a:t>عدة </a:t>
            </a:r>
            <a:r>
              <a:rPr lang="ar-EG" dirty="0"/>
              <a:t>كمساكن تتحول الى مكاتب إدارية أو أن هناك مناطق للصناعة تتحول الى مخازن أو ورش أو أن هناك أراض زراعية تتحول الى مباني أو مرافق معمارية مختلفة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3306073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a:xfrm>
            <a:off x="272480" y="1417638"/>
            <a:ext cx="8915400" cy="4525963"/>
          </a:xfrm>
        </p:spPr>
        <p:txBody>
          <a:bodyPr/>
          <a:lstStyle/>
          <a:p>
            <a:pPr rtl="1"/>
            <a:r>
              <a:rPr lang="ar-EG" b="1" dirty="0"/>
              <a:t>3</a:t>
            </a:r>
            <a:r>
              <a:rPr lang="ar-EG" dirty="0"/>
              <a:t>- </a:t>
            </a:r>
            <a:r>
              <a:rPr lang="ar-EG" dirty="0">
                <a:solidFill>
                  <a:srgbClr val="FF0000"/>
                </a:solidFill>
              </a:rPr>
              <a:t>الضغط على مرافق الخدمات </a:t>
            </a:r>
            <a:r>
              <a:rPr lang="ar-EG" dirty="0"/>
              <a:t>وذلك مثل </a:t>
            </a:r>
            <a:r>
              <a:rPr lang="ar-EG" dirty="0">
                <a:solidFill>
                  <a:srgbClr val="0070C0"/>
                </a:solidFill>
              </a:rPr>
              <a:t>ازدحام الطرق </a:t>
            </a:r>
            <a:r>
              <a:rPr lang="ar-EG" dirty="0">
                <a:solidFill>
                  <a:srgbClr val="00B050"/>
                </a:solidFill>
              </a:rPr>
              <a:t>والضغط على خدمات الهاتف</a:t>
            </a:r>
            <a:r>
              <a:rPr lang="ar-EG" dirty="0"/>
              <a:t> </a:t>
            </a:r>
            <a:r>
              <a:rPr lang="ar-EG" dirty="0">
                <a:solidFill>
                  <a:srgbClr val="D9791B"/>
                </a:solidFill>
              </a:rPr>
              <a:t>والكهرباء </a:t>
            </a:r>
            <a:r>
              <a:rPr lang="ar-EG" dirty="0">
                <a:solidFill>
                  <a:srgbClr val="7030A0"/>
                </a:solidFill>
              </a:rPr>
              <a:t>والطرقات </a:t>
            </a:r>
            <a:r>
              <a:rPr lang="ar-EG" dirty="0" smtClean="0">
                <a:solidFill>
                  <a:srgbClr val="7030A0"/>
                </a:solidFill>
              </a:rPr>
              <a:t>العامة</a:t>
            </a:r>
            <a:r>
              <a:rPr lang="ar-SA" dirty="0" smtClean="0">
                <a:solidFill>
                  <a:srgbClr val="7030A0"/>
                </a:solidFill>
              </a:rPr>
              <a:t> </a:t>
            </a:r>
            <a:r>
              <a:rPr lang="ar-SA" dirty="0" smtClean="0"/>
              <a:t>،</a:t>
            </a:r>
            <a:r>
              <a:rPr lang="ar-EG" dirty="0" smtClean="0"/>
              <a:t> </a:t>
            </a:r>
            <a:r>
              <a:rPr lang="ar-EG" dirty="0" smtClean="0">
                <a:solidFill>
                  <a:srgbClr val="0070C0"/>
                </a:solidFill>
              </a:rPr>
              <a:t>ف</a:t>
            </a:r>
            <a:r>
              <a:rPr lang="ar-SA" dirty="0" smtClean="0">
                <a:solidFill>
                  <a:srgbClr val="0070C0"/>
                </a:solidFill>
              </a:rPr>
              <a:t>ف</a:t>
            </a:r>
            <a:r>
              <a:rPr lang="ar-EG" dirty="0" smtClean="0">
                <a:solidFill>
                  <a:srgbClr val="0070C0"/>
                </a:solidFill>
              </a:rPr>
              <a:t>ي </a:t>
            </a:r>
            <a:r>
              <a:rPr lang="ar-EG" dirty="0">
                <a:solidFill>
                  <a:srgbClr val="0070C0"/>
                </a:solidFill>
              </a:rPr>
              <a:t>كثير من مدن العالم الثالث </a:t>
            </a:r>
            <a:r>
              <a:rPr lang="ar-EG" dirty="0" smtClean="0">
                <a:solidFill>
                  <a:srgbClr val="0070C0"/>
                </a:solidFill>
              </a:rPr>
              <a:t>نجد </a:t>
            </a:r>
            <a:r>
              <a:rPr lang="ar-EG" dirty="0">
                <a:solidFill>
                  <a:srgbClr val="0070C0"/>
                </a:solidFill>
              </a:rPr>
              <a:t>أن سكان المدينة</a:t>
            </a:r>
            <a:r>
              <a:rPr lang="ar-EG" dirty="0"/>
              <a:t> </a:t>
            </a:r>
            <a:r>
              <a:rPr lang="ar-EG" dirty="0" smtClean="0">
                <a:solidFill>
                  <a:srgbClr val="FF0000"/>
                </a:solidFill>
              </a:rPr>
              <a:t>يزدادون </a:t>
            </a:r>
            <a:r>
              <a:rPr lang="ar-EG" dirty="0">
                <a:solidFill>
                  <a:srgbClr val="FF0000"/>
                </a:solidFill>
              </a:rPr>
              <a:t>بدرجة أعلى </a:t>
            </a:r>
            <a:r>
              <a:rPr lang="ar-EG" dirty="0"/>
              <a:t>من </a:t>
            </a:r>
            <a:r>
              <a:rPr lang="ar-EG" dirty="0">
                <a:solidFill>
                  <a:srgbClr val="0E478A"/>
                </a:solidFill>
              </a:rPr>
              <a:t>زيادة المرافق </a:t>
            </a:r>
            <a:r>
              <a:rPr lang="ar-EG" dirty="0" smtClean="0">
                <a:solidFill>
                  <a:srgbClr val="0E478A"/>
                </a:solidFill>
              </a:rPr>
              <a:t>والخدمات</a:t>
            </a:r>
            <a:r>
              <a:rPr lang="ar-SA" dirty="0" smtClean="0">
                <a:solidFill>
                  <a:srgbClr val="0E478A"/>
                </a:solidFill>
              </a:rPr>
              <a:t> </a:t>
            </a:r>
            <a:r>
              <a:rPr lang="ar-SA" dirty="0" smtClean="0"/>
              <a:t>.</a:t>
            </a:r>
          </a:p>
          <a:p>
            <a:pPr rtl="1"/>
            <a:r>
              <a:rPr lang="ar-EG" dirty="0" smtClean="0"/>
              <a:t>4- </a:t>
            </a:r>
            <a:r>
              <a:rPr lang="ar-EG" dirty="0">
                <a:solidFill>
                  <a:srgbClr val="FF0000"/>
                </a:solidFill>
              </a:rPr>
              <a:t>تلوث البيئة في المدينة </a:t>
            </a:r>
            <a:r>
              <a:rPr lang="ar-EG" dirty="0"/>
              <a:t>وهذا التلوث غالبا ما يكون ناتجا عن </a:t>
            </a:r>
            <a:r>
              <a:rPr lang="ar-EG" dirty="0">
                <a:solidFill>
                  <a:srgbClr val="0070C0"/>
                </a:solidFill>
              </a:rPr>
              <a:t>النفايات </a:t>
            </a:r>
            <a:r>
              <a:rPr lang="ar-EG" dirty="0" smtClean="0">
                <a:solidFill>
                  <a:srgbClr val="0070C0"/>
                </a:solidFill>
              </a:rPr>
              <a:t>الت</a:t>
            </a:r>
            <a:r>
              <a:rPr lang="ar-SA" dirty="0" smtClean="0">
                <a:solidFill>
                  <a:srgbClr val="0070C0"/>
                </a:solidFill>
              </a:rPr>
              <a:t>ي</a:t>
            </a:r>
            <a:r>
              <a:rPr lang="ar-EG" dirty="0" smtClean="0">
                <a:solidFill>
                  <a:srgbClr val="0070C0"/>
                </a:solidFill>
              </a:rPr>
              <a:t> </a:t>
            </a:r>
            <a:r>
              <a:rPr lang="ar-EG" dirty="0">
                <a:solidFill>
                  <a:srgbClr val="0070C0"/>
                </a:solidFill>
              </a:rPr>
              <a:t>يرميها الإنسان في الساحات والشوارع وعلى شواطئ البحار أو الأنهار </a:t>
            </a:r>
            <a:r>
              <a:rPr lang="ar-SA" dirty="0" smtClean="0">
                <a:solidFill>
                  <a:srgbClr val="0070C0"/>
                </a:solidFill>
              </a:rPr>
              <a:t> </a:t>
            </a:r>
            <a:r>
              <a:rPr lang="ar-SA" dirty="0" smtClean="0"/>
              <a:t>، </a:t>
            </a:r>
            <a:r>
              <a:rPr lang="ar-EG" dirty="0" smtClean="0"/>
              <a:t>إضافة </a:t>
            </a:r>
            <a:r>
              <a:rPr lang="ar-EG" dirty="0"/>
              <a:t>الى </a:t>
            </a:r>
            <a:r>
              <a:rPr lang="ar-EG" dirty="0">
                <a:solidFill>
                  <a:srgbClr val="D9791B"/>
                </a:solidFill>
              </a:rPr>
              <a:t>مخلفات السيارات والمركبات الآلية الناتجة عن الاحتراق </a:t>
            </a:r>
            <a:r>
              <a:rPr lang="ar-EG" dirty="0"/>
              <a:t>هذا مع ملاحظة </a:t>
            </a:r>
            <a:r>
              <a:rPr lang="ar-EG" dirty="0">
                <a:solidFill>
                  <a:schemeClr val="accent6">
                    <a:lumMod val="50000"/>
                  </a:schemeClr>
                </a:solidFill>
              </a:rPr>
              <a:t>الغبار الناتج عن حركة الانسان والمعدات</a:t>
            </a:r>
            <a:r>
              <a:rPr lang="ar-EG" dirty="0"/>
              <a:t>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1472275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a:xfrm>
            <a:off x="21352" y="1420838"/>
            <a:ext cx="8915400" cy="4525963"/>
          </a:xfrm>
        </p:spPr>
        <p:txBody>
          <a:bodyPr/>
          <a:lstStyle/>
          <a:p>
            <a:r>
              <a:rPr lang="ar-EG" dirty="0"/>
              <a:t>5- </a:t>
            </a:r>
            <a:r>
              <a:rPr lang="ar-EG" dirty="0">
                <a:solidFill>
                  <a:srgbClr val="FF0000"/>
                </a:solidFill>
              </a:rPr>
              <a:t>عدم التوازن في عدد وإمكانيات المرافق الترفيهية في المدينة </a:t>
            </a:r>
            <a:r>
              <a:rPr lang="ar-EG" dirty="0"/>
              <a:t>فقد تتمتع بعض أحياء المدينة بالعديد من النوادي والساحات </a:t>
            </a:r>
            <a:r>
              <a:rPr lang="ar-EG" dirty="0" smtClean="0"/>
              <a:t>ولا </a:t>
            </a:r>
            <a:r>
              <a:rPr lang="ar-EG" dirty="0"/>
              <a:t>توجد في أماكن أخرى من المدينة أية خدمات ترفيهية على الإطلاق </a:t>
            </a:r>
            <a:endParaRPr lang="ar-SA" dirty="0" smtClean="0"/>
          </a:p>
          <a:p>
            <a:r>
              <a:rPr lang="ar-SA" dirty="0"/>
              <a:t> </a:t>
            </a:r>
            <a:r>
              <a:rPr lang="ar-SA" dirty="0" smtClean="0"/>
              <a:t>    </a:t>
            </a:r>
            <a:r>
              <a:rPr lang="ar-EG" dirty="0" smtClean="0"/>
              <a:t>وربما </a:t>
            </a:r>
            <a:r>
              <a:rPr lang="ar-EG" dirty="0">
                <a:solidFill>
                  <a:srgbClr val="FF0000"/>
                </a:solidFill>
              </a:rPr>
              <a:t>يأخذ سوء التوازن أشكالا أخرى </a:t>
            </a:r>
            <a:r>
              <a:rPr lang="ar-EG" dirty="0"/>
              <a:t>مثل </a:t>
            </a:r>
            <a:r>
              <a:rPr lang="ar-EG" dirty="0">
                <a:solidFill>
                  <a:srgbClr val="7030A0"/>
                </a:solidFill>
              </a:rPr>
              <a:t>عدم التوازن بين الخدمات وكثافة السكان</a:t>
            </a:r>
            <a:r>
              <a:rPr lang="ar-EG" dirty="0"/>
              <a:t> وفي هذا السياق قد يلاحظ عجز المدينة عن مواكبة التطور الاجتماعي والسكاني السريع فمثلا ما أن تبنى مدرسة وتجهز حتى تظهر الحاجة في اليوم التالي الى توسيع هذه المدرسة لاستقبال التلاميذ الجدد وذلك بسبب الزيادة المستمرة لسكان المدينة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2023208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r>
              <a:rPr lang="ar-SA" dirty="0" smtClean="0"/>
              <a:t>ب</a:t>
            </a:r>
            <a:r>
              <a:rPr lang="ar-EG" dirty="0" smtClean="0"/>
              <a:t> </a:t>
            </a:r>
            <a:r>
              <a:rPr lang="ar-EG" dirty="0"/>
              <a:t>: </a:t>
            </a:r>
            <a:r>
              <a:rPr lang="ar-EG" dirty="0">
                <a:solidFill>
                  <a:srgbClr val="0070C0"/>
                </a:solidFill>
              </a:rPr>
              <a:t>الظواهر </a:t>
            </a:r>
            <a:r>
              <a:rPr lang="ar-EG" dirty="0" smtClean="0">
                <a:solidFill>
                  <a:srgbClr val="0070C0"/>
                </a:solidFill>
              </a:rPr>
              <a:t>الاجتماعية</a:t>
            </a:r>
            <a:r>
              <a:rPr lang="ar-SA" dirty="0" smtClean="0">
                <a:solidFill>
                  <a:srgbClr val="0070C0"/>
                </a:solidFill>
              </a:rPr>
              <a:t> </a:t>
            </a:r>
            <a:r>
              <a:rPr lang="ar-SA" dirty="0" smtClean="0"/>
              <a:t>:</a:t>
            </a:r>
          </a:p>
          <a:p>
            <a:r>
              <a:rPr lang="ar-EG" dirty="0"/>
              <a:t>1- </a:t>
            </a:r>
            <a:r>
              <a:rPr lang="ar-EG" dirty="0">
                <a:solidFill>
                  <a:srgbClr val="FF0000"/>
                </a:solidFill>
              </a:rPr>
              <a:t>عدم التجانس في العلاقات الاجتماعية </a:t>
            </a:r>
            <a:r>
              <a:rPr lang="ar-EG" dirty="0"/>
              <a:t>الأمر الذي يعرض الفرد والأسرة الى مشكلات اجتماعية ونفسية </a:t>
            </a:r>
            <a:r>
              <a:rPr lang="ar-SA" dirty="0" smtClean="0"/>
              <a:t>.</a:t>
            </a:r>
          </a:p>
          <a:p>
            <a:r>
              <a:rPr lang="ar-EG" dirty="0"/>
              <a:t>2- </a:t>
            </a:r>
            <a:r>
              <a:rPr lang="ar-EG" dirty="0">
                <a:solidFill>
                  <a:srgbClr val="FF0000"/>
                </a:solidFill>
              </a:rPr>
              <a:t>سوء التنشئة الاجتماعية </a:t>
            </a:r>
            <a:r>
              <a:rPr lang="ar-EG" dirty="0"/>
              <a:t>وذلك بسبب تعقد الحياة في المدينة وضعف الرقابة الأسرية </a:t>
            </a:r>
            <a:r>
              <a:rPr lang="ar-SA" dirty="0" smtClean="0"/>
              <a:t>.</a:t>
            </a:r>
          </a:p>
          <a:p>
            <a:r>
              <a:rPr lang="ar-SA" dirty="0" smtClean="0"/>
              <a:t>3</a:t>
            </a:r>
            <a:r>
              <a:rPr lang="ar-EG" dirty="0" smtClean="0"/>
              <a:t>- </a:t>
            </a:r>
            <a:r>
              <a:rPr lang="ar-EG" dirty="0">
                <a:solidFill>
                  <a:srgbClr val="FF0000"/>
                </a:solidFill>
              </a:rPr>
              <a:t>تعدد الثقافات في المدينة </a:t>
            </a:r>
            <a:r>
              <a:rPr lang="ar-EG" dirty="0"/>
              <a:t>حيث يضم مجتمع المدينة ثقافات وجنسيات مختلفة وهذا يجعل مجتمع المدينة معقدا متباينا يصعب العيش فيه بسهولة </a:t>
            </a:r>
            <a:r>
              <a:rPr lang="ar-SA" dirty="0" smtClean="0"/>
              <a:t>.</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2716043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r>
              <a:rPr lang="ar-SA" dirty="0" smtClean="0"/>
              <a:t>4</a:t>
            </a:r>
            <a:r>
              <a:rPr lang="ar-EG" dirty="0" smtClean="0"/>
              <a:t>- </a:t>
            </a:r>
            <a:r>
              <a:rPr lang="ar-EG" dirty="0">
                <a:solidFill>
                  <a:srgbClr val="FF0000"/>
                </a:solidFill>
              </a:rPr>
              <a:t>بروز التباعد الاجتماعي والثقافي بين سكان المدينة </a:t>
            </a:r>
            <a:r>
              <a:rPr lang="ar-EG" dirty="0"/>
              <a:t>وذلك بسبب </a:t>
            </a:r>
            <a:r>
              <a:rPr lang="ar-EG" dirty="0">
                <a:solidFill>
                  <a:srgbClr val="0070C0"/>
                </a:solidFill>
              </a:rPr>
              <a:t>كبر حجم المدينة وتعقد الحياة فيها وتعدد مطالبها وضيق الوقت </a:t>
            </a:r>
            <a:r>
              <a:rPr lang="ar-EG" dirty="0"/>
              <a:t>فهذا كله يهيئ الفرصة للتناقض الاجتماعي </a:t>
            </a:r>
            <a:r>
              <a:rPr lang="ar-EG" dirty="0" smtClean="0"/>
              <a:t>الذي</a:t>
            </a:r>
            <a:r>
              <a:rPr lang="ar-SA" dirty="0" smtClean="0"/>
              <a:t> </a:t>
            </a:r>
            <a:r>
              <a:rPr lang="ar-EG" dirty="0" smtClean="0"/>
              <a:t>يولد </a:t>
            </a:r>
            <a:r>
              <a:rPr lang="ar-EG" dirty="0"/>
              <a:t>العديد من المشاكل الاجتماعية </a:t>
            </a:r>
            <a:r>
              <a:rPr lang="ar-SA" dirty="0" smtClean="0"/>
              <a:t>.</a:t>
            </a:r>
          </a:p>
          <a:p>
            <a:r>
              <a:rPr lang="ar-SA" dirty="0" smtClean="0"/>
              <a:t>5</a:t>
            </a:r>
            <a:r>
              <a:rPr lang="ar-EG" dirty="0" smtClean="0"/>
              <a:t>- </a:t>
            </a:r>
            <a:r>
              <a:rPr lang="ar-EG" dirty="0">
                <a:solidFill>
                  <a:srgbClr val="FF0000"/>
                </a:solidFill>
              </a:rPr>
              <a:t>ارتفاع درجة الروح العدوانية والاعتداء </a:t>
            </a:r>
            <a:r>
              <a:rPr lang="ar-EG" dirty="0"/>
              <a:t>وذلك بسبب العديد من </a:t>
            </a:r>
            <a:r>
              <a:rPr lang="ar-EG" dirty="0">
                <a:solidFill>
                  <a:srgbClr val="7030A0"/>
                </a:solidFill>
              </a:rPr>
              <a:t>القيود المادية والاجتماعية </a:t>
            </a:r>
            <a:r>
              <a:rPr lang="ar-EG" dirty="0"/>
              <a:t>مثل </a:t>
            </a:r>
            <a:r>
              <a:rPr lang="ar-EG" dirty="0">
                <a:solidFill>
                  <a:srgbClr val="00B050"/>
                </a:solidFill>
              </a:rPr>
              <a:t>الازدحام والسكن في أماكن ضيقة </a:t>
            </a:r>
            <a:r>
              <a:rPr lang="ar-EG" dirty="0">
                <a:solidFill>
                  <a:srgbClr val="D9791B"/>
                </a:solidFill>
              </a:rPr>
              <a:t>وتباعد المسافات </a:t>
            </a:r>
            <a:r>
              <a:rPr lang="ar-EG" dirty="0"/>
              <a:t>والقيود الاجتماعية مثل </a:t>
            </a:r>
            <a:r>
              <a:rPr lang="ar-EG" dirty="0">
                <a:solidFill>
                  <a:srgbClr val="0070C0"/>
                </a:solidFill>
              </a:rPr>
              <a:t>ضغوط العمل والالتزام بالمواعيد المتلاحقة </a:t>
            </a:r>
            <a:r>
              <a:rPr lang="ar-EG" dirty="0"/>
              <a: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2359907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r>
              <a:rPr lang="ar-SA" dirty="0" smtClean="0"/>
              <a:t>ج </a:t>
            </a:r>
            <a:r>
              <a:rPr lang="ar-EG" dirty="0" smtClean="0"/>
              <a:t>: </a:t>
            </a:r>
            <a:r>
              <a:rPr lang="ar-EG" dirty="0">
                <a:solidFill>
                  <a:srgbClr val="0070C0"/>
                </a:solidFill>
              </a:rPr>
              <a:t>الظواهر التنظيمية </a:t>
            </a:r>
            <a:r>
              <a:rPr lang="ar-SA" dirty="0" smtClean="0"/>
              <a:t>:</a:t>
            </a:r>
          </a:p>
          <a:p>
            <a:pPr rtl="1"/>
            <a:r>
              <a:rPr lang="ar-EG" b="1" dirty="0" smtClean="0"/>
              <a:t> </a:t>
            </a:r>
            <a:endParaRPr lang="ar-SA" b="1" dirty="0" smtClean="0"/>
          </a:p>
          <a:p>
            <a:pPr rtl="1"/>
            <a:r>
              <a:rPr lang="ar-SA" b="1" dirty="0" smtClean="0"/>
              <a:t> </a:t>
            </a:r>
            <a:r>
              <a:rPr lang="ar-SA" dirty="0" smtClean="0"/>
              <a:t>1 </a:t>
            </a:r>
            <a:r>
              <a:rPr lang="ar-EG" dirty="0" smtClean="0"/>
              <a:t>- </a:t>
            </a:r>
            <a:r>
              <a:rPr lang="ar-SA" dirty="0" smtClean="0"/>
              <a:t> </a:t>
            </a:r>
            <a:r>
              <a:rPr lang="ar-EG" dirty="0" smtClean="0">
                <a:solidFill>
                  <a:srgbClr val="FF0000"/>
                </a:solidFill>
              </a:rPr>
              <a:t>النمو </a:t>
            </a:r>
            <a:r>
              <a:rPr lang="ar-EG" dirty="0">
                <a:solidFill>
                  <a:srgbClr val="FF0000"/>
                </a:solidFill>
              </a:rPr>
              <a:t>السكاني المتزايد في المدن الكبرى </a:t>
            </a:r>
            <a:r>
              <a:rPr lang="ar-EG" dirty="0"/>
              <a:t>سواء بسبب </a:t>
            </a:r>
            <a:r>
              <a:rPr lang="ar-EG" dirty="0">
                <a:solidFill>
                  <a:srgbClr val="0070C0"/>
                </a:solidFill>
              </a:rPr>
              <a:t>الزيادة الطبيعية</a:t>
            </a:r>
            <a:r>
              <a:rPr lang="ar-EG" dirty="0"/>
              <a:t> الناجمة </a:t>
            </a:r>
            <a:r>
              <a:rPr lang="ar-SA" dirty="0" smtClean="0"/>
              <a:t>ع</a:t>
            </a:r>
            <a:r>
              <a:rPr lang="ar-EG" dirty="0" smtClean="0"/>
              <a:t>ن </a:t>
            </a:r>
            <a:r>
              <a:rPr lang="ar-EG" dirty="0"/>
              <a:t>ارتفاع معدلات المواليد وانخفاض معدلات الوفيات أو بسبب </a:t>
            </a:r>
            <a:r>
              <a:rPr lang="ar-EG" dirty="0">
                <a:solidFill>
                  <a:srgbClr val="FF0000"/>
                </a:solidFill>
              </a:rPr>
              <a:t>الهجرة</a:t>
            </a:r>
            <a:r>
              <a:rPr lang="ar-EG" dirty="0"/>
              <a:t> من المناطق الزراعية والريفية الى المدينة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2878983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endParaRPr lang="en-US" dirty="0"/>
          </a:p>
        </p:txBody>
      </p:sp>
      <p:sp>
        <p:nvSpPr>
          <p:cNvPr id="3" name="Content Placeholder 2"/>
          <p:cNvSpPr>
            <a:spLocks noGrp="1"/>
          </p:cNvSpPr>
          <p:nvPr>
            <p:ph idx="1"/>
          </p:nvPr>
        </p:nvSpPr>
        <p:spPr/>
        <p:txBody>
          <a:bodyPr/>
          <a:lstStyle/>
          <a:p>
            <a:r>
              <a:rPr lang="ar-EG" dirty="0"/>
              <a:t>2- </a:t>
            </a:r>
            <a:r>
              <a:rPr lang="ar-EG" dirty="0">
                <a:solidFill>
                  <a:srgbClr val="FF0000"/>
                </a:solidFill>
              </a:rPr>
              <a:t>تمركز السكان الحضر في المدينة </a:t>
            </a:r>
            <a:r>
              <a:rPr lang="ar-SA" dirty="0" smtClean="0">
                <a:solidFill>
                  <a:srgbClr val="FF0000"/>
                </a:solidFill>
              </a:rPr>
              <a:t>ال</a:t>
            </a:r>
            <a:r>
              <a:rPr lang="ar-EG" dirty="0" smtClean="0">
                <a:solidFill>
                  <a:srgbClr val="FF0000"/>
                </a:solidFill>
              </a:rPr>
              <a:t>رئيسية </a:t>
            </a:r>
            <a:r>
              <a:rPr lang="ar-EG" dirty="0">
                <a:solidFill>
                  <a:srgbClr val="FF0000"/>
                </a:solidFill>
              </a:rPr>
              <a:t>أو مدينتين </a:t>
            </a:r>
            <a:r>
              <a:rPr lang="ar-SA" dirty="0" smtClean="0"/>
              <a:t>و</a:t>
            </a:r>
            <a:r>
              <a:rPr lang="ar-EG" dirty="0" smtClean="0"/>
              <a:t>قد </a:t>
            </a:r>
            <a:r>
              <a:rPr lang="ar-EG" dirty="0"/>
              <a:t>أتضح أن هذه المدينة </a:t>
            </a:r>
            <a:r>
              <a:rPr lang="ar-SA" dirty="0" smtClean="0"/>
              <a:t>أ</a:t>
            </a:r>
            <a:r>
              <a:rPr lang="ar-EG" dirty="0" smtClean="0"/>
              <a:t>و </a:t>
            </a:r>
            <a:r>
              <a:rPr lang="ar-EG" dirty="0"/>
              <a:t>المدينتين الرئيسيتين تنمو بدرجة أكبر وفي فترة زمنية أقصر من باقي المدن الصغيرة الأخرى وهذا يسبب اختلال التوازن السكاني في البلاد بمعنى أن هناك مناطق مزدحمة عالية الكثافة ومناطق قليلة السلكان ومنخفضة الكثافة وهذا الموقف الأخير كثيرا ما يلاحظ في البلاد النامية الحديثة الاستقلال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1575933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r>
              <a:rPr lang="ar-SA" dirty="0" smtClean="0"/>
              <a:t> </a:t>
            </a:r>
            <a:r>
              <a:rPr lang="ar-EG" dirty="0"/>
              <a:t>3- </a:t>
            </a:r>
            <a:r>
              <a:rPr lang="ar-EG" dirty="0">
                <a:solidFill>
                  <a:srgbClr val="FF0000"/>
                </a:solidFill>
              </a:rPr>
              <a:t>يؤدي النمو السكاني في المدينة الكبيرة </a:t>
            </a:r>
            <a:r>
              <a:rPr lang="ar-EG" dirty="0"/>
              <a:t>الى </a:t>
            </a:r>
            <a:r>
              <a:rPr lang="ar-EG" dirty="0">
                <a:solidFill>
                  <a:srgbClr val="0070C0"/>
                </a:solidFill>
              </a:rPr>
              <a:t>التقليل من وظيفة وأهمية المدن الصغيرة والمتوسطة والقرى من الناحية الاجتماعية والاقتصادية</a:t>
            </a:r>
            <a:r>
              <a:rPr lang="ar-EG" dirty="0"/>
              <a:t> فتصبح المدينة الكبيرة مركزا لجذب العمالة والبشر </a:t>
            </a:r>
            <a:r>
              <a:rPr lang="ar-EG" dirty="0" smtClean="0"/>
              <a:t>ويتركز</a:t>
            </a:r>
            <a:r>
              <a:rPr lang="ar-SA" dirty="0" smtClean="0"/>
              <a:t>  </a:t>
            </a:r>
            <a:r>
              <a:rPr lang="ar-EG" dirty="0" smtClean="0"/>
              <a:t> </a:t>
            </a:r>
            <a:r>
              <a:rPr lang="ar-EG" dirty="0"/>
              <a:t>فيها النشاط الاجتماعي </a:t>
            </a:r>
            <a:r>
              <a:rPr lang="ar-SA" dirty="0" smtClean="0"/>
              <a:t> </a:t>
            </a:r>
            <a:r>
              <a:rPr lang="ar-EG" dirty="0" smtClean="0"/>
              <a:t>والاقتصادي </a:t>
            </a:r>
            <a:r>
              <a:rPr lang="ar-SA" dirty="0" smtClean="0"/>
              <a:t> </a:t>
            </a:r>
            <a:r>
              <a:rPr lang="ar-EG" dirty="0" smtClean="0"/>
              <a:t>وهذا </a:t>
            </a:r>
            <a:r>
              <a:rPr lang="ar-EG" dirty="0"/>
              <a:t>يحتم </a:t>
            </a:r>
            <a:r>
              <a:rPr lang="ar-SA" dirty="0" smtClean="0"/>
              <a:t> </a:t>
            </a:r>
            <a:r>
              <a:rPr lang="ar-EG" dirty="0" smtClean="0"/>
              <a:t>على </a:t>
            </a:r>
            <a:r>
              <a:rPr lang="ar-EG" dirty="0"/>
              <a:t>التخطيط الوطني الاتجاه نحو تنمية الريف والمدن الصغيرة </a:t>
            </a:r>
            <a:r>
              <a:rPr lang="ar-SA" dirty="0" smtClean="0"/>
              <a:t>للإبقاء </a:t>
            </a:r>
            <a:r>
              <a:rPr lang="ar-EG" dirty="0" smtClean="0"/>
              <a:t>على </a:t>
            </a:r>
            <a:r>
              <a:rPr lang="ar-EG" dirty="0"/>
              <a:t>البشر والعمالة فيها الأمر الذي يساعد على توازن البناء الديمغرافي في المجتمع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1218311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r>
            <a:br>
              <a:rPr lang="ar-SA" dirty="0" smtClean="0"/>
            </a:br>
            <a:r>
              <a:rPr lang="ar-SA" dirty="0"/>
              <a:t/>
            </a:r>
            <a:br>
              <a:rPr lang="ar-SA" dirty="0"/>
            </a:br>
            <a:r>
              <a:rPr lang="ar-SA" dirty="0" smtClean="0"/>
              <a:t/>
            </a:r>
            <a:br>
              <a:rPr lang="ar-SA" dirty="0" smtClean="0"/>
            </a:br>
            <a:r>
              <a:rPr lang="ar-SA" dirty="0"/>
              <a:t/>
            </a:r>
            <a:br>
              <a:rPr lang="ar-SA" dirty="0"/>
            </a:br>
            <a:endParaRPr lang="en-US" dirty="0"/>
          </a:p>
        </p:txBody>
      </p:sp>
      <p:sp>
        <p:nvSpPr>
          <p:cNvPr id="3" name="Content Placeholder 2"/>
          <p:cNvSpPr>
            <a:spLocks noGrp="1"/>
          </p:cNvSpPr>
          <p:nvPr>
            <p:ph idx="1"/>
          </p:nvPr>
        </p:nvSpPr>
        <p:spPr/>
        <p:txBody>
          <a:bodyPr/>
          <a:lstStyle/>
          <a:p>
            <a:r>
              <a:rPr lang="ar-SA" dirty="0" smtClean="0"/>
              <a:t> </a:t>
            </a:r>
            <a:endParaRPr lang="ar-SA" b="1" dirty="0" smtClean="0"/>
          </a:p>
          <a:p>
            <a:r>
              <a:rPr lang="ar-SA" dirty="0" smtClean="0"/>
              <a:t>4 </a:t>
            </a:r>
            <a:r>
              <a:rPr lang="ar-EG" dirty="0" smtClean="0"/>
              <a:t>- </a:t>
            </a:r>
            <a:r>
              <a:rPr lang="ar-EG" dirty="0"/>
              <a:t>وأخيرا اتجهت المدينة في كثير من بلدان العالم الثالث بما في ذلك المدن العربية لأن تكون </a:t>
            </a:r>
            <a:r>
              <a:rPr lang="ar-EG" dirty="0">
                <a:solidFill>
                  <a:srgbClr val="FF0000"/>
                </a:solidFill>
              </a:rPr>
              <a:t>مركزا حضاريا للخدمات </a:t>
            </a:r>
            <a:r>
              <a:rPr lang="ar-EG" dirty="0">
                <a:solidFill>
                  <a:srgbClr val="0070C0"/>
                </a:solidFill>
              </a:rPr>
              <a:t>بدلا من أن تؤدي دورا مهما في الإنتاج والنمو الاقتصادي</a:t>
            </a:r>
            <a:r>
              <a:rPr lang="ar-EG" dirty="0"/>
              <a:t> ذلك لأن الاستثمار في مشروعات الخدمات مثل الطرق والمدارس ومراكز التوزيع يضعف من الاستثمار في المجالات الإنتاجية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3368402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نموذج (2)</Template>
  <TotalTime>159</TotalTime>
  <Words>1110</Words>
  <Application>Microsoft Office PowerPoint</Application>
  <PresentationFormat>A4 Paper (210x297 mm)</PresentationFormat>
  <Paragraphs>100</Paragraphs>
  <Slides>22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ae_AlMateen</vt:lpstr>
      <vt:lpstr>Arial</vt:lpstr>
      <vt:lpstr>AYM Wadiy S_U normal.</vt:lpstr>
      <vt:lpstr>Calibri</vt:lpstr>
      <vt:lpstr>Times New Roman</vt:lpstr>
      <vt:lpstr>Office Theme</vt:lpstr>
      <vt:lpstr>PowerPoint Presentation</vt:lpstr>
      <vt:lpstr>المحاضرة الرابعة عشر</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18</cp:revision>
  <dcterms:created xsi:type="dcterms:W3CDTF">2014-07-29T06:29:05Z</dcterms:created>
  <dcterms:modified xsi:type="dcterms:W3CDTF">2014-10-23T15:50:35Z</dcterms:modified>
</cp:coreProperties>
</file>