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00" r:id="rId2"/>
    <p:sldId id="257" r:id="rId3"/>
    <p:sldId id="267" r:id="rId4"/>
    <p:sldId id="287" r:id="rId5"/>
    <p:sldId id="302" r:id="rId6"/>
    <p:sldId id="303" r:id="rId7"/>
    <p:sldId id="304" r:id="rId8"/>
    <p:sldId id="305" r:id="rId9"/>
    <p:sldId id="306" r:id="rId10"/>
    <p:sldId id="307" r:id="rId11"/>
    <p:sldId id="308"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481" autoAdjust="0"/>
    <p:restoredTop sz="94664" autoAdjust="0"/>
  </p:normalViewPr>
  <p:slideViewPr>
    <p:cSldViewPr>
      <p:cViewPr>
        <p:scale>
          <a:sx n="60" d="100"/>
          <a:sy n="60" d="100"/>
        </p:scale>
        <p:origin x="-19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25908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علم الاجتماع السياحي</a:t>
            </a:r>
          </a:p>
          <a:p>
            <a:pPr algn="ctr"/>
            <a:endParaRPr lang="ar-SA" sz="2800" b="1" dirty="0" smtClean="0">
              <a:solidFill>
                <a:schemeClr val="accent1">
                  <a:lumMod val="50000"/>
                </a:schemeClr>
              </a:solidFill>
              <a:latin typeface="AYM Wadiy S_U normal."/>
              <a:cs typeface="Times New Roman" pitchFamily="18" charset="0"/>
            </a:endParaRPr>
          </a:p>
          <a:p>
            <a:pPr algn="ctr"/>
            <a:r>
              <a:rPr lang="ar-SA" sz="2800" b="1" dirty="0" smtClean="0">
                <a:solidFill>
                  <a:schemeClr val="accent1">
                    <a:lumMod val="50000"/>
                  </a:schemeClr>
                </a:solidFill>
                <a:latin typeface="AYM Wadiy S_U normal."/>
                <a:cs typeface="Times New Roman" pitchFamily="18" charset="0"/>
              </a:rPr>
              <a:t>أ</a:t>
            </a:r>
            <a:r>
              <a:rPr lang="ar-EG" sz="2800" b="1" dirty="0" smtClean="0">
                <a:solidFill>
                  <a:schemeClr val="accent1">
                    <a:lumMod val="50000"/>
                  </a:schemeClr>
                </a:solidFill>
                <a:latin typeface="AYM Wadiy S_U normal."/>
                <a:cs typeface="Times New Roman" pitchFamily="18" charset="0"/>
              </a:rPr>
              <a:t>س</a:t>
            </a:r>
            <a:r>
              <a:rPr lang="ar-SA" sz="2800" b="1" dirty="0" smtClean="0">
                <a:solidFill>
                  <a:schemeClr val="accent1">
                    <a:lumMod val="50000"/>
                  </a:schemeClr>
                </a:solidFill>
                <a:latin typeface="AYM Wadiy S_U normal."/>
                <a:cs typeface="Times New Roman" pitchFamily="18" charset="0"/>
              </a:rPr>
              <a:t>تاذ </a:t>
            </a:r>
            <a:r>
              <a:rPr lang="ar-EG" sz="2800" b="1" dirty="0" smtClean="0">
                <a:solidFill>
                  <a:schemeClr val="accent1">
                    <a:lumMod val="50000"/>
                  </a:schemeClr>
                </a:solidFill>
                <a:latin typeface="AYM Wadiy S_U normal."/>
                <a:cs typeface="Times New Roman" pitchFamily="18" charset="0"/>
              </a:rPr>
              <a:t>المقرر</a:t>
            </a:r>
            <a:endParaRPr lang="ar-SA" sz="2800" b="1" dirty="0" smtClean="0">
              <a:solidFill>
                <a:schemeClr val="accent1">
                  <a:lumMod val="50000"/>
                </a:schemeClr>
              </a:solidFill>
              <a:latin typeface="AYM Wadiy S_U normal."/>
              <a:cs typeface="Times New Roman" pitchFamily="18" charset="0"/>
            </a:endParaRPr>
          </a:p>
          <a:p>
            <a:pPr algn="ctr"/>
            <a:r>
              <a:rPr lang="ar-SA" sz="2600" b="1" dirty="0" smtClean="0">
                <a:latin typeface="Calibri" pitchFamily="34" charset="0"/>
                <a:cs typeface="Times New Roman" pitchFamily="18" charset="0"/>
              </a:rPr>
              <a:t>د</a:t>
            </a:r>
            <a:r>
              <a:rPr lang="en-US" sz="2600" b="1" dirty="0" smtClean="0">
                <a:latin typeface="Calibri" pitchFamily="34" charset="0"/>
                <a:cs typeface="Times New Roman" pitchFamily="18" charset="0"/>
              </a:rPr>
              <a:t>  .</a:t>
            </a:r>
            <a:r>
              <a:rPr lang="ar-SA" sz="2600" b="1" dirty="0" smtClean="0">
                <a:latin typeface="Calibri" pitchFamily="34" charset="0"/>
                <a:cs typeface="Times New Roman" pitchFamily="18" charset="0"/>
              </a:rPr>
              <a:t>فهد بن عبدالرحمن الخـريّف</a:t>
            </a:r>
            <a:endParaRPr lang="en-US" sz="2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z="4000" b="1" spc="-150" dirty="0" smtClean="0">
                <a:solidFill>
                  <a:srgbClr val="376092"/>
                </a:solidFill>
                <a:latin typeface="ae_AlMateen" pitchFamily="2" charset="-78"/>
                <a:cs typeface="+mn-cs"/>
              </a:rPr>
              <a:t>الآثار الاجتماعية والثقافية </a:t>
            </a:r>
            <a:br>
              <a:rPr lang="ar-SA" sz="4000" b="1" spc="-150" dirty="0" smtClean="0">
                <a:solidFill>
                  <a:srgbClr val="376092"/>
                </a:solidFill>
                <a:latin typeface="ae_AlMateen" pitchFamily="2" charset="-78"/>
                <a:cs typeface="+mn-cs"/>
              </a:rPr>
            </a:br>
            <a:r>
              <a:rPr lang="ar-SA" sz="4000" b="1" spc="-150" dirty="0" smtClean="0">
                <a:solidFill>
                  <a:srgbClr val="376092"/>
                </a:solidFill>
                <a:latin typeface="ae_AlMateen" pitchFamily="2" charset="-78"/>
                <a:cs typeface="+mn-cs"/>
              </a:rPr>
              <a:t>والاقتصادية  للسياحة </a:t>
            </a:r>
            <a:endParaRPr lang="en-US" sz="4000" b="1" spc="-150" dirty="0" smtClean="0">
              <a:solidFill>
                <a:srgbClr val="376092"/>
              </a:solidFill>
              <a:latin typeface="ae_AlMateen" pitchFamily="2" charset="-78"/>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7171" name="Text Placeholder 5"/>
          <p:cNvSpPr>
            <a:spLocks noGrp="1"/>
          </p:cNvSpPr>
          <p:nvPr>
            <p:ph idx="1"/>
          </p:nvPr>
        </p:nvSpPr>
        <p:spPr>
          <a:xfrm>
            <a:off x="495300" y="1600200"/>
            <a:ext cx="8915400" cy="4419599"/>
          </a:xfrm>
        </p:spPr>
        <p:txBody>
          <a:bodyPr/>
          <a:lstStyle/>
          <a:p>
            <a:pPr rtl="1" eaLnBrk="1" hangingPunct="1"/>
            <a:endParaRPr lang="ar-SA" b="1" spc="-150" dirty="0" smtClean="0">
              <a:solidFill>
                <a:srgbClr val="376092"/>
              </a:solidFill>
              <a:latin typeface="ae_AlMateen" pitchFamily="2" charset="-78"/>
            </a:endParaRPr>
          </a:p>
          <a:p>
            <a:pPr marL="457200" indent="-457200" rtl="1" eaLnBrk="1" hangingPunct="1">
              <a:buFont typeface="Arial" pitchFamily="34" charset="0"/>
              <a:buChar char="•"/>
            </a:pPr>
            <a:r>
              <a:rPr lang="ar-SA" b="1" spc="-150" dirty="0" smtClean="0">
                <a:solidFill>
                  <a:srgbClr val="FF0000"/>
                </a:solidFill>
                <a:latin typeface="ae_AlMateen" pitchFamily="2" charset="-78"/>
              </a:rPr>
              <a:t>الآثار </a:t>
            </a:r>
            <a:r>
              <a:rPr lang="ar-SA" b="1" spc="-150" dirty="0">
                <a:solidFill>
                  <a:srgbClr val="FF0000"/>
                </a:solidFill>
                <a:latin typeface="ae_AlMateen" pitchFamily="2" charset="-78"/>
              </a:rPr>
              <a:t>الاجتماعية والثقافية </a:t>
            </a:r>
            <a:r>
              <a:rPr lang="ar-SA" b="1" spc="-150" dirty="0" smtClean="0">
                <a:solidFill>
                  <a:srgbClr val="FF0000"/>
                </a:solidFill>
                <a:latin typeface="ae_AlMateen" pitchFamily="2" charset="-78"/>
              </a:rPr>
              <a:t>للسياحة </a:t>
            </a:r>
            <a:r>
              <a:rPr lang="ar-SA" b="1" spc="-150" dirty="0" smtClean="0">
                <a:latin typeface="ae_AlMateen" pitchFamily="2" charset="-78"/>
              </a:rPr>
              <a:t>(ايجابيا وسلبيا)</a:t>
            </a:r>
          </a:p>
          <a:p>
            <a:pPr marL="457200" indent="-457200" rtl="1" eaLnBrk="1" hangingPunct="1">
              <a:buFont typeface="Arial" pitchFamily="34" charset="0"/>
              <a:buChar char="•"/>
            </a:pPr>
            <a:r>
              <a:rPr lang="ar-SA" b="1" spc="-150" dirty="0" smtClean="0">
                <a:solidFill>
                  <a:srgbClr val="FF0000"/>
                </a:solidFill>
                <a:latin typeface="ae_AlMateen" pitchFamily="2" charset="-78"/>
              </a:rPr>
              <a:t>الآثار الاقتصادية للسياحة </a:t>
            </a:r>
            <a:r>
              <a:rPr lang="ar-SA" b="1" spc="-150" dirty="0" smtClean="0">
                <a:latin typeface="ae_AlMateen" pitchFamily="2" charset="-78"/>
              </a:rPr>
              <a:t>( ايجابيا وسلبيا)</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dirty="0" smtClean="0">
                <a:solidFill>
                  <a:srgbClr val="C00000"/>
                </a:solidFill>
                <a:cs typeface="Arial" pitchFamily="34" charset="0"/>
              </a:rPr>
              <a:t>آثار السياحة</a:t>
            </a:r>
          </a:p>
        </p:txBody>
      </p:sp>
      <p:sp>
        <p:nvSpPr>
          <p:cNvPr id="9219" name="Content Placeholder 2"/>
          <p:cNvSpPr>
            <a:spLocks noGrp="1"/>
          </p:cNvSpPr>
          <p:nvPr>
            <p:ph idx="4294967295"/>
          </p:nvPr>
        </p:nvSpPr>
        <p:spPr>
          <a:xfrm>
            <a:off x="381000" y="1524000"/>
            <a:ext cx="9144000" cy="4572000"/>
          </a:xfrm>
        </p:spPr>
        <p:txBody>
          <a:bodyPr/>
          <a:lstStyle/>
          <a:p>
            <a:pPr algn="just" rtl="1" eaLnBrk="1" hangingPunct="1">
              <a:buNone/>
            </a:pPr>
            <a:r>
              <a:rPr lang="ar-SA" sz="2800" dirty="0">
                <a:cs typeface="Arial" pitchFamily="34" charset="0"/>
              </a:rPr>
              <a:t>تطورت السياحة كنشاط إنساني، وحققت المزايا عديدة في كثير من المجالات، ولقد أدى ذلك إلى اهتمام كل من الدول المتقدمة والنامية على حد سواء بالسياحة، والعمل على زيادة عائداتها في مختلف المجالات كوسيلة للارتقاء من الوضع الحالي إلى وضع مستقبلي افضل، وبذلك لك اصبح للسياحة دور فعال في ذو أبعاد مختلفة في حياة الشعوب والأمم وتعمل على نموها ورفاهيتها</a:t>
            </a:r>
            <a:r>
              <a:rPr lang="ar-SA" sz="2800" dirty="0" smtClean="0">
                <a:cs typeface="Arial" pitchFamily="34" charset="0"/>
              </a:rPr>
              <a:t>.</a:t>
            </a:r>
          </a:p>
          <a:p>
            <a:pPr algn="just" rtl="1" eaLnBrk="1" hangingPunct="1">
              <a:buNone/>
            </a:pPr>
            <a:r>
              <a:rPr lang="ar-SA" sz="2800" dirty="0" smtClean="0">
                <a:cs typeface="Arial" pitchFamily="34" charset="0"/>
              </a:rPr>
              <a:t>تشير </a:t>
            </a:r>
            <a:r>
              <a:rPr lang="ar-SA" sz="2800" dirty="0">
                <a:cs typeface="Arial" pitchFamily="34" charset="0"/>
              </a:rPr>
              <a:t>معظم الدلائل الخاصة ببرنامج السفر المنظم </a:t>
            </a:r>
            <a:r>
              <a:rPr lang="ar-SA" sz="2800" dirty="0" smtClean="0">
                <a:cs typeface="Arial" pitchFamily="34" charset="0"/>
              </a:rPr>
              <a:t>لإغراض </a:t>
            </a:r>
            <a:r>
              <a:rPr lang="ar-SA" sz="2800" dirty="0">
                <a:cs typeface="Arial" pitchFamily="34" charset="0"/>
              </a:rPr>
              <a:t>الترويح والاستجمام بأنه يؤدي </a:t>
            </a:r>
            <a:r>
              <a:rPr lang="ar-SA" sz="2800" dirty="0" smtClean="0">
                <a:cs typeface="Arial" pitchFamily="34" charset="0"/>
              </a:rPr>
              <a:t>إلى إحداث </a:t>
            </a:r>
            <a:r>
              <a:rPr lang="ar-SA" sz="2800" dirty="0">
                <a:cs typeface="Arial" pitchFamily="34" charset="0"/>
              </a:rPr>
              <a:t>تغيرات ملموسة في حياة </a:t>
            </a:r>
            <a:r>
              <a:rPr lang="ar-SA" sz="2800" dirty="0" smtClean="0">
                <a:cs typeface="Arial" pitchFamily="34" charset="0"/>
              </a:rPr>
              <a:t>الأفراد </a:t>
            </a:r>
            <a:r>
              <a:rPr lang="ar-SA" sz="2800" dirty="0">
                <a:cs typeface="Arial" pitchFamily="34" charset="0"/>
              </a:rPr>
              <a:t>والمجتمع الذي يعيشون فيه، ذلك </a:t>
            </a:r>
            <a:r>
              <a:rPr lang="ar-SA" sz="2800" dirty="0" smtClean="0">
                <a:cs typeface="Arial" pitchFamily="34" charset="0"/>
              </a:rPr>
              <a:t>أن </a:t>
            </a:r>
            <a:r>
              <a:rPr lang="ar-SA" sz="2800" dirty="0">
                <a:cs typeface="Arial" pitchFamily="34" charset="0"/>
              </a:rPr>
              <a:t>المسافرين </a:t>
            </a:r>
            <a:r>
              <a:rPr lang="ar-SA" sz="2800" dirty="0" smtClean="0">
                <a:cs typeface="Arial" pitchFamily="34" charset="0"/>
              </a:rPr>
              <a:t>إلى </a:t>
            </a:r>
            <a:r>
              <a:rPr lang="ar-SA" sz="2800" dirty="0">
                <a:cs typeface="Arial" pitchFamily="34" charset="0"/>
              </a:rPr>
              <a:t>مناطق بعيدة عن </a:t>
            </a:r>
            <a:r>
              <a:rPr lang="ar-SA" sz="2800" dirty="0" smtClean="0">
                <a:cs typeface="Arial" pitchFamily="34" charset="0"/>
              </a:rPr>
              <a:t>أماكن إقامتهم </a:t>
            </a:r>
            <a:r>
              <a:rPr lang="ar-SA" sz="2800" dirty="0">
                <a:cs typeface="Arial" pitchFamily="34" charset="0"/>
              </a:rPr>
              <a:t>يعودون </a:t>
            </a:r>
            <a:r>
              <a:rPr lang="ar-SA" sz="2800" dirty="0" smtClean="0">
                <a:cs typeface="Arial" pitchFamily="34" charset="0"/>
              </a:rPr>
              <a:t>إلى </a:t>
            </a:r>
            <a:r>
              <a:rPr lang="ar-SA" sz="2800" dirty="0">
                <a:cs typeface="Arial" pitchFamily="34" charset="0"/>
              </a:rPr>
              <a:t>مواطنهم </a:t>
            </a:r>
            <a:r>
              <a:rPr lang="ar-SA" sz="2800" dirty="0" smtClean="0">
                <a:cs typeface="Arial" pitchFamily="34" charset="0"/>
              </a:rPr>
              <a:t>بأفكار </a:t>
            </a:r>
            <a:r>
              <a:rPr lang="ar-SA" sz="2800" dirty="0">
                <a:cs typeface="Arial" pitchFamily="34" charset="0"/>
              </a:rPr>
              <a:t>جديدة اكتسبوها خلال رحلاتهم.</a:t>
            </a:r>
          </a:p>
          <a:p>
            <a:pPr algn="just" rtl="1" eaLnBrk="1" hangingPunct="1">
              <a:buNone/>
            </a:pPr>
            <a:r>
              <a:rPr lang="ar-SA" sz="2800" dirty="0" smtClean="0">
                <a:cs typeface="Arial" pitchFamily="34" charset="0"/>
              </a:rPr>
              <a:t>.</a:t>
            </a:r>
            <a:endParaRPr lang="ar-SA" sz="2800" dirty="0">
              <a:cs typeface="Arial" pitchFamily="34" charset="0"/>
            </a:endParaRPr>
          </a:p>
          <a:p>
            <a:pPr algn="just" rtl="1" eaLnBrk="1" hangingPunct="1">
              <a:buFont typeface="Arial" pitchFamily="34" charset="0"/>
              <a:buNone/>
            </a:pPr>
            <a:endParaRPr lang="en-US" sz="2800"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dirty="0" smtClean="0">
                <a:solidFill>
                  <a:srgbClr val="C00000"/>
                </a:solidFill>
                <a:cs typeface="Arial" pitchFamily="34" charset="0"/>
              </a:rPr>
              <a:t>الآثار الاجتماعية والثقافية للسياحة</a:t>
            </a:r>
          </a:p>
        </p:txBody>
      </p:sp>
      <p:sp>
        <p:nvSpPr>
          <p:cNvPr id="9219" name="Content Placeholder 2"/>
          <p:cNvSpPr>
            <a:spLocks noGrp="1"/>
          </p:cNvSpPr>
          <p:nvPr>
            <p:ph idx="4294967295"/>
          </p:nvPr>
        </p:nvSpPr>
        <p:spPr>
          <a:xfrm>
            <a:off x="381000" y="1524000"/>
            <a:ext cx="9144000" cy="4800600"/>
          </a:xfrm>
        </p:spPr>
        <p:txBody>
          <a:bodyPr/>
          <a:lstStyle/>
          <a:p>
            <a:pPr marL="0" indent="0" algn="just" rtl="1" eaLnBrk="1" hangingPunct="1">
              <a:buNone/>
            </a:pPr>
            <a:r>
              <a:rPr lang="ar-SA" sz="2800" dirty="0">
                <a:cs typeface="Arial" pitchFamily="34" charset="0"/>
              </a:rPr>
              <a:t>ويعزوا المحللون ذلك </a:t>
            </a:r>
            <a:r>
              <a:rPr lang="ar-SA" sz="2800" dirty="0" smtClean="0">
                <a:cs typeface="Arial" pitchFamily="34" charset="0"/>
              </a:rPr>
              <a:t>إلى إقامة </a:t>
            </a:r>
            <a:r>
              <a:rPr lang="ar-SA" sz="2800" dirty="0">
                <a:cs typeface="Arial" pitchFamily="34" charset="0"/>
              </a:rPr>
              <a:t>السياح في </a:t>
            </a:r>
            <a:r>
              <a:rPr lang="ar-SA" sz="2800" dirty="0" smtClean="0">
                <a:cs typeface="Arial" pitchFamily="34" charset="0"/>
              </a:rPr>
              <a:t>أماكن أعدت </a:t>
            </a:r>
            <a:r>
              <a:rPr lang="ar-SA" sz="2800" dirty="0">
                <a:cs typeface="Arial" pitchFamily="34" charset="0"/>
              </a:rPr>
              <a:t>خصيصا لهم كسائحين، والى ارتيادهم لمدن ترفيهية ومراكز ثقافية ومؤسسات علمية </a:t>
            </a:r>
            <a:r>
              <a:rPr lang="ar-SA" sz="2800" dirty="0" smtClean="0">
                <a:cs typeface="Arial" pitchFamily="34" charset="0"/>
              </a:rPr>
              <a:t>ومعاهد </a:t>
            </a:r>
            <a:r>
              <a:rPr lang="ar-SA" sz="2800" dirty="0">
                <a:cs typeface="Arial" pitchFamily="34" charset="0"/>
              </a:rPr>
              <a:t>ومعارض ... </a:t>
            </a:r>
            <a:r>
              <a:rPr lang="ar-SA" sz="2800" dirty="0" smtClean="0">
                <a:cs typeface="Arial" pitchFamily="34" charset="0"/>
              </a:rPr>
              <a:t>الخ </a:t>
            </a:r>
          </a:p>
          <a:p>
            <a:pPr marL="0" indent="0" algn="just" rtl="1" eaLnBrk="1" hangingPunct="1">
              <a:buNone/>
            </a:pPr>
            <a:r>
              <a:rPr lang="ar-SA" sz="2800" b="1" dirty="0" smtClean="0">
                <a:solidFill>
                  <a:srgbClr val="FF0000"/>
                </a:solidFill>
                <a:cs typeface="+mj-cs"/>
              </a:rPr>
              <a:t>الآثار </a:t>
            </a:r>
            <a:r>
              <a:rPr lang="ar-SA" sz="2800" b="1" smtClean="0">
                <a:solidFill>
                  <a:srgbClr val="FF0000"/>
                </a:solidFill>
                <a:cs typeface="+mj-cs"/>
              </a:rPr>
              <a:t>الاجتماعية والثقافية الايجابية</a:t>
            </a:r>
            <a:r>
              <a:rPr lang="ar-SA" sz="2800" b="1" dirty="0" smtClean="0">
                <a:solidFill>
                  <a:srgbClr val="FF0000"/>
                </a:solidFill>
                <a:cs typeface="+mj-cs"/>
              </a:rPr>
              <a:t> للسياحة:</a:t>
            </a:r>
          </a:p>
          <a:p>
            <a:pPr marL="0" indent="0" algn="just" rtl="1" eaLnBrk="1" hangingPunct="1">
              <a:buNone/>
            </a:pPr>
            <a:r>
              <a:rPr lang="ar-SA" sz="2800" dirty="0" smtClean="0">
                <a:cs typeface="Arial" pitchFamily="34" charset="0"/>
              </a:rPr>
              <a:t>1- المحافظة </a:t>
            </a:r>
            <a:r>
              <a:rPr lang="ar-SA" sz="2800" dirty="0">
                <a:cs typeface="Arial" pitchFamily="34" charset="0"/>
              </a:rPr>
              <a:t>على عنصر التراث الثقافي في المنطقة </a:t>
            </a:r>
            <a:r>
              <a:rPr lang="ar-SA" sz="2800" dirty="0" smtClean="0">
                <a:cs typeface="Arial" pitchFamily="34" charset="0"/>
              </a:rPr>
              <a:t>أو الإقليم السياحي.</a:t>
            </a:r>
          </a:p>
          <a:p>
            <a:pPr marL="0" indent="0" algn="just" rtl="1" eaLnBrk="1" hangingPunct="1">
              <a:buNone/>
            </a:pPr>
            <a:r>
              <a:rPr lang="ar-SA" sz="2800" dirty="0" smtClean="0">
                <a:cs typeface="Arial" pitchFamily="34" charset="0"/>
              </a:rPr>
              <a:t>2- إحياء </a:t>
            </a:r>
            <a:r>
              <a:rPr lang="ar-SA" sz="2800" dirty="0">
                <a:cs typeface="Arial" pitchFamily="34" charset="0"/>
              </a:rPr>
              <a:t>الفنون التقليدية والصناعات اليدوية والمناسبات التقليدية وبعض مظاهر الحياة </a:t>
            </a:r>
            <a:r>
              <a:rPr lang="ar-SA" sz="2800" dirty="0" smtClean="0">
                <a:cs typeface="Arial" pitchFamily="34" charset="0"/>
              </a:rPr>
              <a:t>الاجتماعية.</a:t>
            </a:r>
          </a:p>
          <a:p>
            <a:pPr marL="0" indent="0" algn="just" rtl="1" eaLnBrk="1" hangingPunct="1">
              <a:buNone/>
            </a:pPr>
            <a:r>
              <a:rPr lang="ar-SA" sz="2800" dirty="0" smtClean="0">
                <a:cs typeface="Arial" pitchFamily="34" charset="0"/>
              </a:rPr>
              <a:t>3- دعم </a:t>
            </a:r>
            <a:r>
              <a:rPr lang="ar-SA" sz="2800" dirty="0">
                <a:cs typeface="Arial" pitchFamily="34" charset="0"/>
              </a:rPr>
              <a:t>التبادل الثقافي بين المجتمعات، بين السياح والسكان المحليين ، حيث يتعلم كل منهم من ثقافة الاخر، مما يزيد التفاهم المشترك ، وتلاقي القيم والعادات </a:t>
            </a:r>
            <a:endParaRPr lang="ar-SA" sz="2800" dirty="0" smtClean="0">
              <a:cs typeface="Arial" pitchFamily="34" charset="0"/>
            </a:endParaRPr>
          </a:p>
          <a:p>
            <a:pPr marL="0" indent="0" algn="just" rtl="1" eaLnBrk="1" hangingPunct="1">
              <a:buNone/>
            </a:pPr>
            <a:r>
              <a:rPr lang="ar-SA" sz="2800" dirty="0">
                <a:cs typeface="Arial" pitchFamily="34" charset="0"/>
              </a:rPr>
              <a:t> </a:t>
            </a:r>
            <a:r>
              <a:rPr lang="ar-SA" sz="2800" dirty="0" smtClean="0">
                <a:cs typeface="Arial" pitchFamily="34" charset="0"/>
              </a:rPr>
              <a:t>           قبولا </a:t>
            </a:r>
            <a:r>
              <a:rPr lang="ar-SA" sz="2800" dirty="0">
                <a:cs typeface="Arial" pitchFamily="34" charset="0"/>
              </a:rPr>
              <a:t>من الجانبين بعد معرفة </a:t>
            </a:r>
            <a:r>
              <a:rPr lang="ar-SA" sz="2800" dirty="0" smtClean="0">
                <a:cs typeface="Arial" pitchFamily="34" charset="0"/>
              </a:rPr>
              <a:t>أصولها وأساسياتها.</a:t>
            </a:r>
            <a:endParaRPr lang="en-US" sz="2800" dirty="0">
              <a:cs typeface="Arial" pitchFamily="34" charset="0"/>
            </a:endParaRPr>
          </a:p>
        </p:txBody>
      </p:sp>
    </p:spTree>
    <p:extLst>
      <p:ext uri="{BB962C8B-B14F-4D97-AF65-F5344CB8AC3E}">
        <p14:creationId xmlns:p14="http://schemas.microsoft.com/office/powerpoint/2010/main" xmlns="" val="25451044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dirty="0" smtClean="0">
              <a:solidFill>
                <a:srgbClr val="C00000"/>
              </a:solidFill>
              <a:cs typeface="Arial" pitchFamily="34" charset="0"/>
            </a:endParaRPr>
          </a:p>
        </p:txBody>
      </p:sp>
      <p:sp>
        <p:nvSpPr>
          <p:cNvPr id="9219" name="Content Placeholder 2"/>
          <p:cNvSpPr>
            <a:spLocks noGrp="1"/>
          </p:cNvSpPr>
          <p:nvPr>
            <p:ph idx="4294967295"/>
          </p:nvPr>
        </p:nvSpPr>
        <p:spPr>
          <a:xfrm>
            <a:off x="304800" y="1524000"/>
            <a:ext cx="9220200" cy="4191000"/>
          </a:xfrm>
        </p:spPr>
        <p:txBody>
          <a:bodyPr/>
          <a:lstStyle/>
          <a:p>
            <a:pPr marL="0" indent="0" algn="just" rtl="1" eaLnBrk="1" hangingPunct="1">
              <a:buNone/>
            </a:pPr>
            <a:r>
              <a:rPr lang="ar-SA" sz="2800" dirty="0" smtClean="0">
                <a:cs typeface="Arial" pitchFamily="34" charset="0"/>
              </a:rPr>
              <a:t>4- خلق روح الوحدة الوطنية بين أفراد الشعب الواحد في الدولة الواحدة، حيث يجتمع سياح من دولة واحدة في منطقة سياحية واحدة مما يتيح لهم التعارف والتواد والتجمع ومعرفة عادات وتقاليد بعضهم البعض </a:t>
            </a:r>
          </a:p>
          <a:p>
            <a:pPr marL="0" indent="0" algn="just" rtl="1" eaLnBrk="1" hangingPunct="1">
              <a:buNone/>
            </a:pPr>
            <a:r>
              <a:rPr lang="ar-SA" sz="2800" dirty="0" smtClean="0">
                <a:cs typeface="Arial" pitchFamily="34" charset="0"/>
              </a:rPr>
              <a:t>5- خلق </a:t>
            </a:r>
            <a:r>
              <a:rPr lang="ar-SA" sz="2800" dirty="0">
                <a:cs typeface="Arial" pitchFamily="34" charset="0"/>
              </a:rPr>
              <a:t>روح الوحدة بين المجتمعات المختلفة، وهذا هدف هام </a:t>
            </a:r>
            <a:r>
              <a:rPr lang="ar-SA" sz="2800" dirty="0" smtClean="0">
                <a:cs typeface="Arial" pitchFamily="34" charset="0"/>
              </a:rPr>
              <a:t>ورئيسي </a:t>
            </a:r>
            <a:r>
              <a:rPr lang="ar-SA" sz="2800" dirty="0">
                <a:cs typeface="Arial" pitchFamily="34" charset="0"/>
              </a:rPr>
              <a:t>لتطوير السياحة المحلية </a:t>
            </a:r>
            <a:r>
              <a:rPr lang="ar-SA" sz="2800" dirty="0" smtClean="0">
                <a:cs typeface="Arial" pitchFamily="34" charset="0"/>
              </a:rPr>
              <a:t>أو </a:t>
            </a:r>
            <a:r>
              <a:rPr lang="ar-SA" sz="2800" dirty="0">
                <a:cs typeface="Arial" pitchFamily="34" charset="0"/>
              </a:rPr>
              <a:t>الداخلية في كثير من دول العالم.</a:t>
            </a:r>
          </a:p>
          <a:p>
            <a:pPr marL="0" indent="0" algn="just" rtl="1" eaLnBrk="1" hangingPunct="1">
              <a:buNone/>
            </a:pPr>
            <a:endParaRPr lang="en-US" sz="2800" dirty="0">
              <a:cs typeface="Arial" pitchFamily="34" charset="0"/>
            </a:endParaRPr>
          </a:p>
        </p:txBody>
      </p:sp>
    </p:spTree>
    <p:extLst>
      <p:ext uri="{BB962C8B-B14F-4D97-AF65-F5344CB8AC3E}">
        <p14:creationId xmlns:p14="http://schemas.microsoft.com/office/powerpoint/2010/main" xmlns="" val="15178724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dirty="0" smtClean="0">
              <a:solidFill>
                <a:srgbClr val="C00000"/>
              </a:solidFill>
              <a:cs typeface="Arial" pitchFamily="34" charset="0"/>
            </a:endParaRPr>
          </a:p>
        </p:txBody>
      </p:sp>
      <p:sp>
        <p:nvSpPr>
          <p:cNvPr id="9219" name="Content Placeholder 2"/>
          <p:cNvSpPr>
            <a:spLocks noGrp="1"/>
          </p:cNvSpPr>
          <p:nvPr>
            <p:ph idx="4294967295"/>
          </p:nvPr>
        </p:nvSpPr>
        <p:spPr>
          <a:xfrm>
            <a:off x="304800" y="1524000"/>
            <a:ext cx="9220200" cy="4572000"/>
          </a:xfrm>
        </p:spPr>
        <p:txBody>
          <a:bodyPr/>
          <a:lstStyle/>
          <a:p>
            <a:pPr marL="0" indent="0" algn="just" rtl="1" eaLnBrk="1" hangingPunct="1">
              <a:buNone/>
            </a:pPr>
            <a:r>
              <a:rPr lang="ar-SA" sz="2800" b="1" dirty="0" smtClean="0">
                <a:solidFill>
                  <a:srgbClr val="FF0000"/>
                </a:solidFill>
                <a:cs typeface="+mj-cs"/>
              </a:rPr>
              <a:t>الآثار </a:t>
            </a:r>
            <a:r>
              <a:rPr lang="ar-SA" sz="2800" b="1" dirty="0">
                <a:solidFill>
                  <a:srgbClr val="FF0000"/>
                </a:solidFill>
                <a:cs typeface="+mj-cs"/>
              </a:rPr>
              <a:t>الاجتماعية </a:t>
            </a:r>
            <a:r>
              <a:rPr lang="ar-SA" sz="2800" b="1" dirty="0" smtClean="0">
                <a:solidFill>
                  <a:srgbClr val="FF0000"/>
                </a:solidFill>
                <a:cs typeface="+mj-cs"/>
              </a:rPr>
              <a:t>والثقافية السلبية للسياحة</a:t>
            </a:r>
            <a:r>
              <a:rPr lang="ar-SA" sz="2800" b="1" dirty="0">
                <a:solidFill>
                  <a:srgbClr val="FF0000"/>
                </a:solidFill>
                <a:cs typeface="+mj-cs"/>
              </a:rPr>
              <a:t>:</a:t>
            </a:r>
          </a:p>
          <a:p>
            <a:pPr marL="0" indent="0" algn="just" rtl="1" eaLnBrk="1" hangingPunct="1">
              <a:buNone/>
            </a:pPr>
            <a:r>
              <a:rPr lang="ar-SA" sz="2800" dirty="0" smtClean="0">
                <a:cs typeface="+mj-cs"/>
              </a:rPr>
              <a:t>1- تزايد </a:t>
            </a:r>
            <a:r>
              <a:rPr lang="ar-SA" sz="2800" dirty="0">
                <a:cs typeface="+mj-cs"/>
              </a:rPr>
              <a:t>الضغط والطلب على الخدمات </a:t>
            </a:r>
            <a:r>
              <a:rPr lang="ar-SA" sz="2800" dirty="0" smtClean="0">
                <a:cs typeface="+mj-cs"/>
              </a:rPr>
              <a:t>الأساسية </a:t>
            </a:r>
            <a:r>
              <a:rPr lang="ar-SA" sz="2800" dirty="0">
                <a:cs typeface="+mj-cs"/>
              </a:rPr>
              <a:t>من قِبل السياح، مما يدفع السكان المحليين </a:t>
            </a:r>
            <a:r>
              <a:rPr lang="ar-SA" sz="2800" dirty="0" smtClean="0">
                <a:cs typeface="+mj-cs"/>
              </a:rPr>
              <a:t>إلى </a:t>
            </a:r>
            <a:r>
              <a:rPr lang="ar-SA" sz="2800" dirty="0">
                <a:cs typeface="+mj-cs"/>
              </a:rPr>
              <a:t>الشعور السلبي تجاه السياحة.</a:t>
            </a:r>
          </a:p>
          <a:p>
            <a:pPr marL="0" indent="0" algn="just" rtl="1" eaLnBrk="1" hangingPunct="1">
              <a:buNone/>
            </a:pPr>
            <a:r>
              <a:rPr lang="ar-SA" sz="2800" dirty="0" smtClean="0">
                <a:cs typeface="+mj-cs"/>
              </a:rPr>
              <a:t>2- تضايق </a:t>
            </a:r>
            <a:r>
              <a:rPr lang="ar-SA" sz="2800" dirty="0">
                <a:cs typeface="+mj-cs"/>
              </a:rPr>
              <a:t>السياح الداخليون من السياح </a:t>
            </a:r>
            <a:r>
              <a:rPr lang="ar-SA" sz="2800" dirty="0" smtClean="0">
                <a:cs typeface="+mj-cs"/>
              </a:rPr>
              <a:t>الأجانب </a:t>
            </a:r>
            <a:r>
              <a:rPr lang="ar-SA" sz="2800" dirty="0">
                <a:cs typeface="+mj-cs"/>
              </a:rPr>
              <a:t>اذا ضاقت عناصر الجذب السياحي في مناطقهم بالسياح </a:t>
            </a:r>
            <a:r>
              <a:rPr lang="ar-SA" sz="2800" dirty="0" smtClean="0">
                <a:cs typeface="+mj-cs"/>
              </a:rPr>
              <a:t>الأجانب.</a:t>
            </a:r>
            <a:endParaRPr lang="ar-SA" sz="2800" dirty="0">
              <a:cs typeface="+mj-cs"/>
            </a:endParaRPr>
          </a:p>
          <a:p>
            <a:pPr marL="0" indent="0" algn="just" rtl="1" eaLnBrk="1" hangingPunct="1">
              <a:buNone/>
            </a:pPr>
            <a:r>
              <a:rPr lang="ar-SA" sz="2800" dirty="0" smtClean="0">
                <a:cs typeface="+mj-cs"/>
              </a:rPr>
              <a:t>3- تعديل </a:t>
            </a:r>
            <a:r>
              <a:rPr lang="ar-SA" sz="2800" dirty="0">
                <a:cs typeface="+mj-cs"/>
              </a:rPr>
              <a:t>الفنون والصناعات التقليدية اليدوية لتتناسب </a:t>
            </a:r>
            <a:r>
              <a:rPr lang="ar-SA" sz="2800" dirty="0" smtClean="0">
                <a:cs typeface="+mj-cs"/>
              </a:rPr>
              <a:t>وأذواق </a:t>
            </a:r>
            <a:r>
              <a:rPr lang="ar-SA" sz="2800" dirty="0">
                <a:cs typeface="+mj-cs"/>
              </a:rPr>
              <a:t>السياح نتيجة الاستغلال التجاري الزائد، مما يعكس عدم تفهم </a:t>
            </a:r>
            <a:r>
              <a:rPr lang="ar-SA" sz="2800" dirty="0" smtClean="0">
                <a:cs typeface="+mj-cs"/>
              </a:rPr>
              <a:t>وإحساس </a:t>
            </a:r>
            <a:r>
              <a:rPr lang="ar-SA" sz="2800" dirty="0">
                <a:cs typeface="+mj-cs"/>
              </a:rPr>
              <a:t>بقيمة الثقافة المحلية.</a:t>
            </a:r>
          </a:p>
          <a:p>
            <a:pPr marL="0" indent="0" algn="just" rtl="1" eaLnBrk="1" hangingPunct="1">
              <a:buNone/>
            </a:pPr>
            <a:r>
              <a:rPr lang="ar-SA" sz="2800" dirty="0" smtClean="0">
                <a:cs typeface="+mj-cs"/>
              </a:rPr>
              <a:t>4- ينشأ </a:t>
            </a:r>
            <a:r>
              <a:rPr lang="ar-SA" sz="2800" dirty="0">
                <a:cs typeface="+mj-cs"/>
              </a:rPr>
              <a:t>سوء الفهم والتناقض بين السكان المحليين والسياح نتيجة اختلاف اللغة والعادات والقيم والمعتقدات </a:t>
            </a:r>
            <a:r>
              <a:rPr lang="ar-SA" sz="2800" dirty="0" smtClean="0">
                <a:cs typeface="+mj-cs"/>
              </a:rPr>
              <a:t>وأنماط </a:t>
            </a:r>
            <a:r>
              <a:rPr lang="ar-SA" sz="2800" dirty="0">
                <a:cs typeface="+mj-cs"/>
              </a:rPr>
              <a:t>السلوك. </a:t>
            </a:r>
            <a:endParaRPr lang="en-US" sz="2800" dirty="0">
              <a:cs typeface="+mj-cs"/>
            </a:endParaRPr>
          </a:p>
        </p:txBody>
      </p:sp>
    </p:spTree>
    <p:extLst>
      <p:ext uri="{BB962C8B-B14F-4D97-AF65-F5344CB8AC3E}">
        <p14:creationId xmlns:p14="http://schemas.microsoft.com/office/powerpoint/2010/main" xmlns="" val="19714609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dirty="0" smtClean="0">
              <a:solidFill>
                <a:srgbClr val="C00000"/>
              </a:solidFill>
              <a:cs typeface="Arial" pitchFamily="34" charset="0"/>
            </a:endParaRPr>
          </a:p>
        </p:txBody>
      </p:sp>
      <p:sp>
        <p:nvSpPr>
          <p:cNvPr id="9219" name="Content Placeholder 2"/>
          <p:cNvSpPr>
            <a:spLocks noGrp="1"/>
          </p:cNvSpPr>
          <p:nvPr>
            <p:ph idx="4294967295"/>
          </p:nvPr>
        </p:nvSpPr>
        <p:spPr>
          <a:xfrm>
            <a:off x="304800" y="1524000"/>
            <a:ext cx="9220200" cy="4572000"/>
          </a:xfrm>
        </p:spPr>
        <p:txBody>
          <a:bodyPr/>
          <a:lstStyle/>
          <a:p>
            <a:pPr marL="0" indent="0" algn="just" rtl="1" eaLnBrk="1" hangingPunct="1">
              <a:buNone/>
            </a:pPr>
            <a:r>
              <a:rPr lang="ar-SA" sz="2800" dirty="0" smtClean="0">
                <a:cs typeface="+mj-cs"/>
              </a:rPr>
              <a:t>6- تدهور </a:t>
            </a:r>
            <a:r>
              <a:rPr lang="ar-SA" sz="2800" dirty="0">
                <a:cs typeface="+mj-cs"/>
              </a:rPr>
              <a:t>السلوك </a:t>
            </a:r>
            <a:r>
              <a:rPr lang="ar-SA" sz="2800" dirty="0" smtClean="0">
                <a:cs typeface="+mj-cs"/>
              </a:rPr>
              <a:t>الاجتماعي « أحيانا » في بعض المناطق السياحية، بسبب الاختلاف الشديد في العادات والتقاليد وأسلوب الحياة.</a:t>
            </a:r>
            <a:endParaRPr lang="ar-SA" sz="2800" dirty="0">
              <a:cs typeface="+mj-cs"/>
            </a:endParaRPr>
          </a:p>
          <a:p>
            <a:pPr marL="0" indent="0" algn="just" rtl="1" eaLnBrk="1" hangingPunct="1">
              <a:buNone/>
            </a:pPr>
            <a:r>
              <a:rPr lang="ar-SA" sz="2800" dirty="0" smtClean="0">
                <a:cs typeface="+mj-cs"/>
              </a:rPr>
              <a:t>7- مشاكل </a:t>
            </a:r>
            <a:r>
              <a:rPr lang="ar-SA" sz="2800" dirty="0">
                <a:cs typeface="+mj-cs"/>
              </a:rPr>
              <a:t>المرور </a:t>
            </a:r>
            <a:r>
              <a:rPr lang="ar-SA" sz="2800" dirty="0" smtClean="0">
                <a:cs typeface="+mj-cs"/>
              </a:rPr>
              <a:t>والازدحام في الطرق، وفي الخدمات الأخرى التي يستفيد منها المواطن أو السكان المحليين كالماء والكهرباء... الخ .</a:t>
            </a:r>
            <a:endParaRPr lang="ar-SA" sz="2800" dirty="0">
              <a:cs typeface="+mj-cs"/>
            </a:endParaRPr>
          </a:p>
          <a:p>
            <a:pPr marL="0" indent="0" algn="just" rtl="1" eaLnBrk="1" hangingPunct="1">
              <a:buNone/>
            </a:pPr>
            <a:r>
              <a:rPr lang="ar-SA" sz="2800" dirty="0" smtClean="0">
                <a:cs typeface="+mj-cs"/>
              </a:rPr>
              <a:t>8- الآثار </a:t>
            </a:r>
            <a:r>
              <a:rPr lang="ar-SA" sz="2800" dirty="0">
                <a:cs typeface="+mj-cs"/>
              </a:rPr>
              <a:t>السلبية على الأمن </a:t>
            </a:r>
            <a:r>
              <a:rPr lang="ar-SA" sz="2800" dirty="0" smtClean="0">
                <a:cs typeface="+mj-cs"/>
              </a:rPr>
              <a:t>الغذائي .</a:t>
            </a:r>
            <a:endParaRPr lang="ar-SA" sz="2800" dirty="0">
              <a:cs typeface="+mj-cs"/>
            </a:endParaRPr>
          </a:p>
          <a:p>
            <a:pPr marL="0" indent="0" algn="just" rtl="1" eaLnBrk="1" hangingPunct="1">
              <a:buNone/>
            </a:pPr>
            <a:r>
              <a:rPr lang="ar-SA" sz="4000" b="1" dirty="0">
                <a:solidFill>
                  <a:srgbClr val="FF0000"/>
                </a:solidFill>
                <a:cs typeface="+mj-cs"/>
              </a:rPr>
              <a:t>الجريمة:</a:t>
            </a:r>
          </a:p>
          <a:p>
            <a:pPr marL="0" indent="0" algn="just" rtl="1" eaLnBrk="1" hangingPunct="1">
              <a:buNone/>
            </a:pPr>
            <a:r>
              <a:rPr lang="ar-SA" sz="2800" dirty="0">
                <a:cs typeface="+mj-cs"/>
              </a:rPr>
              <a:t>تعاني بعض الدول من انخفاض مستويات الدخول </a:t>
            </a:r>
            <a:r>
              <a:rPr lang="ar-SA" sz="2800" dirty="0" smtClean="0">
                <a:cs typeface="+mj-cs"/>
              </a:rPr>
              <a:t>للأفراد </a:t>
            </a:r>
            <a:r>
              <a:rPr lang="ar-SA" sz="2800" dirty="0">
                <a:cs typeface="+mj-cs"/>
              </a:rPr>
              <a:t>ونقص </a:t>
            </a:r>
            <a:r>
              <a:rPr lang="ar-SA" sz="2800" dirty="0" smtClean="0">
                <a:cs typeface="+mj-cs"/>
              </a:rPr>
              <a:t>إمكاناتهم </a:t>
            </a:r>
            <a:r>
              <a:rPr lang="ar-SA" sz="2800" dirty="0">
                <a:cs typeface="+mj-cs"/>
              </a:rPr>
              <a:t>المتاحة، في الوقت الذي تفد </a:t>
            </a:r>
            <a:r>
              <a:rPr lang="ar-SA" sz="2800" dirty="0" smtClean="0">
                <a:cs typeface="+mj-cs"/>
              </a:rPr>
              <a:t>إليهم أنواع </a:t>
            </a:r>
            <a:r>
              <a:rPr lang="ar-SA" sz="2800" dirty="0">
                <a:cs typeface="+mj-cs"/>
              </a:rPr>
              <a:t>مختلفة من السياح بعاداتهم الاستهلاكية وقدرتهم المادية، فتتجه نسبة من </a:t>
            </a:r>
            <a:r>
              <a:rPr lang="ar-SA" sz="2800" dirty="0" smtClean="0">
                <a:cs typeface="+mj-cs"/>
              </a:rPr>
              <a:t>أبناء </a:t>
            </a:r>
            <a:r>
              <a:rPr lang="ar-SA" sz="2800" dirty="0">
                <a:cs typeface="+mj-cs"/>
              </a:rPr>
              <a:t>السكان المحليين </a:t>
            </a:r>
            <a:r>
              <a:rPr lang="ar-SA" sz="2800" dirty="0" smtClean="0">
                <a:cs typeface="+mj-cs"/>
              </a:rPr>
              <a:t>إلى </a:t>
            </a:r>
            <a:r>
              <a:rPr lang="ar-SA" sz="2800" dirty="0">
                <a:cs typeface="+mj-cs"/>
              </a:rPr>
              <a:t>محاولة تحقيق </a:t>
            </a:r>
            <a:r>
              <a:rPr lang="ar-SA" sz="2800" dirty="0" smtClean="0">
                <a:cs typeface="+mj-cs"/>
              </a:rPr>
              <a:t>مكاسب</a:t>
            </a:r>
            <a:endParaRPr lang="en-US" sz="2800" dirty="0">
              <a:cs typeface="+mj-cs"/>
            </a:endParaRPr>
          </a:p>
        </p:txBody>
      </p:sp>
    </p:spTree>
    <p:extLst>
      <p:ext uri="{BB962C8B-B14F-4D97-AF65-F5344CB8AC3E}">
        <p14:creationId xmlns:p14="http://schemas.microsoft.com/office/powerpoint/2010/main" xmlns="" val="8850195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dirty="0" smtClean="0">
              <a:solidFill>
                <a:srgbClr val="C00000"/>
              </a:solidFill>
              <a:cs typeface="Arial" pitchFamily="34" charset="0"/>
            </a:endParaRPr>
          </a:p>
        </p:txBody>
      </p:sp>
      <p:sp>
        <p:nvSpPr>
          <p:cNvPr id="9219" name="Content Placeholder 2"/>
          <p:cNvSpPr>
            <a:spLocks noGrp="1"/>
          </p:cNvSpPr>
          <p:nvPr>
            <p:ph idx="4294967295"/>
          </p:nvPr>
        </p:nvSpPr>
        <p:spPr>
          <a:xfrm>
            <a:off x="304800" y="1524000"/>
            <a:ext cx="9220200" cy="4572000"/>
          </a:xfrm>
        </p:spPr>
        <p:txBody>
          <a:bodyPr/>
          <a:lstStyle/>
          <a:p>
            <a:pPr marL="0" indent="0" algn="just" rtl="1" eaLnBrk="1" hangingPunct="1">
              <a:buNone/>
            </a:pPr>
            <a:r>
              <a:rPr lang="ar-SA" sz="2800" dirty="0">
                <a:cs typeface="+mj-cs"/>
              </a:rPr>
              <a:t>مادية سريعة وان كانت بوسائل غير مشروعة، فتظهر فئة الوسطاء الوهميين والمشجعين للسوق السوداء، والمستغلين للسائح في مختلف </a:t>
            </a:r>
            <a:r>
              <a:rPr lang="ar-SA" sz="2800" dirty="0" smtClean="0">
                <a:cs typeface="+mj-cs"/>
              </a:rPr>
              <a:t>المجالات.</a:t>
            </a:r>
          </a:p>
          <a:p>
            <a:pPr marL="0" indent="0" algn="just" rtl="1" eaLnBrk="1" hangingPunct="1">
              <a:buNone/>
            </a:pPr>
            <a:r>
              <a:rPr lang="ar-SA" sz="2800" dirty="0" smtClean="0">
                <a:cs typeface="+mj-cs"/>
              </a:rPr>
              <a:t>كما تظهر بعض </a:t>
            </a:r>
            <a:r>
              <a:rPr lang="ar-SA" sz="2800" dirty="0">
                <a:cs typeface="+mj-cs"/>
              </a:rPr>
              <a:t>صور الانحراف تحت مسميات متعددة، كالتسلية والترفيه والمتعة والراحة.</a:t>
            </a:r>
          </a:p>
          <a:p>
            <a:pPr marL="0" indent="0" algn="just" rtl="1" eaLnBrk="1" hangingPunct="1">
              <a:buNone/>
            </a:pPr>
            <a:r>
              <a:rPr lang="ar-SA" sz="2800" dirty="0">
                <a:cs typeface="+mj-cs"/>
              </a:rPr>
              <a:t>في مجمل </a:t>
            </a:r>
            <a:r>
              <a:rPr lang="ar-SA" sz="2800" dirty="0" smtClean="0">
                <a:cs typeface="+mj-cs"/>
              </a:rPr>
              <a:t>الأوضاع </a:t>
            </a:r>
            <a:r>
              <a:rPr lang="ar-SA" sz="2800" dirty="0">
                <a:cs typeface="+mj-cs"/>
              </a:rPr>
              <a:t>السابقة يمكن </a:t>
            </a:r>
            <a:r>
              <a:rPr lang="ar-SA" sz="2800" dirty="0" smtClean="0">
                <a:cs typeface="+mj-cs"/>
              </a:rPr>
              <a:t>أن </a:t>
            </a:r>
            <a:r>
              <a:rPr lang="ar-SA" sz="2800" dirty="0">
                <a:cs typeface="+mj-cs"/>
              </a:rPr>
              <a:t>يكون السائح فريسة سهلة للمستغلين واللصوص، كما </a:t>
            </a:r>
            <a:r>
              <a:rPr lang="ar-SA" sz="2800" dirty="0" smtClean="0">
                <a:cs typeface="+mj-cs"/>
              </a:rPr>
              <a:t>أن </a:t>
            </a:r>
            <a:r>
              <a:rPr lang="ar-SA" sz="2800" dirty="0">
                <a:cs typeface="+mj-cs"/>
              </a:rPr>
              <a:t>بعض السياح لا يعرف خطورة بعض المناطق </a:t>
            </a:r>
            <a:r>
              <a:rPr lang="ar-SA" sz="2800" dirty="0" smtClean="0">
                <a:cs typeface="+mj-cs"/>
              </a:rPr>
              <a:t>أو الأحياء </a:t>
            </a:r>
            <a:r>
              <a:rPr lang="ar-SA" sz="2800" dirty="0">
                <a:cs typeface="+mj-cs"/>
              </a:rPr>
              <a:t>التي تكون ذات خطورة </a:t>
            </a:r>
            <a:r>
              <a:rPr lang="ar-SA" sz="2800" dirty="0" smtClean="0">
                <a:cs typeface="+mj-cs"/>
              </a:rPr>
              <a:t>إجرامية.</a:t>
            </a:r>
            <a:endParaRPr lang="ar-SA" sz="2800" dirty="0">
              <a:cs typeface="+mj-cs"/>
            </a:endParaRPr>
          </a:p>
          <a:p>
            <a:pPr marL="0" indent="0" algn="just" rtl="1" eaLnBrk="1" hangingPunct="1">
              <a:buNone/>
            </a:pPr>
            <a:r>
              <a:rPr lang="ar-SA" sz="2800" dirty="0">
                <a:cs typeface="+mj-cs"/>
              </a:rPr>
              <a:t>كما يمكن </a:t>
            </a:r>
            <a:r>
              <a:rPr lang="ar-SA" sz="2800" dirty="0" smtClean="0">
                <a:cs typeface="+mj-cs"/>
              </a:rPr>
              <a:t>أن </a:t>
            </a:r>
            <a:r>
              <a:rPr lang="ar-SA" sz="2800" dirty="0">
                <a:cs typeface="+mj-cs"/>
              </a:rPr>
              <a:t>تكون الجريمة من قبل السياح انفسهم ضد السكان المحليين. </a:t>
            </a:r>
            <a:endParaRPr lang="en-US" sz="2800" dirty="0">
              <a:cs typeface="+mj-cs"/>
            </a:endParaRPr>
          </a:p>
        </p:txBody>
      </p:sp>
    </p:spTree>
    <p:extLst>
      <p:ext uri="{BB962C8B-B14F-4D97-AF65-F5344CB8AC3E}">
        <p14:creationId xmlns:p14="http://schemas.microsoft.com/office/powerpoint/2010/main" xmlns="" val="5596507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dirty="0" smtClean="0">
              <a:solidFill>
                <a:srgbClr val="C00000"/>
              </a:solidFill>
              <a:cs typeface="Arial" pitchFamily="34" charset="0"/>
            </a:endParaRPr>
          </a:p>
        </p:txBody>
      </p:sp>
      <p:sp>
        <p:nvSpPr>
          <p:cNvPr id="9219" name="Content Placeholder 2"/>
          <p:cNvSpPr>
            <a:spLocks noGrp="1"/>
          </p:cNvSpPr>
          <p:nvPr>
            <p:ph idx="4294967295"/>
          </p:nvPr>
        </p:nvSpPr>
        <p:spPr>
          <a:xfrm>
            <a:off x="304800" y="1524000"/>
            <a:ext cx="9220200" cy="4572000"/>
          </a:xfrm>
        </p:spPr>
        <p:txBody>
          <a:bodyPr/>
          <a:lstStyle/>
          <a:p>
            <a:pPr marL="0" indent="0" algn="just" rtl="1" eaLnBrk="1" hangingPunct="1">
              <a:buNone/>
            </a:pPr>
            <a:r>
              <a:rPr lang="ar-SA" sz="2800" b="1" dirty="0" smtClean="0">
                <a:solidFill>
                  <a:srgbClr val="FF0000"/>
                </a:solidFill>
                <a:cs typeface="Arial" pitchFamily="34" charset="0"/>
              </a:rPr>
              <a:t>الآثار الاقتصادية الايجابية للسياحة</a:t>
            </a:r>
            <a:r>
              <a:rPr lang="ar-SA" sz="2800" b="1" dirty="0">
                <a:solidFill>
                  <a:srgbClr val="FF0000"/>
                </a:solidFill>
                <a:cs typeface="Arial" pitchFamily="34" charset="0"/>
              </a:rPr>
              <a:t>:</a:t>
            </a:r>
          </a:p>
          <a:p>
            <a:pPr marL="0" indent="0" algn="just" rtl="1" eaLnBrk="1" hangingPunct="1">
              <a:buNone/>
            </a:pPr>
            <a:r>
              <a:rPr lang="ar-SA" sz="2800" dirty="0" smtClean="0">
                <a:cs typeface="+mj-cs"/>
              </a:rPr>
              <a:t>تساهم </a:t>
            </a:r>
            <a:r>
              <a:rPr lang="ar-SA" sz="2800" dirty="0">
                <a:cs typeface="+mj-cs"/>
              </a:rPr>
              <a:t>السياحة في الاقتصاد العالمي حيث يفوق الناتج منها ناتج بعض الصناعات الكبرى كالصلب والسيارات والنسيج والإلكترونيات، وينفق المستهلكون في الدول </a:t>
            </a:r>
            <a:r>
              <a:rPr lang="ar-SA" sz="2800" dirty="0" smtClean="0">
                <a:cs typeface="+mj-cs"/>
              </a:rPr>
              <a:t>المتقدمة </a:t>
            </a:r>
            <a:r>
              <a:rPr lang="ar-SA" sz="2800" dirty="0">
                <a:cs typeface="+mj-cs"/>
              </a:rPr>
              <a:t>على السفر والسياحة أكثر مما ينفقون على الملبس والرعاية الصحية، وينفق رجال الأعمال على السياحة أكثر مما ينفقون على الإعلان.</a:t>
            </a:r>
          </a:p>
          <a:p>
            <a:pPr marL="0" indent="0" algn="just" rtl="1" eaLnBrk="1" hangingPunct="1">
              <a:buNone/>
            </a:pPr>
            <a:r>
              <a:rPr lang="ar-SA" sz="2800" dirty="0">
                <a:cs typeface="+mj-cs"/>
              </a:rPr>
              <a:t>السياحة كصناعة لها أهمية خاصة حيث يمتد تأثيرها على بنيان وأداء الاقتصاد القومي للدولة. فالسياحة هي نشاط ديناميكي ذا تأثير متبادل وفعال يشمل جميع الأنشطة الداخلية والخارجية في الدولة، </a:t>
            </a:r>
            <a:r>
              <a:rPr lang="ar-SA" sz="2800" dirty="0" smtClean="0">
                <a:cs typeface="+mj-cs"/>
              </a:rPr>
              <a:t>فالسياحة تتأثر </a:t>
            </a:r>
            <a:r>
              <a:rPr lang="ar-SA" sz="2800" dirty="0">
                <a:cs typeface="+mj-cs"/>
              </a:rPr>
              <a:t>وتؤثر في الإنتاج والاستهلاك وفي عمليات </a:t>
            </a:r>
            <a:r>
              <a:rPr lang="ar-SA" sz="2800" dirty="0" smtClean="0">
                <a:cs typeface="+mj-cs"/>
              </a:rPr>
              <a:t>التجارة </a:t>
            </a:r>
            <a:r>
              <a:rPr lang="ar-SA" sz="2800" dirty="0">
                <a:cs typeface="+mj-cs"/>
              </a:rPr>
              <a:t>الخارجية وغير ذلك</a:t>
            </a:r>
            <a:r>
              <a:rPr lang="ar-SA" sz="2800" dirty="0" smtClean="0">
                <a:cs typeface="+mj-cs"/>
              </a:rPr>
              <a:t>.</a:t>
            </a:r>
          </a:p>
          <a:p>
            <a:pPr marL="0" indent="0" algn="just" rtl="1" eaLnBrk="1" hangingPunct="1">
              <a:buNone/>
            </a:pPr>
            <a:r>
              <a:rPr lang="ar-SA" sz="2800" dirty="0">
                <a:cs typeface="+mj-cs"/>
              </a:rPr>
              <a:t> </a:t>
            </a:r>
            <a:r>
              <a:rPr lang="ar-SA" sz="2800" dirty="0" smtClean="0">
                <a:cs typeface="+mj-cs"/>
              </a:rPr>
              <a:t>         هذا ويمكن عرض لأهم آثار السياحة </a:t>
            </a:r>
            <a:r>
              <a:rPr lang="ar-SA" sz="2800" smtClean="0">
                <a:cs typeface="+mj-cs"/>
              </a:rPr>
              <a:t>على الاقتصاد فيما يلي:-</a:t>
            </a:r>
            <a:endParaRPr lang="en-US" sz="2800" dirty="0">
              <a:cs typeface="+mj-cs"/>
            </a:endParaRPr>
          </a:p>
        </p:txBody>
      </p:sp>
    </p:spTree>
    <p:extLst>
      <p:ext uri="{BB962C8B-B14F-4D97-AF65-F5344CB8AC3E}">
        <p14:creationId xmlns:p14="http://schemas.microsoft.com/office/powerpoint/2010/main" xmlns="" val="29875983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dirty="0" smtClean="0">
              <a:solidFill>
                <a:srgbClr val="C00000"/>
              </a:solidFill>
              <a:cs typeface="Arial" pitchFamily="34" charset="0"/>
            </a:endParaRPr>
          </a:p>
        </p:txBody>
      </p:sp>
      <p:sp>
        <p:nvSpPr>
          <p:cNvPr id="9219" name="Content Placeholder 2"/>
          <p:cNvSpPr>
            <a:spLocks noGrp="1"/>
          </p:cNvSpPr>
          <p:nvPr>
            <p:ph idx="4294967295"/>
          </p:nvPr>
        </p:nvSpPr>
        <p:spPr>
          <a:xfrm>
            <a:off x="304800" y="1524000"/>
            <a:ext cx="9220200" cy="4572000"/>
          </a:xfrm>
        </p:spPr>
        <p:txBody>
          <a:bodyPr/>
          <a:lstStyle/>
          <a:p>
            <a:pPr marL="0" indent="0" algn="just" rtl="1" eaLnBrk="1" hangingPunct="1">
              <a:buNone/>
            </a:pPr>
            <a:r>
              <a:rPr lang="ar-SA" sz="2800" dirty="0" smtClean="0">
                <a:cs typeface="+mj-cs"/>
              </a:rPr>
              <a:t>1- العائد </a:t>
            </a:r>
            <a:r>
              <a:rPr lang="ar-SA" sz="2800" dirty="0">
                <a:cs typeface="+mj-cs"/>
              </a:rPr>
              <a:t>المادي المتوقع من استثمارات السياحة المالية اكثر من غيرها من الصناعات الإنتاجية الأخرى والتي تحتاج إلى استثمارات مالية عالية.</a:t>
            </a:r>
          </a:p>
          <a:p>
            <a:pPr marL="0" indent="0" algn="just" rtl="1" eaLnBrk="1" hangingPunct="1">
              <a:buNone/>
            </a:pPr>
            <a:r>
              <a:rPr lang="ar-SA" sz="2800" dirty="0" smtClean="0">
                <a:cs typeface="+mj-cs"/>
              </a:rPr>
              <a:t>2- </a:t>
            </a:r>
            <a:r>
              <a:rPr lang="ar-SA" sz="2800" dirty="0">
                <a:cs typeface="+mj-cs"/>
              </a:rPr>
              <a:t>توفير فرص عمل جديدة وبالتالي توفر دخل لفرص العمل الجديدة.</a:t>
            </a:r>
          </a:p>
          <a:p>
            <a:pPr marL="0" indent="0" algn="just" rtl="1" eaLnBrk="1" hangingPunct="1">
              <a:buNone/>
            </a:pPr>
            <a:r>
              <a:rPr lang="ar-SA" sz="2800" dirty="0" smtClean="0">
                <a:cs typeface="+mj-cs"/>
              </a:rPr>
              <a:t>3- توفير </a:t>
            </a:r>
            <a:r>
              <a:rPr lang="ar-SA" sz="2800" dirty="0">
                <a:cs typeface="+mj-cs"/>
              </a:rPr>
              <a:t>العملة الصعبة وما ينجم عنها من تحسينات ومستويات المعيشة للمجتمع المحلي ودعم التنمية الشاملة على المستويين الوطني </a:t>
            </a:r>
            <a:r>
              <a:rPr lang="ar-SA" sz="2800" dirty="0" smtClean="0">
                <a:cs typeface="+mj-cs"/>
              </a:rPr>
              <a:t>والإقليمي.</a:t>
            </a:r>
            <a:endParaRPr lang="ar-SA" sz="2800" dirty="0">
              <a:cs typeface="+mj-cs"/>
            </a:endParaRPr>
          </a:p>
          <a:p>
            <a:pPr marL="0" indent="0" algn="just" rtl="1" eaLnBrk="1" hangingPunct="1">
              <a:buNone/>
            </a:pPr>
            <a:r>
              <a:rPr lang="ar-SA" sz="2800" dirty="0" smtClean="0">
                <a:cs typeface="+mj-cs"/>
              </a:rPr>
              <a:t>4- زيادة الإيرادات </a:t>
            </a:r>
            <a:r>
              <a:rPr lang="ar-SA" sz="2800" dirty="0">
                <a:cs typeface="+mj-cs"/>
              </a:rPr>
              <a:t>الحكومية في الضرائب والرسوم وما ينجم عنها من تطوير للمجتمعات المحلية من خلال تطوير خدمات تحتية ودعم الاقتصاد بشكل عام.</a:t>
            </a:r>
          </a:p>
          <a:p>
            <a:pPr marL="0" indent="0" algn="just" rtl="1" eaLnBrk="1" hangingPunct="1">
              <a:buNone/>
            </a:pPr>
            <a:r>
              <a:rPr lang="ar-SA" sz="2800" dirty="0">
                <a:cs typeface="+mj-cs"/>
              </a:rPr>
              <a:t>5- دعم </a:t>
            </a:r>
            <a:r>
              <a:rPr lang="ar-SA" sz="2800" dirty="0" smtClean="0">
                <a:cs typeface="+mj-cs"/>
              </a:rPr>
              <a:t>الأنشطة </a:t>
            </a:r>
            <a:r>
              <a:rPr lang="ar-SA" sz="2800" dirty="0">
                <a:cs typeface="+mj-cs"/>
              </a:rPr>
              <a:t>الاقتصادية </a:t>
            </a:r>
            <a:r>
              <a:rPr lang="ar-SA" sz="2800" dirty="0" smtClean="0">
                <a:cs typeface="+mj-cs"/>
              </a:rPr>
              <a:t>الأخرى </a:t>
            </a:r>
            <a:r>
              <a:rPr lang="ar-SA" sz="2800" dirty="0">
                <a:cs typeface="+mj-cs"/>
              </a:rPr>
              <a:t>في قطاعات الزراعة والصناعة والخدمات وذلك من خلال زيادة الطلب على المنتجات الزراعية والصناعية وبالذات </a:t>
            </a:r>
            <a:r>
              <a:rPr lang="ar-SA" sz="2800" dirty="0" smtClean="0">
                <a:cs typeface="+mj-cs"/>
              </a:rPr>
              <a:t>اليدوية</a:t>
            </a:r>
            <a:endParaRPr lang="ar-SA" sz="2800" dirty="0">
              <a:cs typeface="+mj-cs"/>
            </a:endParaRPr>
          </a:p>
        </p:txBody>
      </p:sp>
    </p:spTree>
    <p:extLst>
      <p:ext uri="{BB962C8B-B14F-4D97-AF65-F5344CB8AC3E}">
        <p14:creationId xmlns:p14="http://schemas.microsoft.com/office/powerpoint/2010/main" xmlns="" val="41328582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2200</TotalTime>
  <Words>768</Words>
  <Application>Microsoft Office PowerPoint</Application>
  <PresentationFormat>A4 Paper (210x297 mm)‎</PresentationFormat>
  <Paragraphs>51</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الآثار الاجتماعية والثقافية  والاقتصادية  للسياحة </vt:lpstr>
      <vt:lpstr>عناصر المحاضرة</vt:lpstr>
      <vt:lpstr>آثار السياحة</vt:lpstr>
      <vt:lpstr>الآثار الاجتماعية والثقافية للسياحة</vt:lpstr>
      <vt:lpstr>الشريحة 6</vt:lpstr>
      <vt:lpstr>الشريحة 7</vt:lpstr>
      <vt:lpstr>الشريحة 8</vt:lpstr>
      <vt:lpstr>الشريحة 9</vt:lpstr>
      <vt:lpstr>الشريحة 10</vt:lpstr>
      <vt:lpstr>الشريحة 11</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231</cp:revision>
  <dcterms:created xsi:type="dcterms:W3CDTF">2009-10-14T19:14:34Z</dcterms:created>
  <dcterms:modified xsi:type="dcterms:W3CDTF">2011-10-25T15:26:11Z</dcterms:modified>
</cp:coreProperties>
</file>