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7" r:id="rId4"/>
    <p:sldId id="370" r:id="rId5"/>
    <p:sldId id="371" r:id="rId6"/>
    <p:sldId id="372" r:id="rId7"/>
    <p:sldId id="373" r:id="rId8"/>
    <p:sldId id="374" r:id="rId9"/>
    <p:sldId id="375" r:id="rId10"/>
    <p:sldId id="376" r:id="rId11"/>
    <p:sldId id="377" r:id="rId12"/>
    <p:sldId id="378" r:id="rId13"/>
    <p:sldId id="379" r:id="rId14"/>
    <p:sldId id="381" r:id="rId15"/>
    <p:sldId id="382" r:id="rId16"/>
    <p:sldId id="380" r:id="rId17"/>
    <p:sldId id="369" r:id="rId18"/>
    <p:sldId id="383" r:id="rId19"/>
    <p:sldId id="384"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3B84AF"/>
    <a:srgbClr val="FF0066"/>
    <a:srgbClr val="FF3300"/>
    <a:srgbClr val="AD9968"/>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00" y="7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E1A23B08-2F88-4AE8-A4C9-EA3B44417520}" type="datetimeFigureOut">
              <a:rPr lang="en-US"/>
              <a:pPr>
                <a:defRPr/>
              </a:pPr>
              <a:t>9/24/2011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CE74361-BFD5-4298-98D4-5F928D2C06A9}"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020B19FC-A000-4010-A3A2-0A3DD4926B68}"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4400220E-9EA4-4777-B179-1E7E7E4CA337}"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02026C12-ACA4-47E3-9ECE-AAF0F816E068}"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CA51B075-6E20-4E47-B719-6DC3731975E3}"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3627E846-21EC-45D7-B028-AB23B6C90B81}"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4796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التعليم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79C8003C-30CD-4763-A515-188E84484579}"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المقرر</a:t>
            </a:r>
            <a:endParaRPr lang="ar-SA" sz="3700" b="1" dirty="0">
              <a:solidFill>
                <a:schemeClr val="accent1">
                  <a:lumMod val="50000"/>
                </a:schemeClr>
              </a:solidFill>
              <a:latin typeface="AYM Wadiy S_U normal."/>
              <a:cs typeface="Times New Roman" pitchFamily="18" charset="0"/>
            </a:endParaRPr>
          </a:p>
          <a:p>
            <a:pPr algn="ctr">
              <a:defRPr/>
            </a:pPr>
            <a:r>
              <a:rPr lang="ar-SA" sz="2600" b="1" dirty="0">
                <a:solidFill>
                  <a:srgbClr val="7F7F7F"/>
                </a:solidFill>
                <a:latin typeface="Calibri" pitchFamily="34" charset="0"/>
                <a:cs typeface="Times New Roman" pitchFamily="18" charset="0"/>
              </a:rPr>
              <a:t>قضايا ثقافيه معاصره.</a:t>
            </a:r>
          </a:p>
          <a:p>
            <a:pPr algn="ctr">
              <a:defRPr/>
            </a:pPr>
            <a:endParaRPr lang="ar-SA" sz="2600" b="1" dirty="0">
              <a:solidFill>
                <a:srgbClr val="7F7F7F"/>
              </a:solidFill>
              <a:latin typeface="Calibri" pitchFamily="34" charset="0"/>
              <a:cs typeface="Times New Roman" pitchFamily="18" charset="0"/>
            </a:endParaRPr>
          </a:p>
          <a:p>
            <a:pPr algn="ctr">
              <a:defRPr/>
            </a:pPr>
            <a:r>
              <a:rPr lang="ar-SA" sz="2600" b="1" dirty="0">
                <a:solidFill>
                  <a:srgbClr val="7F7F7F"/>
                </a:solidFill>
                <a:latin typeface="Calibri" pitchFamily="34" charset="0"/>
                <a:cs typeface="Times New Roman" pitchFamily="18" charset="0"/>
              </a:rPr>
              <a:t>د. بدران مسعود الحسن.</a:t>
            </a: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243159D1-0FDF-4996-BD03-A58BA292AD1F}"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754AFE7E-6CF8-4E38-B64C-B63E9C985F63}"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dirty="0" smtClean="0">
                <a:solidFill>
                  <a:schemeClr val="tx1"/>
                </a:solidFill>
                <a:cs typeface="Arial" pitchFamily="34" charset="0"/>
              </a:rPr>
              <a:t>المحاضرة </a:t>
            </a:r>
            <a:r>
              <a:rPr lang="ar-SA" b="1" dirty="0" smtClean="0">
                <a:solidFill>
                  <a:schemeClr val="tx1"/>
                </a:solidFill>
                <a:cs typeface="Arial" pitchFamily="34" charset="0"/>
              </a:rPr>
              <a:t>السادسة</a:t>
            </a:r>
            <a:endParaRPr lang="en-US" spc="-150" dirty="0" smtClean="0">
              <a:solidFill>
                <a:srgbClr val="376092"/>
              </a:solidFill>
              <a:latin typeface="ae_AlMateen" pitchFamily="2" charset="-78"/>
              <a:cs typeface="ae_AlMateen" pitchFamily="2"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ar-SA" sz="4400" b="1" dirty="0" smtClean="0">
                <a:solidFill>
                  <a:schemeClr val="tx1"/>
                </a:solidFill>
                <a:cs typeface="Arial" pitchFamily="34" charset="0"/>
              </a:rPr>
              <a:t>التغريب</a:t>
            </a:r>
            <a:endParaRPr lang="en-US" sz="4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15363" name="Text Placeholder 5"/>
          <p:cNvSpPr>
            <a:spLocks noGrp="1"/>
          </p:cNvSpPr>
          <p:nvPr>
            <p:ph idx="1"/>
          </p:nvPr>
        </p:nvSpPr>
        <p:spPr/>
        <p:txBody>
          <a:bodyPr/>
          <a:lstStyle/>
          <a:p>
            <a:pPr rtl="1" eaLnBrk="1" hangingPunct="1">
              <a:buFont typeface="Arial" pitchFamily="34" charset="0"/>
              <a:buChar char="•"/>
            </a:pPr>
            <a:endParaRPr lang="ar-SA" sz="2600" b="1" dirty="0" smtClean="0">
              <a:solidFill>
                <a:srgbClr val="FF0000"/>
              </a:solidFill>
              <a:cs typeface="Simplified Arabic" pitchFamily="2" charset="-78"/>
            </a:endParaRPr>
          </a:p>
          <a:p>
            <a:pPr rtl="1" eaLnBrk="1" hangingPunct="1">
              <a:buFont typeface="Arial" pitchFamily="34" charset="0"/>
              <a:buChar char="•"/>
            </a:pPr>
            <a:endParaRPr lang="ar-SA" sz="2600" b="1" dirty="0" smtClean="0">
              <a:solidFill>
                <a:srgbClr val="FF0000"/>
              </a:solidFill>
              <a:cs typeface="Simplified Arabic" pitchFamily="2" charset="-78"/>
            </a:endParaRPr>
          </a:p>
          <a:p>
            <a:pPr rtl="1" eaLnBrk="1" hangingPunct="1">
              <a:buFont typeface="Arial" pitchFamily="34" charset="0"/>
              <a:buChar char="•"/>
            </a:pPr>
            <a:r>
              <a:rPr lang="ar-SA" sz="2600" b="1" dirty="0" smtClean="0">
                <a:solidFill>
                  <a:srgbClr val="FF0000"/>
                </a:solidFill>
                <a:cs typeface="Simplified Arabic" pitchFamily="2" charset="-78"/>
              </a:rPr>
              <a:t>تعريف التغريب</a:t>
            </a:r>
          </a:p>
          <a:p>
            <a:pPr rtl="1" eaLnBrk="1" hangingPunct="1">
              <a:buFont typeface="Arial" pitchFamily="34" charset="0"/>
              <a:buChar char="•"/>
            </a:pPr>
            <a:r>
              <a:rPr lang="ar-SA" sz="2600" b="1" dirty="0" smtClean="0">
                <a:solidFill>
                  <a:srgbClr val="FF0000"/>
                </a:solidFill>
                <a:cs typeface="Simplified Arabic" pitchFamily="2" charset="-78"/>
              </a:rPr>
              <a:t>تاريخ التغريب</a:t>
            </a:r>
          </a:p>
          <a:p>
            <a:pPr rtl="1" eaLnBrk="1" hangingPunct="1">
              <a:buFont typeface="Arial" pitchFamily="34" charset="0"/>
              <a:buChar char="•"/>
            </a:pPr>
            <a:r>
              <a:rPr lang="ar-SA" sz="2600" b="1" dirty="0" smtClean="0">
                <a:solidFill>
                  <a:srgbClr val="FF0000"/>
                </a:solidFill>
                <a:cs typeface="Simplified Arabic" pitchFamily="2" charset="-78"/>
              </a:rPr>
              <a:t>أهداف التغريب</a:t>
            </a:r>
          </a:p>
          <a:p>
            <a:pPr rtl="1" eaLnBrk="1" hangingPunct="1">
              <a:buFont typeface="Arial" pitchFamily="34" charset="0"/>
              <a:buChar char="•"/>
            </a:pPr>
            <a:r>
              <a:rPr lang="ar-SA" sz="2600" b="1" dirty="0" smtClean="0">
                <a:solidFill>
                  <a:srgbClr val="FF0000"/>
                </a:solidFill>
                <a:cs typeface="Simplified Arabic" pitchFamily="2" charset="-78"/>
              </a:rPr>
              <a:t>وسائل التغريب</a:t>
            </a:r>
          </a:p>
          <a:p>
            <a:pPr rtl="1" eaLnBrk="1" hangingPunct="1">
              <a:buFont typeface="Arial" pitchFamily="34" charset="0"/>
              <a:buChar char="•"/>
            </a:pPr>
            <a:r>
              <a:rPr lang="ar-SA" sz="2600" b="1" smtClean="0">
                <a:solidFill>
                  <a:srgbClr val="FF0000"/>
                </a:solidFill>
                <a:cs typeface="Simplified Arabic" pitchFamily="2" charset="-78"/>
              </a:rPr>
              <a:t>آثار التغريب</a:t>
            </a:r>
            <a:endParaRPr lang="ar-SA" sz="2600" b="1" dirty="0" smtClean="0">
              <a:solidFill>
                <a:srgbClr val="FF0000"/>
              </a:solidFill>
              <a:cs typeface="Simplified Arabic" pitchFamily="2" charset="-78"/>
            </a:endParaRPr>
          </a:p>
          <a:p>
            <a:pPr rtl="1" eaLnBrk="1" hangingPunct="1"/>
            <a:endParaRPr lang="en-US" sz="4000" b="1" i="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3AB04AD-F20B-4F0C-9A9D-A935BDC7E173}"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 </a:t>
            </a:r>
            <a:r>
              <a:rPr lang="ar-SA" b="1" u="sng" dirty="0" smtClean="0"/>
              <a:t>تعريف التغريب </a:t>
            </a:r>
            <a:r>
              <a:rPr lang="ar-SA" b="1" u="sng" dirty="0" smtClean="0"/>
              <a:t>:</a:t>
            </a:r>
            <a:endParaRPr lang="en-US" dirty="0"/>
          </a:p>
        </p:txBody>
      </p:sp>
      <p:sp>
        <p:nvSpPr>
          <p:cNvPr id="3" name="عنصر نائب للمحتوى 2"/>
          <p:cNvSpPr>
            <a:spLocks noGrp="1"/>
          </p:cNvSpPr>
          <p:nvPr>
            <p:ph idx="1"/>
          </p:nvPr>
        </p:nvSpPr>
        <p:spPr>
          <a:xfrm>
            <a:off x="495300" y="1447800"/>
            <a:ext cx="8915400" cy="4678363"/>
          </a:xfrm>
        </p:spPr>
        <p:txBody>
          <a:bodyPr/>
          <a:lstStyle/>
          <a:p>
            <a:r>
              <a:rPr lang="ar-SA" b="1" dirty="0" smtClean="0"/>
              <a:t> أ - في اللغة : مصدر من غَرَّب ، يقال : غرب في الأرض أي سافر سفرا بعيدا ، أو اتجه نحو </a:t>
            </a:r>
            <a:r>
              <a:rPr lang="ar-SA" b="1" dirty="0" smtClean="0"/>
              <a:t>الغرب</a:t>
            </a:r>
          </a:p>
          <a:p>
            <a:r>
              <a:rPr lang="ar-SA" b="1" dirty="0" smtClean="0"/>
              <a:t>ب - في الاصطلاح : إعادة صياغة ثقافة العالم الإسلامي وفق ثقافة الغرب وحضارته. والتغريب يعد تيارا فكريا ذا أبعاد سياسية واجتماعية وفنية ، يهدف إلى إلغاء شخصية المسلمين الخاصة ، وجعلهم أسرى الثقافة الغربية</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تاريخ التغريب </a:t>
            </a:r>
            <a:r>
              <a:rPr lang="ar-SA" b="1" u="sng" dirty="0" smtClean="0"/>
              <a:t>:</a:t>
            </a:r>
            <a:endParaRPr lang="en-US" dirty="0"/>
          </a:p>
        </p:txBody>
      </p:sp>
      <p:sp>
        <p:nvSpPr>
          <p:cNvPr id="3" name="عنصر نائب للمحتوى 2"/>
          <p:cNvSpPr>
            <a:spLocks noGrp="1"/>
          </p:cNvSpPr>
          <p:nvPr>
            <p:ph idx="1"/>
          </p:nvPr>
        </p:nvSpPr>
        <p:spPr>
          <a:xfrm>
            <a:off x="381000" y="1447800"/>
            <a:ext cx="9296400" cy="4678363"/>
          </a:xfrm>
        </p:spPr>
        <p:txBody>
          <a:bodyPr/>
          <a:lstStyle/>
          <a:p>
            <a:pPr algn="just" rtl="1"/>
            <a:r>
              <a:rPr lang="ar-SA" sz="2600" b="1" dirty="0" smtClean="0"/>
              <a:t> </a:t>
            </a:r>
            <a:r>
              <a:rPr lang="ar-SA" sz="2600" b="1" dirty="0" smtClean="0"/>
              <a:t>- ظهرت </a:t>
            </a:r>
            <a:r>
              <a:rPr lang="ar-SA" sz="2600" b="1" dirty="0" smtClean="0"/>
              <a:t>بدايات التأثر بمظاهر الحضارة الغربية </a:t>
            </a:r>
            <a:r>
              <a:rPr lang="ar-SA" sz="2600" b="1" dirty="0" smtClean="0">
                <a:solidFill>
                  <a:srgbClr val="FF0000"/>
                </a:solidFill>
              </a:rPr>
              <a:t>في أواخر عهد الخلافة العثمانية عندما أرادت تطوير جيشها على وفق النظام </a:t>
            </a:r>
            <a:r>
              <a:rPr lang="ar-SA" sz="2600" b="1" dirty="0" smtClean="0">
                <a:solidFill>
                  <a:srgbClr val="FF0000"/>
                </a:solidFill>
              </a:rPr>
              <a:t>الأوروبي</a:t>
            </a:r>
            <a:r>
              <a:rPr lang="ar-SA" sz="2600" b="1" dirty="0" smtClean="0"/>
              <a:t>، </a:t>
            </a:r>
            <a:r>
              <a:rPr lang="ar-SA" sz="2600" b="1" dirty="0" smtClean="0"/>
              <a:t>فقد أمر السلطان محمود الثاني عام 1826م العسكريين بلبس الزي العسكري الأوروبي </a:t>
            </a:r>
            <a:endParaRPr lang="ar-SA" sz="2600" b="1" dirty="0" smtClean="0"/>
          </a:p>
          <a:p>
            <a:pPr algn="just" rtl="1"/>
            <a:r>
              <a:rPr lang="ar-SA" sz="2600" b="1" dirty="0" smtClean="0"/>
              <a:t>- كما </a:t>
            </a:r>
            <a:r>
              <a:rPr lang="ar-SA" sz="2600" b="1" dirty="0" smtClean="0">
                <a:solidFill>
                  <a:srgbClr val="FF0000"/>
                </a:solidFill>
              </a:rPr>
              <a:t>استقدم السلطان سليم الثالث المهندسين من السويد وفرنسا والمجر وانجلترا </a:t>
            </a:r>
            <a:r>
              <a:rPr lang="ar-SA" sz="2600" b="1" dirty="0" smtClean="0"/>
              <a:t>وذلك لإنشاء المدارس الحربية والبحرية </a:t>
            </a:r>
            <a:endParaRPr lang="ar-SA" sz="2600" b="1" dirty="0" smtClean="0"/>
          </a:p>
          <a:p>
            <a:pPr algn="just" rtl="1">
              <a:buFontTx/>
              <a:buChar char="-"/>
            </a:pPr>
            <a:r>
              <a:rPr lang="ar-SA" sz="2600" b="1" dirty="0" smtClean="0"/>
              <a:t>واتخذ </a:t>
            </a:r>
            <a:r>
              <a:rPr lang="ar-SA" sz="2600" b="1" dirty="0" smtClean="0"/>
              <a:t>التغريب </a:t>
            </a:r>
            <a:r>
              <a:rPr lang="ar-SA" sz="2600" b="1" dirty="0" smtClean="0">
                <a:solidFill>
                  <a:srgbClr val="FF0000"/>
                </a:solidFill>
              </a:rPr>
              <a:t>اتجاها آخر لنشر أفكاره وحمل الناس على تبني مفاهيمه </a:t>
            </a:r>
            <a:r>
              <a:rPr lang="ar-SA" sz="2600" b="1" dirty="0" smtClean="0"/>
              <a:t>عن طريق </a:t>
            </a:r>
            <a:r>
              <a:rPr lang="ar-SA" sz="2600" b="1" dirty="0" smtClean="0">
                <a:solidFill>
                  <a:srgbClr val="FF0000"/>
                </a:solidFill>
              </a:rPr>
              <a:t>إنشاء مدارس الإرساليات </a:t>
            </a:r>
            <a:r>
              <a:rPr lang="ar-SA" sz="2600" b="1" dirty="0" err="1" smtClean="0">
                <a:solidFill>
                  <a:srgbClr val="FF0000"/>
                </a:solidFill>
              </a:rPr>
              <a:t>التنصيرية</a:t>
            </a:r>
            <a:r>
              <a:rPr lang="ar-SA" sz="2600" b="1" dirty="0" smtClean="0">
                <a:solidFill>
                  <a:srgbClr val="FF0000"/>
                </a:solidFill>
              </a:rPr>
              <a:t> </a:t>
            </a:r>
            <a:r>
              <a:rPr lang="ar-SA" sz="2600" b="1" dirty="0" smtClean="0"/>
              <a:t>بلبنان ومصر التي كانت مفتوحة لأبناء المسلمين للتعلم وفق منهج التعليم الغربي </a:t>
            </a:r>
            <a:endParaRPr lang="ar-SA" sz="2600" b="1" dirty="0" smtClean="0"/>
          </a:p>
          <a:p>
            <a:pPr algn="just" rtl="1">
              <a:buFontTx/>
              <a:buChar char="-"/>
            </a:pPr>
            <a:r>
              <a:rPr lang="ar-SA" sz="2600" b="1" dirty="0" smtClean="0"/>
              <a:t>وكان </a:t>
            </a:r>
            <a:r>
              <a:rPr lang="ar-SA" sz="2600" b="1" dirty="0" smtClean="0">
                <a:solidFill>
                  <a:srgbClr val="FF0000"/>
                </a:solidFill>
              </a:rPr>
              <a:t>نصارى الشام من أوائل من اتصل بالإرساليات </a:t>
            </a:r>
            <a:r>
              <a:rPr lang="ar-SA" sz="2600" b="1" dirty="0" err="1" smtClean="0">
                <a:solidFill>
                  <a:srgbClr val="FF0000"/>
                </a:solidFill>
              </a:rPr>
              <a:t>التنصيرية</a:t>
            </a:r>
            <a:r>
              <a:rPr lang="ar-SA" sz="2600" b="1" dirty="0" smtClean="0">
                <a:solidFill>
                  <a:srgbClr val="FF0000"/>
                </a:solidFill>
              </a:rPr>
              <a:t> </a:t>
            </a:r>
            <a:r>
              <a:rPr lang="ar-SA" sz="2600" b="1" dirty="0" smtClean="0"/>
              <a:t>، وسارع إلى </a:t>
            </a:r>
            <a:r>
              <a:rPr lang="ar-SA" sz="2600" b="1" dirty="0" smtClean="0">
                <a:solidFill>
                  <a:srgbClr val="FF0000"/>
                </a:solidFill>
              </a:rPr>
              <a:t>تلقي الثقافة الفرنسية </a:t>
            </a:r>
            <a:r>
              <a:rPr lang="ar-SA" sz="2600" b="1" dirty="0" smtClean="0"/>
              <a:t>، كما أظهروا </a:t>
            </a:r>
            <a:r>
              <a:rPr lang="ar-SA" sz="2600" b="1" dirty="0" smtClean="0">
                <a:solidFill>
                  <a:srgbClr val="FF0000"/>
                </a:solidFill>
              </a:rPr>
              <a:t>إعجابهم بالغرب </a:t>
            </a:r>
            <a:r>
              <a:rPr lang="ar-SA" sz="2600" b="1" dirty="0" smtClean="0"/>
              <a:t>، ودعوا إلى السير على طريقه ،</a:t>
            </a:r>
            <a:endParaRPr lang="en-US" sz="2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304800" y="1447800"/>
            <a:ext cx="9296400" cy="4678363"/>
          </a:xfrm>
        </p:spPr>
        <p:txBody>
          <a:bodyPr/>
          <a:lstStyle/>
          <a:p>
            <a:pPr algn="just" rtl="1"/>
            <a:r>
              <a:rPr lang="ar-SA" sz="2600" b="1" dirty="0" smtClean="0"/>
              <a:t>وقد </a:t>
            </a:r>
            <a:r>
              <a:rPr lang="ar-SA" sz="2600" b="1" dirty="0" smtClean="0">
                <a:solidFill>
                  <a:srgbClr val="FF0000"/>
                </a:solidFill>
              </a:rPr>
              <a:t>ظهر ذلك جليا في مقالاتهم </a:t>
            </a:r>
            <a:r>
              <a:rPr lang="ar-SA" sz="2600" b="1" dirty="0" smtClean="0"/>
              <a:t>التي كتبوها في الصحف التي أسسوها وعملوا فيها مثل </a:t>
            </a:r>
            <a:r>
              <a:rPr lang="ar-SA" sz="2600" b="1" dirty="0" smtClean="0">
                <a:solidFill>
                  <a:srgbClr val="FF0000"/>
                </a:solidFill>
              </a:rPr>
              <a:t>صحيفة الجنان والمقتطف </a:t>
            </a:r>
            <a:r>
              <a:rPr lang="ar-SA" sz="2600" b="1" dirty="0" smtClean="0"/>
              <a:t>في بيروت ، وجريدة </a:t>
            </a:r>
            <a:r>
              <a:rPr lang="ar-SA" sz="2600" b="1" dirty="0" smtClean="0">
                <a:solidFill>
                  <a:srgbClr val="FF0000"/>
                </a:solidFill>
              </a:rPr>
              <a:t>المقطم والأهرام </a:t>
            </a:r>
            <a:r>
              <a:rPr lang="ar-SA" sz="2600" b="1" dirty="0" smtClean="0"/>
              <a:t>التي </a:t>
            </a:r>
            <a:r>
              <a:rPr lang="ar-SA" sz="2600" b="1" dirty="0" smtClean="0"/>
              <a:t>رأسوا تحريرها في القاهرة </a:t>
            </a:r>
            <a:endParaRPr lang="ar-SA" sz="2600" b="1" dirty="0" smtClean="0"/>
          </a:p>
          <a:p>
            <a:pPr algn="just" rtl="1">
              <a:buFontTx/>
              <a:buChar char="-"/>
            </a:pPr>
            <a:r>
              <a:rPr lang="ar-SA" sz="2600" b="1" dirty="0" smtClean="0"/>
              <a:t>وعن </a:t>
            </a:r>
            <a:r>
              <a:rPr lang="ar-SA" sz="2600" b="1" dirty="0" smtClean="0"/>
              <a:t>طريق </a:t>
            </a:r>
            <a:r>
              <a:rPr lang="ar-SA" sz="2600" b="1" dirty="0" smtClean="0">
                <a:solidFill>
                  <a:srgbClr val="FF0000"/>
                </a:solidFill>
              </a:rPr>
              <a:t>التشجيع على البعثات إلى أوروبا </a:t>
            </a:r>
            <a:r>
              <a:rPr lang="ar-SA" sz="2600" b="1" dirty="0" smtClean="0"/>
              <a:t>؛ فقد قام محمد علي والي مصر بابتعاث عدد من خريجي الأزهر  إلى أوروبا من أجل التخصص ، وتوسع في ذلك الخديوي إسماعيل بهدف جعل مصر قطعة من </a:t>
            </a:r>
            <a:r>
              <a:rPr lang="ar-SA" sz="2600" b="1" dirty="0" smtClean="0"/>
              <a:t>أوروبا</a:t>
            </a:r>
          </a:p>
          <a:p>
            <a:pPr algn="just" rtl="1">
              <a:buFontTx/>
              <a:buChar char="-"/>
            </a:pPr>
            <a:r>
              <a:rPr lang="ar-SA" sz="2600" b="1" dirty="0" smtClean="0"/>
              <a:t>وقد </a:t>
            </a:r>
            <a:r>
              <a:rPr lang="ar-SA" sz="2600" b="1" dirty="0" smtClean="0">
                <a:solidFill>
                  <a:srgbClr val="FF0000"/>
                </a:solidFill>
              </a:rPr>
              <a:t>أثر التيار التغريبي في فكر كثير من القادة </a:t>
            </a:r>
            <a:r>
              <a:rPr lang="ar-SA" sz="2600" b="1" dirty="0" smtClean="0">
                <a:solidFill>
                  <a:srgbClr val="FF0000"/>
                </a:solidFill>
              </a:rPr>
              <a:t>والمفكرين</a:t>
            </a:r>
            <a:r>
              <a:rPr lang="ar-SA" sz="2600" b="1" dirty="0" smtClean="0"/>
              <a:t>، </a:t>
            </a:r>
            <a:r>
              <a:rPr lang="ar-SA" sz="2600" b="1" dirty="0" smtClean="0"/>
              <a:t>وتمكن من </a:t>
            </a:r>
            <a:r>
              <a:rPr lang="ar-SA" sz="2600" b="1" dirty="0" smtClean="0">
                <a:solidFill>
                  <a:srgbClr val="FF0000"/>
                </a:solidFill>
              </a:rPr>
              <a:t>إعادة صياغة مفاهيمهم وفق الثقافة الغربية</a:t>
            </a:r>
            <a:r>
              <a:rPr lang="ar-SA" sz="2600" b="1" dirty="0" smtClean="0"/>
              <a:t> حتى ظن هؤلاء أن التقدم الذي حققه الغرب عائد إلى تصوراته ومفاهيمه وأسلوب حياته البعيدة عن الدين </a:t>
            </a:r>
            <a:r>
              <a:rPr lang="ar-SA" sz="2600" b="1" dirty="0" smtClean="0">
                <a:solidFill>
                  <a:srgbClr val="FF0000"/>
                </a:solidFill>
              </a:rPr>
              <a:t>مما دفعهم إلى الدعوة إلى اللحاق بالحضارة الغربية والاندماج في ثقافة </a:t>
            </a:r>
            <a:r>
              <a:rPr lang="ar-SA" sz="2600" b="1" dirty="0" smtClean="0"/>
              <a:t>المجتمع </a:t>
            </a:r>
            <a:r>
              <a:rPr lang="ar-SA" sz="2600" b="1" dirty="0" smtClean="0"/>
              <a:t>الغربي.</a:t>
            </a:r>
            <a:endParaRPr lang="en-US"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أهداف التغريب </a:t>
            </a:r>
            <a:r>
              <a:rPr lang="ar-SA" b="1" u="sng" dirty="0" smtClean="0"/>
              <a:t>:</a:t>
            </a:r>
            <a:endParaRPr lang="en-US" dirty="0"/>
          </a:p>
        </p:txBody>
      </p:sp>
      <p:sp>
        <p:nvSpPr>
          <p:cNvPr id="3" name="عنصر نائب للمحتوى 2"/>
          <p:cNvSpPr>
            <a:spLocks noGrp="1"/>
          </p:cNvSpPr>
          <p:nvPr>
            <p:ph idx="1"/>
          </p:nvPr>
        </p:nvSpPr>
        <p:spPr>
          <a:xfrm>
            <a:off x="495300" y="1371600"/>
            <a:ext cx="8915400" cy="4754563"/>
          </a:xfrm>
        </p:spPr>
        <p:txBody>
          <a:bodyPr/>
          <a:lstStyle/>
          <a:p>
            <a:pPr marL="514350" indent="-514350" algn="just" rtl="1">
              <a:buAutoNum type="arabicPeriod"/>
            </a:pPr>
            <a:r>
              <a:rPr lang="ar-SA" sz="2600" b="1" dirty="0" smtClean="0">
                <a:solidFill>
                  <a:srgbClr val="FF0000"/>
                </a:solidFill>
              </a:rPr>
              <a:t>نقض </a:t>
            </a:r>
            <a:r>
              <a:rPr lang="ar-SA" sz="2600" b="1" dirty="0" smtClean="0">
                <a:solidFill>
                  <a:srgbClr val="FF0000"/>
                </a:solidFill>
              </a:rPr>
              <a:t>عرى الإسلام وإبعاد المسلم عن </a:t>
            </a:r>
            <a:r>
              <a:rPr lang="ar-SA" sz="2600" b="1" dirty="0" smtClean="0">
                <a:solidFill>
                  <a:srgbClr val="FF0000"/>
                </a:solidFill>
              </a:rPr>
              <a:t>دينه</a:t>
            </a:r>
            <a:r>
              <a:rPr lang="ar-SA" sz="2600" b="1" dirty="0" smtClean="0"/>
              <a:t>: </a:t>
            </a:r>
            <a:r>
              <a:rPr lang="ar-SA" sz="2600" b="1" dirty="0" smtClean="0"/>
              <a:t>لقد كان الهدف إضعاف شأن الإسلام في نفوس </a:t>
            </a:r>
            <a:r>
              <a:rPr lang="ar-SA" sz="2600" b="1" dirty="0" smtClean="0"/>
              <a:t>المسلمين، </a:t>
            </a:r>
            <a:r>
              <a:rPr lang="ar-SA" sz="2600" b="1" dirty="0" smtClean="0"/>
              <a:t>وإزاحته من قلوبهم </a:t>
            </a:r>
            <a:r>
              <a:rPr lang="ar-SA" sz="2600" b="1" dirty="0" smtClean="0"/>
              <a:t>وحياتهم، </a:t>
            </a:r>
            <a:r>
              <a:rPr lang="ar-SA" sz="2600" b="1" dirty="0" smtClean="0"/>
              <a:t>وقطع صلتهم بمصادره ولاسيما القرآن </a:t>
            </a:r>
            <a:r>
              <a:rPr lang="ar-SA" sz="2600" b="1" dirty="0" smtClean="0"/>
              <a:t>الكريم، </a:t>
            </a:r>
            <a:r>
              <a:rPr lang="ar-SA" sz="2600" b="1" dirty="0" smtClean="0"/>
              <a:t>يقول </a:t>
            </a:r>
            <a:r>
              <a:rPr lang="ar-SA" sz="2600" b="1" dirty="0" smtClean="0"/>
              <a:t>(الماريشال </a:t>
            </a:r>
            <a:r>
              <a:rPr lang="ar-SA" sz="2600" b="1" dirty="0" smtClean="0"/>
              <a:t>بيار </a:t>
            </a:r>
            <a:r>
              <a:rPr lang="ar-SA" sz="2600" b="1" dirty="0" smtClean="0"/>
              <a:t>ليوتي) </a:t>
            </a:r>
            <a:r>
              <a:rPr lang="ar-SA" sz="2600" b="1" dirty="0" smtClean="0"/>
              <a:t>قائد جيش الاحتلال الفرنسي في </a:t>
            </a:r>
            <a:r>
              <a:rPr lang="ar-SA" sz="2600" b="1" dirty="0" smtClean="0"/>
              <a:t>المغرب: (</a:t>
            </a:r>
            <a:r>
              <a:rPr lang="ar-SA" sz="2600" b="1" dirty="0" smtClean="0">
                <a:solidFill>
                  <a:srgbClr val="FF0000"/>
                </a:solidFill>
              </a:rPr>
              <a:t>يجب </a:t>
            </a:r>
            <a:r>
              <a:rPr lang="ar-SA" sz="2600" b="1" dirty="0" smtClean="0">
                <a:solidFill>
                  <a:srgbClr val="FF0000"/>
                </a:solidFill>
              </a:rPr>
              <a:t>أن نبعد سكان المغرب عن كل ما يطلق عليه لفظ </a:t>
            </a:r>
            <a:r>
              <a:rPr lang="ar-SA" sz="2600" b="1" dirty="0" smtClean="0">
                <a:solidFill>
                  <a:srgbClr val="FF0000"/>
                </a:solidFill>
              </a:rPr>
              <a:t>الإسلام، </a:t>
            </a:r>
            <a:r>
              <a:rPr lang="ar-SA" sz="2600" b="1" dirty="0" smtClean="0">
                <a:solidFill>
                  <a:srgbClr val="FF0000"/>
                </a:solidFill>
              </a:rPr>
              <a:t>ولا نترك القرآن يثبت في </a:t>
            </a:r>
            <a:r>
              <a:rPr lang="ar-SA" sz="2600" b="1" dirty="0" smtClean="0">
                <a:solidFill>
                  <a:srgbClr val="FF0000"/>
                </a:solidFill>
              </a:rPr>
              <a:t>أذهانهم</a:t>
            </a:r>
            <a:r>
              <a:rPr lang="ar-SA" sz="2600" b="1" dirty="0" smtClean="0"/>
              <a:t>)</a:t>
            </a:r>
          </a:p>
          <a:p>
            <a:pPr marL="514350" indent="-514350" algn="just" rtl="1">
              <a:buFontTx/>
              <a:buChar char="-"/>
            </a:pPr>
            <a:r>
              <a:rPr lang="ar-SA" sz="2600" b="1" dirty="0" smtClean="0"/>
              <a:t>وكذلك </a:t>
            </a:r>
            <a:r>
              <a:rPr lang="ar-SA" sz="2600" b="1" dirty="0" smtClean="0">
                <a:solidFill>
                  <a:srgbClr val="FF0000"/>
                </a:solidFill>
              </a:rPr>
              <a:t>تجهيل المسلمين باللغة العربية </a:t>
            </a:r>
            <a:r>
              <a:rPr lang="ar-SA" sz="2600" b="1" dirty="0" smtClean="0"/>
              <a:t>حتى تنقطع صلتهم بالقرآن الكريم والسنة النبوية ومؤلفات السلف من علماء </a:t>
            </a:r>
            <a:r>
              <a:rPr lang="ar-SA" sz="2600" b="1" dirty="0" smtClean="0"/>
              <a:t>المسلمين</a:t>
            </a:r>
          </a:p>
          <a:p>
            <a:pPr marL="514350" indent="-514350" algn="just" rtl="1">
              <a:buFontTx/>
              <a:buChar char="-"/>
            </a:pPr>
            <a:r>
              <a:rPr lang="ar-SA" sz="2600" b="1" dirty="0" smtClean="0"/>
              <a:t>يقول الحاكم الفرنسي للجزائر في ذكرى مرور مائة على </a:t>
            </a:r>
            <a:r>
              <a:rPr lang="ar-SA" sz="2600" b="1" dirty="0" smtClean="0"/>
              <a:t>الاحتلال: (</a:t>
            </a:r>
            <a:r>
              <a:rPr lang="ar-SA" sz="2600" b="1" dirty="0" smtClean="0">
                <a:solidFill>
                  <a:srgbClr val="FF0000"/>
                </a:solidFill>
              </a:rPr>
              <a:t>إننا </a:t>
            </a:r>
            <a:r>
              <a:rPr lang="ar-SA" sz="2600" b="1" dirty="0" smtClean="0">
                <a:solidFill>
                  <a:srgbClr val="FF0000"/>
                </a:solidFill>
              </a:rPr>
              <a:t>لن ننتصر على الجزائريين ما داموا يقرؤون هذا </a:t>
            </a:r>
            <a:r>
              <a:rPr lang="ar-SA" sz="2600" b="1" dirty="0" smtClean="0">
                <a:solidFill>
                  <a:srgbClr val="FF0000"/>
                </a:solidFill>
              </a:rPr>
              <a:t>القرآن، </a:t>
            </a:r>
            <a:r>
              <a:rPr lang="ar-SA" sz="2600" b="1" dirty="0" smtClean="0">
                <a:solidFill>
                  <a:srgbClr val="FF0000"/>
                </a:solidFill>
              </a:rPr>
              <a:t>ويتكلمون العربية ، فيجب أن نزيل القرآن العربي من وجودهم ، ونقتلع اللسان العربي من </a:t>
            </a:r>
            <a:r>
              <a:rPr lang="ar-SA" sz="2600" b="1" dirty="0" smtClean="0">
                <a:solidFill>
                  <a:srgbClr val="FF0000"/>
                </a:solidFill>
              </a:rPr>
              <a:t>أفواههم</a:t>
            </a:r>
            <a:r>
              <a:rPr lang="ar-SA" sz="2600" b="1" dirty="0" smtClean="0"/>
              <a:t>)</a:t>
            </a:r>
          </a:p>
          <a:p>
            <a:pPr marL="514350" indent="-514350" algn="just" rtl="1">
              <a:buAutoNum type="arabicPeriod"/>
            </a:pPr>
            <a:endParaRPr lang="ar-SA" sz="2600" b="1" dirty="0" smtClean="0"/>
          </a:p>
          <a:p>
            <a:pPr marL="514350" indent="-514350">
              <a:buAutoNum type="arabicPeriod"/>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t>ويقول ( وليم جيفورد </a:t>
            </a:r>
            <a:r>
              <a:rPr lang="ar-SA" sz="2600" b="1" dirty="0" smtClean="0"/>
              <a:t>بالكراف): (</a:t>
            </a:r>
            <a:r>
              <a:rPr lang="ar-SA" sz="2600" b="1" dirty="0" smtClean="0">
                <a:solidFill>
                  <a:srgbClr val="FF0000"/>
                </a:solidFill>
              </a:rPr>
              <a:t>متى </a:t>
            </a:r>
            <a:r>
              <a:rPr lang="ar-SA" sz="2600" b="1" dirty="0" smtClean="0">
                <a:solidFill>
                  <a:srgbClr val="FF0000"/>
                </a:solidFill>
              </a:rPr>
              <a:t>توارى القرآن ومدينة مكة عن بلاد العرب يمكننا أن نري العربي حينئذ يتدرج في سبل الحضارة التي لم يبعده عنها إلا محمد </a:t>
            </a:r>
            <a:r>
              <a:rPr lang="ar-SA" sz="2600" b="1" dirty="0" smtClean="0">
                <a:solidFill>
                  <a:srgbClr val="FF0000"/>
                </a:solidFill>
              </a:rPr>
              <a:t>وكتابه</a:t>
            </a:r>
            <a:r>
              <a:rPr lang="ar-SA" sz="2600" b="1" dirty="0" smtClean="0"/>
              <a:t>)</a:t>
            </a:r>
          </a:p>
          <a:p>
            <a:pPr algn="just" rtl="1"/>
            <a:r>
              <a:rPr lang="ar-SA" sz="2600" b="1" dirty="0" smtClean="0"/>
              <a:t>2- </a:t>
            </a:r>
            <a:r>
              <a:rPr lang="ar-SA" sz="2600" b="1" dirty="0" smtClean="0">
                <a:solidFill>
                  <a:srgbClr val="FF0000"/>
                </a:solidFill>
              </a:rPr>
              <a:t>تفتيت </a:t>
            </a:r>
            <a:r>
              <a:rPr lang="ar-SA" sz="2600" b="1" dirty="0" smtClean="0">
                <a:solidFill>
                  <a:srgbClr val="FF0000"/>
                </a:solidFill>
              </a:rPr>
              <a:t>الوحدة </a:t>
            </a:r>
            <a:r>
              <a:rPr lang="ar-SA" sz="2600" b="1" dirty="0" smtClean="0">
                <a:solidFill>
                  <a:srgbClr val="FF0000"/>
                </a:solidFill>
              </a:rPr>
              <a:t>الإسلامية: </a:t>
            </a:r>
            <a:r>
              <a:rPr lang="ar-SA" sz="2600" b="1" dirty="0" smtClean="0"/>
              <a:t>سعى الغرب إلى </a:t>
            </a:r>
            <a:r>
              <a:rPr lang="ar-SA" sz="2600" b="1" dirty="0" smtClean="0">
                <a:solidFill>
                  <a:srgbClr val="FF0000"/>
                </a:solidFill>
              </a:rPr>
              <a:t>إيقاظ النعرة العنصرية </a:t>
            </a:r>
            <a:r>
              <a:rPr lang="ar-SA" sz="2600" b="1" dirty="0" smtClean="0"/>
              <a:t>وصرف المجتمعات الإسلامية عن الإسلام بصفته عاملا </a:t>
            </a:r>
            <a:r>
              <a:rPr lang="ar-SA" sz="2600" b="1" dirty="0" smtClean="0"/>
              <a:t>لوحدتهم، </a:t>
            </a:r>
            <a:r>
              <a:rPr lang="ar-SA" sz="2600" b="1" dirty="0" smtClean="0"/>
              <a:t>وكان المدعو (توماس إدوارد لورنس براون المسمى : بلورنس العرب</a:t>
            </a:r>
            <a:r>
              <a:rPr lang="ar-SA" sz="2600" b="1" dirty="0" smtClean="0"/>
              <a:t>) يقول: (أخذت </a:t>
            </a:r>
            <a:r>
              <a:rPr lang="ar-SA" sz="2600" b="1" dirty="0" smtClean="0"/>
              <a:t>طول الطريق أفكر ... </a:t>
            </a:r>
            <a:r>
              <a:rPr lang="ar-SA" sz="2600" b="1" dirty="0" smtClean="0"/>
              <a:t>وأتساءل: </a:t>
            </a:r>
            <a:r>
              <a:rPr lang="ar-SA" sz="2600" b="1" dirty="0" smtClean="0"/>
              <a:t>هل </a:t>
            </a:r>
            <a:r>
              <a:rPr lang="ar-SA" sz="2600" b="1" dirty="0" smtClean="0">
                <a:solidFill>
                  <a:srgbClr val="FF0000"/>
                </a:solidFill>
              </a:rPr>
              <a:t>تتغلب القومية ذات يوم على النزعة </a:t>
            </a:r>
            <a:r>
              <a:rPr lang="ar-SA" sz="2600" b="1" dirty="0" smtClean="0">
                <a:solidFill>
                  <a:srgbClr val="FF0000"/>
                </a:solidFill>
              </a:rPr>
              <a:t>الدينية</a:t>
            </a:r>
            <a:r>
              <a:rPr lang="ar-SA" sz="2600" b="1" dirty="0" smtClean="0"/>
              <a:t>؟ </a:t>
            </a:r>
            <a:r>
              <a:rPr lang="ar-SA" sz="2600" b="1" dirty="0" smtClean="0"/>
              <a:t>وهل يغلب الاعتقاد الوطني الاعتقاد </a:t>
            </a:r>
            <a:r>
              <a:rPr lang="ar-SA" sz="2600" b="1" dirty="0" smtClean="0"/>
              <a:t>الديني؟ </a:t>
            </a:r>
            <a:r>
              <a:rPr lang="ar-SA" sz="2600" b="1" dirty="0" smtClean="0"/>
              <a:t>وبمعنى </a:t>
            </a:r>
            <a:r>
              <a:rPr lang="ar-SA" sz="2600" b="1" dirty="0" smtClean="0"/>
              <a:t>أوضح، </a:t>
            </a:r>
            <a:r>
              <a:rPr lang="ar-SA" sz="2600" b="1" dirty="0" smtClean="0"/>
              <a:t>هل تحل المثل العليا السياسية مكان الوحي </a:t>
            </a:r>
            <a:r>
              <a:rPr lang="ar-SA" sz="2600" b="1" dirty="0" smtClean="0"/>
              <a:t>والإلهام، </a:t>
            </a:r>
            <a:r>
              <a:rPr lang="ar-SA" sz="2600" b="1" dirty="0" smtClean="0"/>
              <a:t>وتستبدل سوريا مثلها الأعلى الديني بمثلها الأعلى </a:t>
            </a:r>
            <a:r>
              <a:rPr lang="ar-SA" sz="2600" b="1" dirty="0" smtClean="0"/>
              <a:t>الوطني؟) و</a:t>
            </a:r>
            <a:r>
              <a:rPr lang="ar-SA" sz="2800" b="1" dirty="0" smtClean="0"/>
              <a:t>كما يصرح </a:t>
            </a:r>
            <a:r>
              <a:rPr lang="ar-SA" sz="2800" b="1" dirty="0" smtClean="0"/>
              <a:t>(لورنس العرب) في </a:t>
            </a:r>
            <a:r>
              <a:rPr lang="ar-SA" sz="2800" b="1" dirty="0" smtClean="0"/>
              <a:t>قوله: (</a:t>
            </a:r>
            <a:r>
              <a:rPr lang="ar-SA" sz="2800" b="1" dirty="0" smtClean="0">
                <a:solidFill>
                  <a:srgbClr val="FF0000"/>
                </a:solidFill>
              </a:rPr>
              <a:t>أهدافنا </a:t>
            </a:r>
            <a:r>
              <a:rPr lang="ar-SA" sz="2800" b="1" dirty="0" smtClean="0">
                <a:solidFill>
                  <a:srgbClr val="FF0000"/>
                </a:solidFill>
              </a:rPr>
              <a:t>الرئيسية تفتيت الوحدة الإسلامية </a:t>
            </a:r>
            <a:r>
              <a:rPr lang="ar-SA" sz="2800" b="1" dirty="0" smtClean="0"/>
              <a:t>..).</a:t>
            </a:r>
            <a:endParaRPr lang="en-US" sz="2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sz="2600" b="1" dirty="0" smtClean="0"/>
              <a:t>3. </a:t>
            </a:r>
            <a:r>
              <a:rPr lang="ar-SA" sz="2600" b="1" dirty="0" smtClean="0">
                <a:solidFill>
                  <a:srgbClr val="FF0000"/>
                </a:solidFill>
              </a:rPr>
              <a:t>إقصاء </a:t>
            </a:r>
            <a:r>
              <a:rPr lang="ar-SA" sz="2600" b="1" dirty="0" smtClean="0">
                <a:solidFill>
                  <a:srgbClr val="FF0000"/>
                </a:solidFill>
              </a:rPr>
              <a:t>أنظمة الحكم والإدارة والتعليم المستمدة من </a:t>
            </a:r>
            <a:r>
              <a:rPr lang="ar-SA" sz="2600" b="1" dirty="0" smtClean="0">
                <a:solidFill>
                  <a:srgbClr val="FF0000"/>
                </a:solidFill>
              </a:rPr>
              <a:t>الإسلام، </a:t>
            </a:r>
            <a:r>
              <a:rPr lang="ar-SA" sz="2600" b="1" dirty="0" smtClean="0">
                <a:solidFill>
                  <a:srgbClr val="FF0000"/>
                </a:solidFill>
              </a:rPr>
              <a:t>وإحلال الأنظمة الغربية </a:t>
            </a:r>
            <a:r>
              <a:rPr lang="ar-SA" sz="2600" b="1" dirty="0" smtClean="0">
                <a:solidFill>
                  <a:srgbClr val="FF0000"/>
                </a:solidFill>
              </a:rPr>
              <a:t>مكانها</a:t>
            </a:r>
            <a:r>
              <a:rPr lang="ar-SA" sz="2600" b="1" dirty="0" smtClean="0"/>
              <a:t>:</a:t>
            </a:r>
            <a:r>
              <a:rPr lang="ar-SA" sz="2600" b="1" dirty="0" smtClean="0"/>
              <a:t> </a:t>
            </a:r>
            <a:r>
              <a:rPr lang="ar-SA" sz="2600" b="1" dirty="0" smtClean="0"/>
              <a:t>ولتحقيق هذا الهدف </a:t>
            </a:r>
            <a:r>
              <a:rPr lang="ar-SA" sz="2600" b="1" dirty="0" smtClean="0">
                <a:solidFill>
                  <a:srgbClr val="FF0000"/>
                </a:solidFill>
              </a:rPr>
              <a:t>تم تسليم مواقع التأثير المتمثلة بالحكم والإدارة وسدة التعليم في البلاد الإسلامية للمنبهرين</a:t>
            </a:r>
            <a:r>
              <a:rPr lang="ar-SA" sz="2600" b="1" dirty="0" smtClean="0"/>
              <a:t> من المسلمين بالحضارة الغربية ، المتخلقين بأخلاق أوروبا ، لأنهم أقدر على إحداث تغيير يتفق مع الثقافة </a:t>
            </a:r>
            <a:r>
              <a:rPr lang="ar-SA" sz="2600" b="1" dirty="0" smtClean="0"/>
              <a:t>الغربية</a:t>
            </a:r>
          </a:p>
          <a:p>
            <a:pPr algn="just" rtl="1"/>
            <a:r>
              <a:rPr lang="ar-SA" sz="2600" b="1" dirty="0" smtClean="0"/>
              <a:t>يقول (كرومر) </a:t>
            </a:r>
            <a:r>
              <a:rPr lang="ar-SA" sz="2600" b="1" dirty="0" smtClean="0"/>
              <a:t>المندوب البريطاني في مصر لأن تحكم </a:t>
            </a:r>
            <a:r>
              <a:rPr lang="ar-SA" sz="2600" b="1" dirty="0" smtClean="0"/>
              <a:t>إذ (أن </a:t>
            </a:r>
            <a:r>
              <a:rPr lang="ar-SA" sz="2600" b="1" dirty="0" smtClean="0"/>
              <a:t>المسلم غير المتخلق بأخلاق أوربية لا يصلح لحكم </a:t>
            </a:r>
            <a:r>
              <a:rPr lang="ar-SA" sz="2600" b="1" dirty="0" smtClean="0"/>
              <a:t>مصر، </a:t>
            </a:r>
            <a:r>
              <a:rPr lang="ar-SA" sz="2600" b="1" dirty="0" smtClean="0"/>
              <a:t>كما أكد </a:t>
            </a:r>
            <a:r>
              <a:rPr lang="ar-SA" sz="2600" b="1" dirty="0" smtClean="0">
                <a:solidFill>
                  <a:srgbClr val="FF0000"/>
                </a:solidFill>
              </a:rPr>
              <a:t>أن المستقبل الوزاري سيكون للمصريين المتربين تربية </a:t>
            </a:r>
            <a:r>
              <a:rPr lang="ar-SA" sz="2600" b="1" dirty="0" smtClean="0">
                <a:solidFill>
                  <a:srgbClr val="FF0000"/>
                </a:solidFill>
              </a:rPr>
              <a:t>أوروبية؛ </a:t>
            </a:r>
            <a:r>
              <a:rPr lang="ar-SA" sz="2600" b="1" dirty="0" smtClean="0">
                <a:solidFill>
                  <a:srgbClr val="FF0000"/>
                </a:solidFill>
              </a:rPr>
              <a:t>... أن المتفرنجين من المصريين ... أصلح الناس للتعاون مع الإدارة الانجليزية</a:t>
            </a:r>
            <a:r>
              <a:rPr lang="ar-SA" sz="2600" b="1" dirty="0" smtClean="0"/>
              <a:t> )</a:t>
            </a:r>
            <a:endParaRPr lang="en-US"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t>4. </a:t>
            </a:r>
            <a:r>
              <a:rPr lang="ar-SA" sz="2600" b="1" dirty="0" smtClean="0">
                <a:solidFill>
                  <a:srgbClr val="FF0000"/>
                </a:solidFill>
              </a:rPr>
              <a:t>إعادة </a:t>
            </a:r>
            <a:r>
              <a:rPr lang="ar-SA" sz="2600" b="1" dirty="0" smtClean="0">
                <a:solidFill>
                  <a:srgbClr val="FF0000"/>
                </a:solidFill>
              </a:rPr>
              <a:t>بناء فكر المسلمين على أساس تصورات الفكر الغربي </a:t>
            </a:r>
            <a:r>
              <a:rPr lang="ar-SA" sz="2600" b="1" dirty="0" smtClean="0">
                <a:solidFill>
                  <a:srgbClr val="FF0000"/>
                </a:solidFill>
              </a:rPr>
              <a:t>ومقاييسه</a:t>
            </a:r>
            <a:r>
              <a:rPr lang="ar-SA" sz="2600" b="1" dirty="0" smtClean="0"/>
              <a:t>، </a:t>
            </a:r>
            <a:r>
              <a:rPr lang="ar-SA" sz="2600" b="1" dirty="0" smtClean="0"/>
              <a:t>ومحاكمة الفكر الإسلامي وفق هذه التصورات والمقاييس بهدف سيادة الحضارة </a:t>
            </a:r>
            <a:r>
              <a:rPr lang="ar-SA" sz="2600" b="1" dirty="0" smtClean="0"/>
              <a:t>الغربية. </a:t>
            </a:r>
          </a:p>
          <a:p>
            <a:pPr algn="just" rtl="1">
              <a:buFontTx/>
              <a:buChar char="-"/>
            </a:pPr>
            <a:r>
              <a:rPr lang="ar-SA" sz="2600" b="1" dirty="0" smtClean="0"/>
              <a:t>وقد </a:t>
            </a:r>
            <a:r>
              <a:rPr lang="ar-SA" sz="2600" b="1" dirty="0" smtClean="0"/>
              <a:t>أثمرت هذه المحاولة بكثرة التناول للقضايا </a:t>
            </a:r>
            <a:r>
              <a:rPr lang="ar-SA" sz="2600" b="1" dirty="0" smtClean="0"/>
              <a:t>والمفاهيم، </a:t>
            </a:r>
            <a:r>
              <a:rPr lang="ar-SA" sz="2600" b="1" dirty="0" smtClean="0"/>
              <a:t>وتنوع الأساليب حتى </a:t>
            </a:r>
            <a:r>
              <a:rPr lang="ar-SA" sz="2600" b="1" dirty="0" smtClean="0">
                <a:solidFill>
                  <a:srgbClr val="FF0000"/>
                </a:solidFill>
              </a:rPr>
              <a:t>أحدثت انقلابا فكريا في تصورات الطلائع المثقفة من المسلمين </a:t>
            </a:r>
            <a:r>
              <a:rPr lang="ar-SA" sz="2600" b="1" dirty="0" smtClean="0">
                <a:solidFill>
                  <a:srgbClr val="FF0000"/>
                </a:solidFill>
              </a:rPr>
              <a:t>ومفاهيمها</a:t>
            </a:r>
            <a:r>
              <a:rPr lang="ar-SA" sz="2600" b="1" dirty="0" smtClean="0"/>
              <a:t>،</a:t>
            </a:r>
          </a:p>
          <a:p>
            <a:pPr algn="just" rtl="1">
              <a:buFontTx/>
              <a:buChar char="-"/>
            </a:pPr>
            <a:r>
              <a:rPr lang="ar-SA" sz="2600" b="1" dirty="0" smtClean="0"/>
              <a:t>وتمكنت </a:t>
            </a:r>
            <a:r>
              <a:rPr lang="ar-SA" sz="2600" b="1" dirty="0" smtClean="0"/>
              <a:t>من </a:t>
            </a:r>
            <a:r>
              <a:rPr lang="ar-SA" sz="2600" b="1" dirty="0" smtClean="0">
                <a:solidFill>
                  <a:srgbClr val="FF0000"/>
                </a:solidFill>
              </a:rPr>
              <a:t>عزلهم أو تحييدهم </a:t>
            </a:r>
            <a:r>
              <a:rPr lang="ar-SA" sz="2600" b="1" dirty="0" smtClean="0"/>
              <a:t>عن مواجهة هذه </a:t>
            </a:r>
            <a:r>
              <a:rPr lang="ar-SA" sz="2600" b="1" dirty="0" smtClean="0"/>
              <a:t>المحاولة؛ </a:t>
            </a:r>
            <a:r>
              <a:rPr lang="ar-SA" sz="2600" b="1" dirty="0" smtClean="0"/>
              <a:t>بل </a:t>
            </a:r>
            <a:r>
              <a:rPr lang="ar-SA" sz="2600" b="1" dirty="0" smtClean="0">
                <a:solidFill>
                  <a:srgbClr val="FF0000"/>
                </a:solidFill>
              </a:rPr>
              <a:t>انجرف بعضهم مع التيار التغريبي فصاروا يهاجمون </a:t>
            </a:r>
            <a:r>
              <a:rPr lang="ar-SA" sz="2600" b="1" dirty="0" smtClean="0">
                <a:solidFill>
                  <a:srgbClr val="FF0000"/>
                </a:solidFill>
              </a:rPr>
              <a:t>دينهم</a:t>
            </a:r>
            <a:r>
              <a:rPr lang="ar-SA" sz="2600" b="1" dirty="0" smtClean="0"/>
              <a:t>، </a:t>
            </a:r>
            <a:r>
              <a:rPr lang="ar-SA" sz="2600" b="1" dirty="0" smtClean="0"/>
              <a:t>ويسخرون </a:t>
            </a:r>
            <a:r>
              <a:rPr lang="ar-SA" sz="2600" b="1" dirty="0" smtClean="0"/>
              <a:t>منه</a:t>
            </a:r>
          </a:p>
          <a:p>
            <a:pPr algn="just" rtl="1">
              <a:buFontTx/>
              <a:buChar char="-"/>
            </a:pPr>
            <a:r>
              <a:rPr lang="ar-SA" sz="2600" b="1" dirty="0" smtClean="0"/>
              <a:t>وكان </a:t>
            </a:r>
            <a:r>
              <a:rPr lang="ar-SA" sz="2600" b="1" dirty="0" smtClean="0"/>
              <a:t>هذا إيذانا </a:t>
            </a:r>
            <a:r>
              <a:rPr lang="ar-SA" sz="2600" b="1" dirty="0" smtClean="0">
                <a:solidFill>
                  <a:srgbClr val="FF0000"/>
                </a:solidFill>
              </a:rPr>
              <a:t>بقيام مدرسة فكرية جديدة تنطلق مما جاءت به الحضارة الغربية</a:t>
            </a:r>
            <a:r>
              <a:rPr lang="ar-SA" sz="2600" b="1" dirty="0" smtClean="0"/>
              <a:t> من أفكار وفلسفات ونظريات في ميادين </a:t>
            </a:r>
            <a:r>
              <a:rPr lang="ar-SA" sz="2600" b="1" dirty="0" smtClean="0"/>
              <a:t>الحياة.</a:t>
            </a:r>
          </a:p>
          <a:p>
            <a:pPr algn="just" rtl="1">
              <a:buFontTx/>
              <a:buChar char="-"/>
            </a:pP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sz="2600" b="1" dirty="0" smtClean="0"/>
              <a:t>5. </a:t>
            </a:r>
            <a:r>
              <a:rPr lang="ar-SA" sz="2600" b="1" dirty="0" smtClean="0">
                <a:solidFill>
                  <a:srgbClr val="FF0000"/>
                </a:solidFill>
              </a:rPr>
              <a:t>صبغ </a:t>
            </a:r>
            <a:r>
              <a:rPr lang="ar-SA" sz="2600" b="1" dirty="0" smtClean="0">
                <a:solidFill>
                  <a:srgbClr val="FF0000"/>
                </a:solidFill>
              </a:rPr>
              <a:t>حياة المسلمين في جميع جوانبها ومرافقها بصبغة الحضارة الغربية ، وتغيير عاداتهم </a:t>
            </a:r>
            <a:r>
              <a:rPr lang="ar-SA" sz="2600" b="1" dirty="0" smtClean="0"/>
              <a:t>بما يتوافق مع عادات المجتمعات الغربية ، ولا بأس ببقاء الانتماء إلى الإسلام اسماً في حين يستسلم الواقع في كل مظاهره للفكر </a:t>
            </a:r>
            <a:r>
              <a:rPr lang="ar-SA" sz="2600" b="1" dirty="0" smtClean="0"/>
              <a:t>الغربي</a:t>
            </a:r>
          </a:p>
          <a:p>
            <a:pPr algn="just" rtl="1"/>
            <a:r>
              <a:rPr lang="ar-SA" sz="2600" b="1" dirty="0" smtClean="0"/>
              <a:t>- مما </a:t>
            </a:r>
            <a:r>
              <a:rPr lang="ar-SA" sz="2600" b="1" dirty="0" smtClean="0"/>
              <a:t>أدى إلى إيجاد مجتمعات إسلامية </a:t>
            </a:r>
            <a:r>
              <a:rPr lang="ar-SA" sz="2600" b="1" dirty="0" smtClean="0">
                <a:solidFill>
                  <a:srgbClr val="FF0000"/>
                </a:solidFill>
              </a:rPr>
              <a:t>تتعامل وفق العادات والتقاليد الغربية </a:t>
            </a:r>
            <a:r>
              <a:rPr lang="ar-SA" sz="2600" b="1" dirty="0" smtClean="0"/>
              <a:t>، وكان </a:t>
            </a:r>
            <a:r>
              <a:rPr lang="ar-SA" sz="2600" b="1" dirty="0" smtClean="0">
                <a:solidFill>
                  <a:srgbClr val="FF0000"/>
                </a:solidFill>
              </a:rPr>
              <a:t>من مظاهر ذلك </a:t>
            </a:r>
            <a:r>
              <a:rPr lang="ar-SA" sz="2600" b="1" dirty="0" smtClean="0"/>
              <a:t>: الاختلاط بين الجنسين وإلغاء الحجاب عن المرأة ، والتحلي بالآداب الغربية في التحية والطعام واللباس ونحو ذلك</a:t>
            </a:r>
            <a:endParaRPr lang="en-US" sz="2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وسائل التغريب </a:t>
            </a:r>
            <a:r>
              <a:rPr lang="ar-SA" b="1" u="sng" dirty="0" smtClean="0"/>
              <a:t>:</a:t>
            </a:r>
            <a:endParaRPr lang="en-US" dirty="0"/>
          </a:p>
        </p:txBody>
      </p:sp>
      <p:sp>
        <p:nvSpPr>
          <p:cNvPr id="3" name="عنصر نائب للمحتوى 2"/>
          <p:cNvSpPr>
            <a:spLocks noGrp="1"/>
          </p:cNvSpPr>
          <p:nvPr>
            <p:ph idx="1"/>
          </p:nvPr>
        </p:nvSpPr>
        <p:spPr>
          <a:xfrm>
            <a:off x="228600" y="1447800"/>
            <a:ext cx="9372600" cy="4678363"/>
          </a:xfrm>
        </p:spPr>
        <p:txBody>
          <a:bodyPr/>
          <a:lstStyle/>
          <a:p>
            <a:pPr marL="514350" indent="-514350" algn="just" rtl="1">
              <a:buAutoNum type="arabicPeriod"/>
            </a:pPr>
            <a:r>
              <a:rPr lang="ar-SA" sz="2600" b="1" dirty="0" smtClean="0">
                <a:solidFill>
                  <a:srgbClr val="FF0000"/>
                </a:solidFill>
              </a:rPr>
              <a:t>الوسائل </a:t>
            </a:r>
            <a:r>
              <a:rPr lang="ar-SA" sz="2600" b="1" dirty="0" smtClean="0">
                <a:solidFill>
                  <a:srgbClr val="FF0000"/>
                </a:solidFill>
              </a:rPr>
              <a:t>المباشرة </a:t>
            </a:r>
            <a:r>
              <a:rPr lang="ar-SA" sz="2600" b="1" dirty="0" smtClean="0"/>
              <a:t>:تم تكريس التغريب بشكل مباشر بعد إخضاع غالب البلدان الإسلامية لسلطان الحكم العسكري والسياسي والثقافي الغربي ، والقضاء على هويتها الذاتية وتوجيهها الوجهة </a:t>
            </a:r>
            <a:r>
              <a:rPr lang="ar-SA" sz="2600" b="1" dirty="0" smtClean="0"/>
              <a:t>الغربية، </a:t>
            </a:r>
          </a:p>
          <a:p>
            <a:pPr marL="514350" indent="-514350" algn="just" rtl="1">
              <a:buFontTx/>
              <a:buChar char="-"/>
            </a:pPr>
            <a:r>
              <a:rPr lang="ar-SA" sz="2600" b="1" dirty="0" smtClean="0"/>
              <a:t>أرخى </a:t>
            </a:r>
            <a:r>
              <a:rPr lang="ar-SA" sz="2600" b="1" dirty="0" smtClean="0"/>
              <a:t>الاحتلال </a:t>
            </a:r>
            <a:r>
              <a:rPr lang="ar-SA" sz="2600" b="1" dirty="0" err="1" smtClean="0"/>
              <a:t>للمنصرين</a:t>
            </a:r>
            <a:r>
              <a:rPr lang="ar-SA" sz="2600" b="1" dirty="0" smtClean="0"/>
              <a:t> </a:t>
            </a:r>
            <a:r>
              <a:rPr lang="ar-SA" sz="2600" b="1" dirty="0" smtClean="0"/>
              <a:t>العنان، </a:t>
            </a:r>
            <a:r>
              <a:rPr lang="ar-SA" sz="2600" b="1" dirty="0" smtClean="0"/>
              <a:t>فصاروا يسرحون </a:t>
            </a:r>
            <a:r>
              <a:rPr lang="ar-SA" sz="2600" b="1" dirty="0" smtClean="0"/>
              <a:t>ويمرحون، </a:t>
            </a:r>
            <a:r>
              <a:rPr lang="ar-SA" sz="2600" b="1" dirty="0" smtClean="0"/>
              <a:t>ويستخدمون كل الوسائل لتنصير المسلمين أو تحقيق </a:t>
            </a:r>
            <a:r>
              <a:rPr lang="ar-SA" sz="2600" b="1" dirty="0" smtClean="0"/>
              <a:t>ردتهم، </a:t>
            </a:r>
            <a:r>
              <a:rPr lang="ar-SA" sz="2600" b="1" dirty="0" smtClean="0"/>
              <a:t>ومكنهم من بناء الكنائس والمدارس والمستشفيات لتحقيق </a:t>
            </a:r>
            <a:r>
              <a:rPr lang="ar-SA" sz="2600" b="1" dirty="0" smtClean="0"/>
              <a:t>أغراضهم، </a:t>
            </a:r>
          </a:p>
          <a:p>
            <a:pPr marL="514350" indent="-514350" algn="just" rtl="1">
              <a:buFontTx/>
              <a:buChar char="-"/>
            </a:pPr>
            <a:r>
              <a:rPr lang="ar-SA" sz="2600" b="1" dirty="0" smtClean="0"/>
              <a:t>كما </a:t>
            </a:r>
            <a:r>
              <a:rPr lang="ar-SA" sz="2600" b="1" dirty="0" smtClean="0"/>
              <a:t>دعم المستشرقين وسهل مهمتهم لجمع المعلومات عن الشرق الإسلامي ونشر مطبوعاتهم المغرضة بهدف تشويه صورة الإسلام في نفوس </a:t>
            </a:r>
            <a:r>
              <a:rPr lang="ar-SA" sz="2600" b="1" dirty="0" smtClean="0"/>
              <a:t>أهله، </a:t>
            </a:r>
          </a:p>
          <a:p>
            <a:pPr marL="514350" indent="-514350" algn="just" rtl="1">
              <a:buFontTx/>
              <a:buChar char="-"/>
            </a:pPr>
            <a:r>
              <a:rPr lang="ar-SA" sz="2600" b="1" dirty="0" smtClean="0"/>
              <a:t>كما </a:t>
            </a:r>
            <a:r>
              <a:rPr lang="ar-SA" sz="2600" b="1" dirty="0" smtClean="0"/>
              <a:t>أسس المدارس المدنية التي تمجد الفلسفة الغربية وتجهل المسلمين بدينهم ولغتهم وتاريخهم ، وأفسح المجال للأقليات غير المسلمة لتعمل ضد وحدة المسلمين ، </a:t>
            </a:r>
            <a:endParaRPr lang="en-US" sz="2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304800" y="1447800"/>
            <a:ext cx="9296400" cy="4678363"/>
          </a:xfrm>
        </p:spPr>
        <p:txBody>
          <a:bodyPr/>
          <a:lstStyle/>
          <a:p>
            <a:pPr algn="just" rtl="1">
              <a:buFontTx/>
              <a:buChar char="-"/>
            </a:pPr>
            <a:r>
              <a:rPr lang="ar-SA" sz="2600" b="1" dirty="0" smtClean="0"/>
              <a:t>وأدخل </a:t>
            </a:r>
            <a:r>
              <a:rPr lang="ar-SA" sz="2600" b="1" dirty="0" smtClean="0"/>
              <a:t>القوانين الأوروبية وأقصى العمل بالشريعة في </a:t>
            </a:r>
            <a:r>
              <a:rPr lang="ar-SA" sz="2600" b="1" dirty="0" smtClean="0"/>
              <a:t>المحاكم، </a:t>
            </a:r>
          </a:p>
          <a:p>
            <a:pPr algn="just" rtl="1">
              <a:buFontTx/>
              <a:buChar char="-"/>
            </a:pPr>
            <a:r>
              <a:rPr lang="ar-SA" sz="2600" b="1" dirty="0" smtClean="0"/>
              <a:t>وشجع </a:t>
            </a:r>
            <a:r>
              <a:rPr lang="ar-SA" sz="2600" b="1" dirty="0" smtClean="0"/>
              <a:t>على نشر الإباحية والعادات والموضات الغربية </a:t>
            </a:r>
            <a:endParaRPr lang="ar-SA" sz="2600" b="1" dirty="0" smtClean="0"/>
          </a:p>
          <a:p>
            <a:pPr algn="just" rtl="1">
              <a:buFontTx/>
              <a:buChar char="-"/>
            </a:pPr>
            <a:r>
              <a:rPr lang="ar-SA" sz="2600" b="1" dirty="0" smtClean="0"/>
              <a:t>وغير </a:t>
            </a:r>
            <a:r>
              <a:rPr lang="ar-SA" sz="2600" b="1" dirty="0" smtClean="0"/>
              <a:t>ذلك مما قام به الاحتلال الأوروبي لتغريب الشعوب الإسلامية ولم يزل العالم الإسلامي يعاني من آثارها المدمرة لهويته وثقافته </a:t>
            </a:r>
            <a:r>
              <a:rPr lang="ar-SA" sz="2600" b="1" dirty="0" smtClean="0"/>
              <a:t>الإسلامية</a:t>
            </a:r>
          </a:p>
          <a:p>
            <a:pPr lvl="0" algn="just" rtl="1"/>
            <a:r>
              <a:rPr lang="ar-SA" sz="2600" b="1" dirty="0" smtClean="0"/>
              <a:t>2. </a:t>
            </a:r>
            <a:r>
              <a:rPr lang="ar-SA" sz="2600" b="1" dirty="0" smtClean="0">
                <a:solidFill>
                  <a:srgbClr val="FF0000"/>
                </a:solidFill>
              </a:rPr>
              <a:t>الوسائل </a:t>
            </a:r>
            <a:r>
              <a:rPr lang="ar-SA" sz="2600" b="1" dirty="0" smtClean="0">
                <a:solidFill>
                  <a:srgbClr val="FF0000"/>
                </a:solidFill>
              </a:rPr>
              <a:t>غير المباشرة :</a:t>
            </a:r>
            <a:endParaRPr lang="en-US" sz="2600" dirty="0" smtClean="0">
              <a:solidFill>
                <a:srgbClr val="FF0000"/>
              </a:solidFill>
            </a:endParaRPr>
          </a:p>
          <a:p>
            <a:pPr marL="514350" indent="-514350" algn="just" rtl="1">
              <a:buAutoNum type="arabic1Minus"/>
            </a:pPr>
            <a:r>
              <a:rPr lang="ar-SA" sz="2600" b="1" dirty="0" smtClean="0">
                <a:solidFill>
                  <a:srgbClr val="FF0000"/>
                </a:solidFill>
              </a:rPr>
              <a:t>تقديم </a:t>
            </a:r>
            <a:r>
              <a:rPr lang="ar-SA" sz="2600" b="1" dirty="0" smtClean="0">
                <a:solidFill>
                  <a:srgbClr val="FF0000"/>
                </a:solidFill>
              </a:rPr>
              <a:t>الخبرة والمشورة </a:t>
            </a:r>
            <a:r>
              <a:rPr lang="ar-SA" sz="2600" b="1" dirty="0" smtClean="0"/>
              <a:t>: اتخذ من تقديم الخبرة والمشورة غطاء </a:t>
            </a:r>
            <a:r>
              <a:rPr lang="ar-SA" sz="2600" b="1" dirty="0" smtClean="0">
                <a:solidFill>
                  <a:srgbClr val="FF0000"/>
                </a:solidFill>
              </a:rPr>
              <a:t>للتدخل في السياسات والأوضاع الداخلية للعالم الإسلامي عن طريق السفراء والقناصل والخبراء</a:t>
            </a:r>
            <a:r>
              <a:rPr lang="ar-SA" sz="2600" b="1" dirty="0" smtClean="0"/>
              <a:t> الذين يعدون طلائع للتغريب في كثير من البلدان الإسلامية كما يظهر من </a:t>
            </a:r>
            <a:r>
              <a:rPr lang="ar-SA" sz="2600" b="1" dirty="0" smtClean="0"/>
              <a:t>عملهم، </a:t>
            </a:r>
            <a:r>
              <a:rPr lang="ar-SA" sz="2600" b="1" dirty="0" smtClean="0">
                <a:solidFill>
                  <a:srgbClr val="FF0000"/>
                </a:solidFill>
              </a:rPr>
              <a:t>وتحديث مؤسسات الدولة على النمط الغربي </a:t>
            </a:r>
            <a:r>
              <a:rPr lang="ar-SA" sz="2600" b="1" dirty="0" smtClean="0">
                <a:solidFill>
                  <a:srgbClr val="FF0000"/>
                </a:solidFill>
              </a:rPr>
              <a:t>.</a:t>
            </a:r>
          </a:p>
          <a:p>
            <a:pPr marL="514350" indent="-514350" algn="just" rtl="1">
              <a:buAutoNum type="arabic1Minus"/>
            </a:pPr>
            <a:endParaRPr lang="en-US" sz="2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t>ب - </a:t>
            </a:r>
            <a:r>
              <a:rPr lang="ar-SA" sz="2600" b="1" dirty="0" smtClean="0">
                <a:solidFill>
                  <a:srgbClr val="FF0000"/>
                </a:solidFill>
              </a:rPr>
              <a:t>تجهيل </a:t>
            </a:r>
            <a:r>
              <a:rPr lang="ar-SA" sz="2600" b="1" dirty="0" smtClean="0">
                <a:solidFill>
                  <a:srgbClr val="FF0000"/>
                </a:solidFill>
              </a:rPr>
              <a:t>المسلمين بلغتهم و نشر اللغات الغربية بينهم </a:t>
            </a:r>
            <a:r>
              <a:rPr lang="ar-SA" sz="2600" b="1" dirty="0" smtClean="0"/>
              <a:t>: اللغة العربية الفصحى هي لغة القرآن والسنة النبوية والتراث الإسلامي ولغة الصلاة وشعائر الإسلام ، لها أثر كبير في توحيد المسلمين على اختلاف أجناسهم وبلدانهم لذلك كانت غرضا مباشرا للتغريب من أجل تجهيل المسلمين بتعاليم دينهم وصرفهم </a:t>
            </a:r>
            <a:r>
              <a:rPr lang="ar-SA" sz="2600" b="1" dirty="0" smtClean="0"/>
              <a:t>عنها</a:t>
            </a:r>
          </a:p>
          <a:p>
            <a:pPr algn="just" rtl="1"/>
            <a:r>
              <a:rPr lang="ar-SA" sz="2600" b="1" dirty="0" smtClean="0"/>
              <a:t>- فقد </a:t>
            </a:r>
            <a:r>
              <a:rPr lang="ar-SA" sz="2600" b="1" dirty="0" smtClean="0"/>
              <a:t>تم </a:t>
            </a:r>
            <a:r>
              <a:rPr lang="ar-SA" sz="2600" b="1" dirty="0" smtClean="0">
                <a:solidFill>
                  <a:srgbClr val="FF0000"/>
                </a:solidFill>
              </a:rPr>
              <a:t>محاصرة تعليم اللغة العربية الفصحى في حلقات المساجد ومدارس التعليم الديني</a:t>
            </a:r>
            <a:r>
              <a:rPr lang="ar-SA" sz="2600" b="1" dirty="0" smtClean="0"/>
              <a:t> </a:t>
            </a:r>
            <a:r>
              <a:rPr lang="ar-SA" sz="2600" b="1" dirty="0" smtClean="0">
                <a:solidFill>
                  <a:srgbClr val="FF0000"/>
                </a:solidFill>
              </a:rPr>
              <a:t>وتقليص تدريسها في المدارس </a:t>
            </a:r>
            <a:r>
              <a:rPr lang="ar-SA" sz="2600" b="1" dirty="0" smtClean="0"/>
              <a:t>المدنية والدعوة إلى </a:t>
            </a:r>
            <a:r>
              <a:rPr lang="ar-SA" sz="2600" b="1" dirty="0" smtClean="0">
                <a:solidFill>
                  <a:srgbClr val="FF0000"/>
                </a:solidFill>
              </a:rPr>
              <a:t>الاستغناء </a:t>
            </a:r>
            <a:r>
              <a:rPr lang="ar-SA" sz="2600" b="1" dirty="0" smtClean="0">
                <a:solidFill>
                  <a:srgbClr val="FF0000"/>
                </a:solidFill>
              </a:rPr>
              <a:t>عنها باللغة العامية</a:t>
            </a:r>
            <a:r>
              <a:rPr lang="ar-SA" sz="2600" b="1" dirty="0" smtClean="0"/>
              <a:t> التي تمثل مجموعة من لهجات تختلف من بلد إلى </a:t>
            </a:r>
            <a:r>
              <a:rPr lang="ar-SA" sz="2600" b="1" dirty="0" smtClean="0"/>
              <a:t>آخر</a:t>
            </a:r>
          </a:p>
          <a:p>
            <a:pPr algn="just" rtl="1"/>
            <a:r>
              <a:rPr lang="ar-SA" sz="2600" b="1" dirty="0" smtClean="0"/>
              <a:t>- وكذلك </a:t>
            </a:r>
            <a:r>
              <a:rPr lang="ar-SA" sz="2600" b="1" dirty="0" smtClean="0">
                <a:solidFill>
                  <a:srgbClr val="FF0000"/>
                </a:solidFill>
              </a:rPr>
              <a:t>عمد أصحاب التيار التغريبي إلى التوسع في تعليم اللغات الأوروبية </a:t>
            </a:r>
            <a:r>
              <a:rPr lang="ar-SA" sz="2600" b="1" dirty="0" smtClean="0"/>
              <a:t>لتكون نافذة لتسرب الثقافة الغربية إلى عقولهم </a:t>
            </a:r>
            <a:r>
              <a:rPr lang="ar-SA" sz="2600" b="1" dirty="0" smtClean="0"/>
              <a:t>وحياتهم.</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372600" cy="4678363"/>
          </a:xfrm>
        </p:spPr>
        <p:txBody>
          <a:bodyPr/>
          <a:lstStyle/>
          <a:p>
            <a:pPr algn="just" rtl="1"/>
            <a:r>
              <a:rPr lang="ar-SA" sz="2600" b="1" dirty="0" smtClean="0"/>
              <a:t>ت- إنشاء </a:t>
            </a:r>
            <a:r>
              <a:rPr lang="ar-SA" sz="2600" b="1" dirty="0" smtClean="0"/>
              <a:t>المدارس المدنية : اتخذ التغريب من التعليم في البلدان الإسلامية وسيلة في صرف الناشئة عن انتمائهم </a:t>
            </a:r>
            <a:r>
              <a:rPr lang="ar-SA" sz="2600" b="1" dirty="0" smtClean="0"/>
              <a:t>الأصيل، </a:t>
            </a:r>
            <a:r>
              <a:rPr lang="ar-SA" sz="2600" b="1" dirty="0" smtClean="0"/>
              <a:t>وتزويدهم بالأفكار والثقافة </a:t>
            </a:r>
            <a:r>
              <a:rPr lang="ar-SA" sz="2600" b="1" dirty="0" smtClean="0"/>
              <a:t>الغربية، </a:t>
            </a:r>
            <a:r>
              <a:rPr lang="ar-SA" sz="2600" b="1" dirty="0" smtClean="0"/>
              <a:t>وتوجيههم نحو الولاء للحضارة </a:t>
            </a:r>
            <a:r>
              <a:rPr lang="ar-SA" sz="2600" b="1" dirty="0" smtClean="0"/>
              <a:t>الغربية.</a:t>
            </a:r>
          </a:p>
          <a:p>
            <a:pPr algn="just" rtl="1">
              <a:buFontTx/>
              <a:buChar char="-"/>
            </a:pPr>
            <a:r>
              <a:rPr lang="ar-SA" sz="2600" b="1" dirty="0" smtClean="0"/>
              <a:t>يقول </a:t>
            </a:r>
            <a:r>
              <a:rPr lang="ar-SA" sz="2600" b="1" dirty="0" smtClean="0"/>
              <a:t>اللورد </a:t>
            </a:r>
            <a:r>
              <a:rPr lang="ar-SA" sz="2600" b="1" dirty="0" smtClean="0"/>
              <a:t>(لويد) </a:t>
            </a:r>
            <a:r>
              <a:rPr lang="ar-SA" sz="2600" b="1" dirty="0" smtClean="0"/>
              <a:t>المندوب البريطاني على مصر في خطبته التي ألقاها في كلية فكتوريا بالإسكندرية عام </a:t>
            </a:r>
            <a:r>
              <a:rPr lang="ar-SA" sz="2600" b="1" dirty="0" smtClean="0"/>
              <a:t>(1345هـ </a:t>
            </a:r>
            <a:r>
              <a:rPr lang="ar-SA" sz="2600" b="1" dirty="0" smtClean="0"/>
              <a:t>- </a:t>
            </a:r>
            <a:r>
              <a:rPr lang="ar-SA" sz="2600" b="1" dirty="0" smtClean="0"/>
              <a:t>1926م): (</a:t>
            </a:r>
            <a:r>
              <a:rPr lang="ar-SA" sz="2600" b="1" dirty="0" smtClean="0">
                <a:solidFill>
                  <a:srgbClr val="FF0000"/>
                </a:solidFill>
              </a:rPr>
              <a:t>ليس </a:t>
            </a:r>
            <a:r>
              <a:rPr lang="ar-SA" sz="2600" b="1" dirty="0" smtClean="0">
                <a:solidFill>
                  <a:srgbClr val="FF0000"/>
                </a:solidFill>
              </a:rPr>
              <a:t>من وسيلة لتوطيد الرابطة بين البريطانيين والمصريين أفعل من كليةٍ تعلم الشبان من مختلف الأجناس المباديء البريطانية العليا ... فيصيروا قادرين أن يفهموا أساليبنا ويعطفوا عليها ... وينمو فيهم من الشعور الانجليزي ما يكون كافيا لجعلهم صلة للتفاهم بين الشرقي والغربي </a:t>
            </a:r>
            <a:r>
              <a:rPr lang="ar-SA" sz="2600" b="1" dirty="0" smtClean="0"/>
              <a:t>)</a:t>
            </a:r>
          </a:p>
          <a:p>
            <a:pPr algn="just" rtl="1">
              <a:buFontTx/>
              <a:buChar char="-"/>
            </a:pPr>
            <a:r>
              <a:rPr lang="ar-SA" sz="2600" b="1" dirty="0" smtClean="0"/>
              <a:t>ولخطورة هذه الوسيلة وقوة تأثيرها </a:t>
            </a:r>
            <a:r>
              <a:rPr lang="ar-SA" sz="2600" b="1" dirty="0" smtClean="0">
                <a:solidFill>
                  <a:srgbClr val="FF0000"/>
                </a:solidFill>
              </a:rPr>
              <a:t>سارع الاحتلال إلى استثمار التعليم </a:t>
            </a:r>
            <a:r>
              <a:rPr lang="ar-SA" sz="2600" b="1" dirty="0" smtClean="0"/>
              <a:t>ورسم سياسته نحو تحقيق أهداف </a:t>
            </a:r>
            <a:r>
              <a:rPr lang="ar-SA" sz="2600" b="1" dirty="0" smtClean="0"/>
              <a:t>التغريب.</a:t>
            </a:r>
            <a:endParaRPr lang="en-US" sz="2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304800" y="1447800"/>
            <a:ext cx="9448800" cy="4678363"/>
          </a:xfrm>
        </p:spPr>
        <p:txBody>
          <a:bodyPr/>
          <a:lstStyle/>
          <a:p>
            <a:pPr algn="just" rtl="1"/>
            <a:r>
              <a:rPr lang="ar-SA" sz="2600" b="1" dirty="0" smtClean="0"/>
              <a:t>ث- </a:t>
            </a:r>
            <a:r>
              <a:rPr lang="ar-SA" sz="2800" b="1" dirty="0" smtClean="0">
                <a:solidFill>
                  <a:srgbClr val="FF0000"/>
                </a:solidFill>
              </a:rPr>
              <a:t>تحرير </a:t>
            </a:r>
            <a:r>
              <a:rPr lang="ar-SA" sz="2800" b="1" dirty="0" smtClean="0">
                <a:solidFill>
                  <a:srgbClr val="FF0000"/>
                </a:solidFill>
              </a:rPr>
              <a:t>المرأة</a:t>
            </a:r>
            <a:r>
              <a:rPr lang="ar-SA" sz="2800" b="1" dirty="0" smtClean="0"/>
              <a:t>: </a:t>
            </a:r>
            <a:r>
              <a:rPr lang="ar-SA" sz="2600" b="1" dirty="0" smtClean="0"/>
              <a:t>أن </a:t>
            </a:r>
            <a:r>
              <a:rPr lang="ar-SA" sz="2600" b="1" dirty="0" smtClean="0"/>
              <a:t>المرأة </a:t>
            </a:r>
            <a:r>
              <a:rPr lang="ar-SA" sz="2600" b="1" dirty="0" smtClean="0">
                <a:solidFill>
                  <a:srgbClr val="FF0000"/>
                </a:solidFill>
              </a:rPr>
              <a:t>نظرا لمكانتها وتأثيرها القوي في الحفاظ على ثقافة المجتمع الإسلامي ونقل مكوناتها إلى الناشئة وتربيتها </a:t>
            </a:r>
            <a:r>
              <a:rPr lang="ar-SA" sz="2600" b="1" dirty="0" smtClean="0"/>
              <a:t>على </a:t>
            </a:r>
            <a:r>
              <a:rPr lang="ar-SA" sz="2600" b="1" dirty="0" err="1" smtClean="0"/>
              <a:t>مباديء</a:t>
            </a:r>
            <a:r>
              <a:rPr lang="ar-SA" sz="2600" b="1" dirty="0" smtClean="0"/>
              <a:t> الإسلام وقيمه </a:t>
            </a:r>
            <a:r>
              <a:rPr lang="ar-SA" sz="2600" b="1" dirty="0" smtClean="0">
                <a:solidFill>
                  <a:srgbClr val="FF0000"/>
                </a:solidFill>
              </a:rPr>
              <a:t>كانت هدفا لدعاة التغريب </a:t>
            </a:r>
            <a:r>
              <a:rPr lang="ar-SA" sz="2600" b="1" dirty="0" smtClean="0"/>
              <a:t>الذين دعوا إلى </a:t>
            </a:r>
            <a:r>
              <a:rPr lang="ar-SA" sz="2600" b="1" dirty="0" smtClean="0">
                <a:solidFill>
                  <a:srgbClr val="FF0000"/>
                </a:solidFill>
              </a:rPr>
              <a:t>سلخ المرأة </a:t>
            </a:r>
            <a:r>
              <a:rPr lang="ar-SA" sz="2600" b="1" dirty="0" smtClean="0"/>
              <a:t>عن دينها ودعوها إلى محاكاة المرأة الغربية ومجاراتها في العادات والتقاليد باسم تحرير </a:t>
            </a:r>
            <a:r>
              <a:rPr lang="ar-SA" sz="2600" b="1" dirty="0" smtClean="0"/>
              <a:t>المرأة، </a:t>
            </a:r>
            <a:r>
              <a:rPr lang="ar-SA" sz="2600" b="1" dirty="0" smtClean="0"/>
              <a:t>وطالبوها </a:t>
            </a:r>
            <a:r>
              <a:rPr lang="ar-SA" sz="2600" b="1" dirty="0" smtClean="0">
                <a:solidFill>
                  <a:srgbClr val="FF0000"/>
                </a:solidFill>
              </a:rPr>
              <a:t>بخلع حجابها ومخالطة الرجال </a:t>
            </a:r>
            <a:r>
              <a:rPr lang="ar-SA" sz="2600" b="1" dirty="0" smtClean="0"/>
              <a:t>الأجانب في ميادين التعليم </a:t>
            </a:r>
            <a:r>
              <a:rPr lang="ar-SA" sz="2600" b="1" dirty="0" smtClean="0"/>
              <a:t>والعمل، </a:t>
            </a:r>
            <a:r>
              <a:rPr lang="ar-SA" sz="2600" b="1" dirty="0" smtClean="0"/>
              <a:t>كما دعوا إلى </a:t>
            </a:r>
            <a:r>
              <a:rPr lang="ar-SA" sz="2600" b="1" dirty="0" smtClean="0">
                <a:solidFill>
                  <a:srgbClr val="FF0000"/>
                </a:solidFill>
              </a:rPr>
              <a:t>إباحة زواجها بالكفار ومنع تعدد الزوجات وتقييد الطلاق وإيقاعه </a:t>
            </a:r>
            <a:r>
              <a:rPr lang="ar-SA" sz="2600" b="1" dirty="0" smtClean="0"/>
              <a:t>في المحاكم ، وكان </a:t>
            </a:r>
            <a:r>
              <a:rPr lang="ar-SA" sz="2600" b="1" dirty="0" smtClean="0">
                <a:solidFill>
                  <a:srgbClr val="FF0000"/>
                </a:solidFill>
              </a:rPr>
              <a:t>النصراني المتعصب </a:t>
            </a:r>
            <a:r>
              <a:rPr lang="ar-SA" sz="2600" b="1" dirty="0" smtClean="0">
                <a:solidFill>
                  <a:srgbClr val="FF0000"/>
                </a:solidFill>
              </a:rPr>
              <a:t>(فهمي مرقص) </a:t>
            </a:r>
            <a:r>
              <a:rPr lang="ar-SA" sz="2600" b="1" dirty="0" smtClean="0">
                <a:solidFill>
                  <a:srgbClr val="FF0000"/>
                </a:solidFill>
              </a:rPr>
              <a:t>أول من طرح هذه </a:t>
            </a:r>
            <a:r>
              <a:rPr lang="ar-SA" sz="2600" b="1" dirty="0" smtClean="0">
                <a:solidFill>
                  <a:srgbClr val="FF0000"/>
                </a:solidFill>
              </a:rPr>
              <a:t>المطالب</a:t>
            </a:r>
            <a:r>
              <a:rPr lang="ar-SA" sz="2600" b="1" dirty="0" smtClean="0"/>
              <a:t>، </a:t>
            </a:r>
            <a:r>
              <a:rPr lang="ar-SA" sz="2600" b="1" dirty="0" smtClean="0"/>
              <a:t>وذلك عام 1894م في كتاب له سماه (المرأة والشرق</a:t>
            </a:r>
            <a:r>
              <a:rPr lang="ar-SA" sz="2600" b="1" dirty="0" smtClean="0"/>
              <a:t>)</a:t>
            </a:r>
          </a:p>
          <a:p>
            <a:pPr algn="just" rtl="1"/>
            <a:r>
              <a:rPr lang="ar-SA" sz="2600" b="1" dirty="0" smtClean="0"/>
              <a:t>- ومن </a:t>
            </a:r>
            <a:r>
              <a:rPr lang="ar-SA" sz="2600" b="1" dirty="0" smtClean="0"/>
              <a:t>المؤسف أن المرأة المسلمة التي كانت تنعم بكرامتها وحقوقها استخدمت باسم التحرير والتطور </a:t>
            </a:r>
            <a:r>
              <a:rPr lang="ar-SA" sz="2600" b="1" dirty="0" smtClean="0">
                <a:solidFill>
                  <a:srgbClr val="FF0000"/>
                </a:solidFill>
              </a:rPr>
              <a:t>مصيدة لجمع </a:t>
            </a:r>
            <a:r>
              <a:rPr lang="ar-SA" sz="2600" b="1" dirty="0" smtClean="0">
                <a:solidFill>
                  <a:srgbClr val="FF0000"/>
                </a:solidFill>
              </a:rPr>
              <a:t>المال، </a:t>
            </a:r>
            <a:r>
              <a:rPr lang="ar-SA" sz="2600" b="1" dirty="0" smtClean="0">
                <a:solidFill>
                  <a:srgbClr val="FF0000"/>
                </a:solidFill>
              </a:rPr>
              <a:t>ومطية لتحصيل </a:t>
            </a:r>
            <a:r>
              <a:rPr lang="ar-SA" sz="2600" b="1" dirty="0" smtClean="0">
                <a:solidFill>
                  <a:srgbClr val="FF0000"/>
                </a:solidFill>
              </a:rPr>
              <a:t>المتعة، </a:t>
            </a:r>
            <a:r>
              <a:rPr lang="ar-SA" sz="2600" b="1" dirty="0" smtClean="0">
                <a:solidFill>
                  <a:srgbClr val="FF0000"/>
                </a:solidFill>
              </a:rPr>
              <a:t>ووسيلة للدعاية </a:t>
            </a:r>
            <a:r>
              <a:rPr lang="ar-SA" sz="2600" b="1" dirty="0" smtClean="0"/>
              <a:t>التجارية ؛ </a:t>
            </a:r>
            <a:endParaRPr lang="en-US" sz="2600" dirty="0" smtClean="0"/>
          </a:p>
          <a:p>
            <a:pPr algn="just" rtl="1"/>
            <a:endParaRPr lang="ar-SA" sz="2600" b="1" dirty="0" smtClean="0"/>
          </a:p>
          <a:p>
            <a:pPr algn="just" rtl="1"/>
            <a:endParaRPr lang="en-US" sz="2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182100" cy="4678363"/>
          </a:xfrm>
        </p:spPr>
        <p:txBody>
          <a:bodyPr/>
          <a:lstStyle/>
          <a:p>
            <a:pPr algn="just" rtl="1"/>
            <a:r>
              <a:rPr lang="ar-SA" sz="2600" b="1" dirty="0" smtClean="0">
                <a:solidFill>
                  <a:srgbClr val="FF0000"/>
                </a:solidFill>
              </a:rPr>
              <a:t>ج- السيطرة </a:t>
            </a:r>
            <a:r>
              <a:rPr lang="ar-SA" sz="2600" b="1" dirty="0" smtClean="0">
                <a:solidFill>
                  <a:srgbClr val="FF0000"/>
                </a:solidFill>
              </a:rPr>
              <a:t>على </a:t>
            </a:r>
            <a:r>
              <a:rPr lang="ar-SA" sz="2600" b="1" dirty="0" smtClean="0">
                <a:solidFill>
                  <a:srgbClr val="FF0000"/>
                </a:solidFill>
              </a:rPr>
              <a:t>الصحافة </a:t>
            </a:r>
            <a:r>
              <a:rPr lang="ar-SA" sz="2600" b="1" dirty="0" err="1" smtClean="0">
                <a:solidFill>
                  <a:srgbClr val="FF0000"/>
                </a:solidFill>
              </a:rPr>
              <a:t>والاعلام</a:t>
            </a:r>
            <a:r>
              <a:rPr lang="ar-SA" sz="2600" b="1" dirty="0" smtClean="0">
                <a:solidFill>
                  <a:srgbClr val="FF0000"/>
                </a:solidFill>
              </a:rPr>
              <a:t>: </a:t>
            </a:r>
            <a:r>
              <a:rPr lang="ar-SA" sz="2600" b="1" dirty="0" smtClean="0"/>
              <a:t>التي </a:t>
            </a:r>
            <a:r>
              <a:rPr lang="ar-SA" sz="2600" b="1" dirty="0" smtClean="0"/>
              <a:t>كانت تعمل على تطوير الإسلام وإيجاد تفسير جديد له يخدم أهداف </a:t>
            </a:r>
            <a:r>
              <a:rPr lang="ar-SA" sz="2600" b="1" dirty="0" smtClean="0"/>
              <a:t>التغريبيين، </a:t>
            </a:r>
            <a:r>
              <a:rPr lang="ar-SA" sz="2600" b="1" dirty="0" smtClean="0"/>
              <a:t>ويقوي الصلة </a:t>
            </a:r>
            <a:r>
              <a:rPr lang="ar-SA" sz="2600" b="1" dirty="0" smtClean="0"/>
              <a:t>بهم، </a:t>
            </a:r>
            <a:r>
              <a:rPr lang="ar-SA" sz="2600" b="1" dirty="0" smtClean="0"/>
              <a:t>وهذا التطوير كان خطرا خفيا انقادت له مجتمعات المسلمين دون إدراك لوجه الخطر فيه ؛ </a:t>
            </a:r>
            <a:endParaRPr lang="ar-SA" sz="2600" b="1" dirty="0" smtClean="0"/>
          </a:p>
          <a:p>
            <a:pPr algn="just" rtl="1">
              <a:buFontTx/>
              <a:buChar char="-"/>
            </a:pPr>
            <a:r>
              <a:rPr lang="ar-SA" sz="2600" b="1" dirty="0" smtClean="0"/>
              <a:t>ولا </a:t>
            </a:r>
            <a:r>
              <a:rPr lang="ar-SA" sz="2600" b="1" dirty="0" smtClean="0"/>
              <a:t>غرابة في الاهتمام بالصحافة فهي كما يقرر </a:t>
            </a:r>
            <a:r>
              <a:rPr lang="ar-SA" sz="2600" b="1" dirty="0" smtClean="0"/>
              <a:t>(جب) </a:t>
            </a:r>
            <a:r>
              <a:rPr lang="ar-SA" sz="2600" b="1" dirty="0" smtClean="0">
                <a:solidFill>
                  <a:srgbClr val="FF0000"/>
                </a:solidFill>
              </a:rPr>
              <a:t>أقوى أدوات </a:t>
            </a:r>
            <a:r>
              <a:rPr lang="ar-SA" sz="2600" b="1" dirty="0" smtClean="0">
                <a:solidFill>
                  <a:srgbClr val="FF0000"/>
                </a:solidFill>
              </a:rPr>
              <a:t>التغريب</a:t>
            </a:r>
            <a:r>
              <a:rPr lang="ar-SA" sz="2600" b="1" dirty="0" smtClean="0"/>
              <a:t>، </a:t>
            </a:r>
            <a:r>
              <a:rPr lang="ar-SA" sz="2600" b="1" dirty="0" smtClean="0"/>
              <a:t>وأعظمها نفوذا في العالم </a:t>
            </a:r>
            <a:r>
              <a:rPr lang="ar-SA" sz="2600" b="1" dirty="0" smtClean="0"/>
              <a:t>الإسلامي، </a:t>
            </a:r>
            <a:r>
              <a:rPr lang="ar-SA" sz="2600" b="1" dirty="0" smtClean="0"/>
              <a:t>ولاسيما أن </a:t>
            </a:r>
            <a:r>
              <a:rPr lang="ar-SA" sz="2600" b="1" dirty="0" smtClean="0">
                <a:solidFill>
                  <a:srgbClr val="FF0000"/>
                </a:solidFill>
              </a:rPr>
              <a:t>مديريها ينتمون في معظمهم إلى من يسميهم </a:t>
            </a:r>
            <a:r>
              <a:rPr lang="ar-SA" sz="2600" b="1" dirty="0" smtClean="0">
                <a:solidFill>
                  <a:srgbClr val="FF0000"/>
                </a:solidFill>
              </a:rPr>
              <a:t>التقدميين</a:t>
            </a:r>
            <a:r>
              <a:rPr lang="ar-SA" sz="2600" b="1" dirty="0" smtClean="0"/>
              <a:t>؛ </a:t>
            </a:r>
            <a:r>
              <a:rPr lang="ar-SA" sz="2600" b="1" dirty="0" smtClean="0"/>
              <a:t>ذلك أن معظم الصحف واقعة تحت تأثير الآراء والأساليب الغربية </a:t>
            </a:r>
            <a:endParaRPr lang="ar-SA" sz="2600" b="1" dirty="0" smtClean="0"/>
          </a:p>
          <a:p>
            <a:pPr algn="just" rtl="1"/>
            <a:r>
              <a:rPr lang="ar-SA" sz="2600" b="1" dirty="0" smtClean="0"/>
              <a:t>ح- </a:t>
            </a:r>
            <a:r>
              <a:rPr lang="ar-SA" sz="2600" b="1" dirty="0" smtClean="0">
                <a:solidFill>
                  <a:srgbClr val="FF0000"/>
                </a:solidFill>
              </a:rPr>
              <a:t>تطوير </a:t>
            </a:r>
            <a:r>
              <a:rPr lang="ar-SA" sz="2600" b="1" dirty="0" smtClean="0">
                <a:solidFill>
                  <a:srgbClr val="FF0000"/>
                </a:solidFill>
              </a:rPr>
              <a:t>الفكر </a:t>
            </a:r>
            <a:r>
              <a:rPr lang="ar-SA" sz="2600" b="1" dirty="0" smtClean="0">
                <a:solidFill>
                  <a:srgbClr val="FF0000"/>
                </a:solidFill>
              </a:rPr>
              <a:t>الإسلامي:</a:t>
            </a:r>
            <a:r>
              <a:rPr lang="ar-SA" sz="2600" b="1" dirty="0" smtClean="0"/>
              <a:t> </a:t>
            </a:r>
            <a:r>
              <a:rPr lang="ar-SA" sz="2600" b="1" dirty="0" smtClean="0"/>
              <a:t>مع بداية القرن العشرين </a:t>
            </a:r>
            <a:r>
              <a:rPr lang="ar-SA" sz="2600" b="1" dirty="0" smtClean="0">
                <a:solidFill>
                  <a:srgbClr val="FF0000"/>
                </a:solidFill>
              </a:rPr>
              <a:t>تحول اهتمام المستشرقين في دراساتهم نحو تطوير الفكر </a:t>
            </a:r>
            <a:r>
              <a:rPr lang="ar-SA" sz="2600" b="1" dirty="0" smtClean="0">
                <a:solidFill>
                  <a:srgbClr val="FF0000"/>
                </a:solidFill>
              </a:rPr>
              <a:t>الإسلامي</a:t>
            </a:r>
            <a:r>
              <a:rPr lang="ar-SA" sz="2600" b="1" dirty="0" smtClean="0"/>
              <a:t>، </a:t>
            </a:r>
            <a:r>
              <a:rPr lang="ar-SA" sz="2600" b="1" dirty="0" smtClean="0"/>
              <a:t>وهي دراسات موجهة </a:t>
            </a:r>
            <a:r>
              <a:rPr lang="ar-SA" sz="2600" b="1" dirty="0" smtClean="0"/>
              <a:t>هادفة، </a:t>
            </a:r>
            <a:r>
              <a:rPr lang="ar-SA" sz="2600" b="1" dirty="0" smtClean="0"/>
              <a:t>تساير تطور السياسة الاستعمارية في البلاد </a:t>
            </a:r>
            <a:r>
              <a:rPr lang="ar-SA" sz="2600" b="1" dirty="0" smtClean="0"/>
              <a:t>الإسلامية، </a:t>
            </a:r>
            <a:r>
              <a:rPr lang="ar-SA" sz="2600" b="1" dirty="0" smtClean="0"/>
              <a:t>واتجاهها إلى </a:t>
            </a:r>
            <a:r>
              <a:rPr lang="ar-SA" sz="2600" b="1" dirty="0" smtClean="0"/>
              <a:t>التغريب.</a:t>
            </a:r>
          </a:p>
          <a:p>
            <a:pPr algn="just" rtl="1"/>
            <a:endParaRPr lang="en-US" sz="2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just" rtl="1"/>
            <a:r>
              <a:rPr lang="ar-SA" sz="2600" b="1" dirty="0" smtClean="0"/>
              <a:t>- وهذا </a:t>
            </a:r>
            <a:r>
              <a:rPr lang="ar-SA" sz="2600" b="1" dirty="0" smtClean="0"/>
              <a:t>ما يوضحه </a:t>
            </a:r>
            <a:r>
              <a:rPr lang="ar-SA" sz="2600" b="1" dirty="0" smtClean="0"/>
              <a:t>(سميث) </a:t>
            </a:r>
            <a:r>
              <a:rPr lang="ar-SA" sz="2600" b="1" dirty="0" smtClean="0"/>
              <a:t>في </a:t>
            </a:r>
            <a:r>
              <a:rPr lang="ar-SA" sz="2600" b="1" dirty="0" smtClean="0"/>
              <a:t>كتابه: (الإسلام </a:t>
            </a:r>
            <a:r>
              <a:rPr lang="ar-SA" sz="2600" b="1" dirty="0" smtClean="0"/>
              <a:t>في التاريخ </a:t>
            </a:r>
            <a:r>
              <a:rPr lang="ar-SA" sz="2600" b="1" dirty="0" smtClean="0"/>
              <a:t>الحديث) </a:t>
            </a:r>
            <a:r>
              <a:rPr lang="ar-SA" sz="2600" b="1" dirty="0" smtClean="0"/>
              <a:t>الذي صدر عام 1957م من أن الإسلام يجتاز مرحلة تحول وتغير </a:t>
            </a:r>
            <a:r>
              <a:rPr lang="ar-SA" sz="2600" b="1" dirty="0" smtClean="0"/>
              <a:t>خطيرة، </a:t>
            </a:r>
            <a:r>
              <a:rPr lang="ar-SA" sz="2600" b="1" dirty="0" smtClean="0"/>
              <a:t>وأن دراسة هذا التطور </a:t>
            </a:r>
            <a:r>
              <a:rPr lang="ar-SA" sz="2600" b="1" dirty="0" smtClean="0">
                <a:solidFill>
                  <a:srgbClr val="FF0000"/>
                </a:solidFill>
              </a:rPr>
              <a:t>تعني المسلمين لكي يشاركوا في تطوير حياتهم مشاركة واعية ، ويرى أن ذلك ضروريا لترويج مفاهيم التحرر والعلمانية </a:t>
            </a:r>
            <a:r>
              <a:rPr lang="ar-SA" sz="2600" b="1" dirty="0" smtClean="0">
                <a:solidFill>
                  <a:srgbClr val="FF0000"/>
                </a:solidFill>
              </a:rPr>
              <a:t>والعالمية </a:t>
            </a:r>
            <a:r>
              <a:rPr lang="ar-SA" sz="2600" b="1" dirty="0" smtClean="0"/>
              <a:t>في العالم الاسلامي.</a:t>
            </a:r>
            <a:endParaRPr lang="en-US" sz="2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آثار التغريب </a:t>
            </a:r>
            <a:r>
              <a:rPr lang="ar-SA" b="1" u="sng" dirty="0" smtClean="0"/>
              <a:t>:</a:t>
            </a:r>
            <a:endParaRPr lang="en-US" dirty="0"/>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dirty="0" smtClean="0"/>
              <a:t> </a:t>
            </a:r>
            <a:r>
              <a:rPr lang="ar-SA" sz="2600" b="1" dirty="0" smtClean="0">
                <a:solidFill>
                  <a:srgbClr val="FF0000"/>
                </a:solidFill>
              </a:rPr>
              <a:t>استطاعت حركة التغريب التغلغل </a:t>
            </a:r>
            <a:r>
              <a:rPr lang="ar-SA" sz="2600" b="1" dirty="0" smtClean="0"/>
              <a:t>في كل بلاد العالم </a:t>
            </a:r>
            <a:r>
              <a:rPr lang="ar-SA" sz="2600" b="1" dirty="0" smtClean="0"/>
              <a:t>الإسلامي، </a:t>
            </a:r>
            <a:r>
              <a:rPr lang="ar-SA" sz="2600" b="1" dirty="0" smtClean="0">
                <a:solidFill>
                  <a:srgbClr val="FF0000"/>
                </a:solidFill>
              </a:rPr>
              <a:t>وترك بصماتها </a:t>
            </a:r>
            <a:r>
              <a:rPr lang="ar-SA" sz="2600" b="1" dirty="0" smtClean="0"/>
              <a:t>على </a:t>
            </a:r>
            <a:r>
              <a:rPr lang="ar-SA" sz="2600" b="1" dirty="0" smtClean="0">
                <a:solidFill>
                  <a:srgbClr val="FF0000"/>
                </a:solidFill>
              </a:rPr>
              <a:t>كل مظاهر </a:t>
            </a:r>
            <a:r>
              <a:rPr lang="ar-SA" sz="2600" b="1" dirty="0" smtClean="0">
                <a:solidFill>
                  <a:srgbClr val="FF0000"/>
                </a:solidFill>
              </a:rPr>
              <a:t>الحياة،</a:t>
            </a:r>
            <a:r>
              <a:rPr lang="ar-SA" sz="2600" b="1" dirty="0" smtClean="0"/>
              <a:t> </a:t>
            </a:r>
            <a:r>
              <a:rPr lang="ar-SA" sz="2600" b="1" dirty="0" smtClean="0">
                <a:solidFill>
                  <a:srgbClr val="FF0000"/>
                </a:solidFill>
              </a:rPr>
              <a:t>والتأثير في فكر المجتمع </a:t>
            </a:r>
            <a:r>
              <a:rPr lang="ar-SA" sz="2600" b="1" dirty="0" smtClean="0"/>
              <a:t>الإسلامي وسلوك </a:t>
            </a:r>
            <a:r>
              <a:rPr lang="ar-SA" sz="2600" b="1" dirty="0" smtClean="0"/>
              <a:t>أفراده، </a:t>
            </a:r>
            <a:r>
              <a:rPr lang="ar-SA" sz="2600" b="1" dirty="0" smtClean="0"/>
              <a:t>وقد تفاوت حجم التأثر من بلد إلى آخر </a:t>
            </a:r>
            <a:endParaRPr lang="ar-SA" sz="2600" b="1" dirty="0" smtClean="0"/>
          </a:p>
          <a:p>
            <a:pPr algn="just" rtl="1"/>
            <a:r>
              <a:rPr lang="ar-SA" sz="2600" b="1" dirty="0" smtClean="0"/>
              <a:t>وكان من أبرز هذه الآثار ما يأتي :    </a:t>
            </a:r>
            <a:endParaRPr lang="en-US" sz="2600" dirty="0" smtClean="0"/>
          </a:p>
          <a:p>
            <a:pPr algn="just" rtl="1"/>
            <a:r>
              <a:rPr lang="ar-SA" sz="2600" b="1" dirty="0" smtClean="0"/>
              <a:t>1. </a:t>
            </a:r>
            <a:r>
              <a:rPr lang="ar-SA" sz="2600" b="1" dirty="0" smtClean="0">
                <a:solidFill>
                  <a:srgbClr val="FF0000"/>
                </a:solidFill>
              </a:rPr>
              <a:t>زعزعة اعتقاد المسلم </a:t>
            </a:r>
            <a:r>
              <a:rPr lang="ar-SA" sz="2600" b="1" dirty="0" smtClean="0"/>
              <a:t>ودفعه إلى ترك الالتزام بأحكام الإسلام . </a:t>
            </a:r>
            <a:endParaRPr lang="en-US" sz="2600" dirty="0" smtClean="0"/>
          </a:p>
          <a:p>
            <a:pPr algn="just" rtl="1"/>
            <a:r>
              <a:rPr lang="ar-SA" sz="2600" b="1" dirty="0" smtClean="0"/>
              <a:t>2. </a:t>
            </a:r>
            <a:r>
              <a:rPr lang="ar-SA" sz="2600" b="1" dirty="0" smtClean="0">
                <a:solidFill>
                  <a:srgbClr val="FF0000"/>
                </a:solidFill>
              </a:rPr>
              <a:t>تكريس التبعية للغرب </a:t>
            </a:r>
            <a:r>
              <a:rPr lang="ar-SA" sz="2600" b="1" dirty="0" smtClean="0"/>
              <a:t>في كل توجهات المسلمين وممارساتهم . </a:t>
            </a:r>
            <a:endParaRPr lang="en-US" sz="2600" dirty="0" smtClean="0"/>
          </a:p>
          <a:p>
            <a:pPr algn="just" rtl="1"/>
            <a:r>
              <a:rPr lang="ar-SA" sz="2600" b="1" dirty="0" smtClean="0">
                <a:solidFill>
                  <a:srgbClr val="FF0000"/>
                </a:solidFill>
              </a:rPr>
              <a:t>3.منع تطبيق الشريعة </a:t>
            </a:r>
            <a:r>
              <a:rPr lang="ar-SA" sz="2600" b="1" dirty="0" smtClean="0"/>
              <a:t>الإسلامية .</a:t>
            </a:r>
            <a:endParaRPr lang="en-US" sz="2600" dirty="0" smtClean="0"/>
          </a:p>
          <a:p>
            <a:pPr algn="just" rtl="1"/>
            <a:r>
              <a:rPr lang="ar-SA" sz="2600" b="1" dirty="0" smtClean="0"/>
              <a:t>4. </a:t>
            </a:r>
            <a:r>
              <a:rPr lang="ar-SA" sz="2600" b="1" dirty="0" smtClean="0">
                <a:solidFill>
                  <a:srgbClr val="FF0000"/>
                </a:solidFill>
              </a:rPr>
              <a:t>إعاقة العمل نحو الوحدة </a:t>
            </a:r>
            <a:r>
              <a:rPr lang="ar-SA" sz="2600" b="1" dirty="0" smtClean="0"/>
              <a:t>الإسلامية .</a:t>
            </a:r>
            <a:endParaRPr lang="en-US" sz="2600" dirty="0" smtClean="0"/>
          </a:p>
          <a:p>
            <a:pPr algn="just" rtl="1"/>
            <a:r>
              <a:rPr lang="ar-SA" sz="2600" b="1" dirty="0" smtClean="0"/>
              <a:t>5. </a:t>
            </a:r>
            <a:r>
              <a:rPr lang="ar-SA" sz="2600" b="1" dirty="0" smtClean="0">
                <a:solidFill>
                  <a:srgbClr val="FF0000"/>
                </a:solidFill>
              </a:rPr>
              <a:t>إلغاء بعض عادات المجتمع الإسلامي وقيمه</a:t>
            </a:r>
            <a:r>
              <a:rPr lang="ar-SA" sz="2600" b="1" dirty="0" smtClean="0"/>
              <a:t> وإحلال بعض عادات الغرب وقيمه مكانها . </a:t>
            </a:r>
            <a:endParaRPr lang="en-US" sz="2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40964"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40965"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1874</TotalTime>
  <Words>1649</Words>
  <Application>Microsoft Office PowerPoint</Application>
  <PresentationFormat>A4 Paper (210x297 mm)‎</PresentationFormat>
  <Paragraphs>81</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السادسة</vt:lpstr>
      <vt:lpstr>عناصر المحاضرة</vt:lpstr>
      <vt:lpstr> تعريف التغريب :</vt:lpstr>
      <vt:lpstr>تاريخ التغريب :</vt:lpstr>
      <vt:lpstr>الشريحة 6</vt:lpstr>
      <vt:lpstr>أهداف التغريب :</vt:lpstr>
      <vt:lpstr>الشريحة 8</vt:lpstr>
      <vt:lpstr>الشريحة 9</vt:lpstr>
      <vt:lpstr>الشريحة 10</vt:lpstr>
      <vt:lpstr>الشريحة 11</vt:lpstr>
      <vt:lpstr>وسائل التغريب :</vt:lpstr>
      <vt:lpstr>الشريحة 13</vt:lpstr>
      <vt:lpstr>الشريحة 14</vt:lpstr>
      <vt:lpstr>الشريحة 15</vt:lpstr>
      <vt:lpstr>الشريحة 16</vt:lpstr>
      <vt:lpstr>الشريحة 17</vt:lpstr>
      <vt:lpstr>الشريحة 18</vt:lpstr>
      <vt:lpstr>آثار التغريب :</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159</cp:revision>
  <dcterms:created xsi:type="dcterms:W3CDTF">2009-10-14T19:14:34Z</dcterms:created>
  <dcterms:modified xsi:type="dcterms:W3CDTF">2011-09-24T20:41:00Z</dcterms:modified>
</cp:coreProperties>
</file>