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59" r:id="rId5"/>
    <p:sldId id="287" r:id="rId6"/>
    <p:sldId id="288" r:id="rId7"/>
    <p:sldId id="289" r:id="rId8"/>
    <p:sldId id="290" r:id="rId9"/>
    <p:sldId id="291" r:id="rId10"/>
    <p:sldId id="292" r:id="rId11"/>
    <p:sldId id="293" r:id="rId12"/>
    <p:sldId id="295" r:id="rId13"/>
    <p:sldId id="296" r:id="rId14"/>
    <p:sldId id="297" r:id="rId15"/>
    <p:sldId id="298" r:id="rId16"/>
    <p:sldId id="299" r:id="rId17"/>
    <p:sldId id="300" r:id="rId18"/>
    <p:sldId id="30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78"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قضايا ثقافيه معاصره</a:t>
            </a:r>
          </a:p>
          <a:p>
            <a:pPr algn="ctr">
              <a:defRPr/>
            </a:pPr>
            <a:endParaRPr lang="ar-SA" sz="2800" b="1" dirty="0" smtClean="0">
              <a:solidFill>
                <a:srgbClr val="7F7F7F"/>
              </a:solidFill>
              <a:latin typeface="Calibri" pitchFamily="34" charset="0"/>
              <a:cs typeface="Times New Roman" pitchFamily="18" charset="0"/>
            </a:endParaRPr>
          </a:p>
          <a:p>
            <a:pPr algn="ctr">
              <a:defRPr/>
            </a:pPr>
            <a:r>
              <a:rPr lang="ar-SA" sz="2800" b="1" dirty="0" smtClean="0">
                <a:solidFill>
                  <a:srgbClr val="7F7F7F"/>
                </a:solidFill>
                <a:latin typeface="Calibri" pitchFamily="34" charset="0"/>
                <a:cs typeface="Times New Roman" pitchFamily="18" charset="0"/>
              </a:rPr>
              <a:t>د. بدران مسعود الحسن</a:t>
            </a:r>
            <a:endParaRPr lang="ar-SA"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t>العولمة الثقافية</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sz="2600" b="1" dirty="0" smtClean="0">
                <a:solidFill>
                  <a:schemeClr val="accent1"/>
                </a:solidFill>
                <a:cs typeface="Arial" pitchFamily="34" charset="0"/>
              </a:rPr>
              <a:t>مقدمة</a:t>
            </a:r>
          </a:p>
          <a:p>
            <a:pPr rtl="1" eaLnBrk="1" hangingPunct="1">
              <a:buFont typeface="Arial" pitchFamily="34" charset="0"/>
              <a:buChar char="•"/>
            </a:pPr>
            <a:r>
              <a:rPr lang="ar-SA" sz="2600" b="1" dirty="0" smtClean="0">
                <a:solidFill>
                  <a:schemeClr val="accent1"/>
                </a:solidFill>
                <a:cs typeface="Arial" pitchFamily="34" charset="0"/>
              </a:rPr>
              <a:t>تعريف العولمة</a:t>
            </a:r>
            <a:endParaRPr lang="ar-SA" sz="2600" b="1" dirty="0" smtClean="0">
              <a:solidFill>
                <a:schemeClr val="accent1"/>
              </a:solidFill>
              <a:cs typeface="Arial" pitchFamily="34" charset="0"/>
            </a:endParaRPr>
          </a:p>
          <a:p>
            <a:pPr rtl="1" eaLnBrk="1" hangingPunct="1">
              <a:buFont typeface="Arial" pitchFamily="34" charset="0"/>
              <a:buChar char="•"/>
            </a:pPr>
            <a:r>
              <a:rPr lang="ar-SA" sz="2600" b="1" dirty="0" smtClean="0">
                <a:solidFill>
                  <a:schemeClr val="accent1"/>
                </a:solidFill>
                <a:cs typeface="Arial" pitchFamily="34" charset="0"/>
              </a:rPr>
              <a:t>نشأة النظام الجديد (العولمة)</a:t>
            </a:r>
            <a:endParaRPr lang="ar-SA" sz="2600" b="1" dirty="0" smtClean="0">
              <a:solidFill>
                <a:schemeClr val="accent1"/>
              </a:solidFill>
              <a:cs typeface="Arial" pitchFamily="34" charset="0"/>
            </a:endParaRPr>
          </a:p>
          <a:p>
            <a:pPr rtl="1" eaLnBrk="1" hangingPunct="1">
              <a:buFont typeface="Arial" pitchFamily="34" charset="0"/>
              <a:buChar char="•"/>
            </a:pPr>
            <a:r>
              <a:rPr lang="ar-SA" sz="2600" b="1" dirty="0" smtClean="0">
                <a:solidFill>
                  <a:schemeClr val="accent1"/>
                </a:solidFill>
                <a:cs typeface="Arial" pitchFamily="34" charset="0"/>
              </a:rPr>
              <a:t>دوافع العولمة</a:t>
            </a:r>
          </a:p>
          <a:p>
            <a:pPr rtl="1" eaLnBrk="1" hangingPunct="1">
              <a:buFont typeface="Arial" pitchFamily="34" charset="0"/>
              <a:buChar char="•"/>
            </a:pPr>
            <a:r>
              <a:rPr lang="ar-SA" sz="2600" b="1" dirty="0" smtClean="0">
                <a:solidFill>
                  <a:schemeClr val="accent1"/>
                </a:solidFill>
                <a:cs typeface="Arial" pitchFamily="34" charset="0"/>
              </a:rPr>
              <a:t>العولمة الثقافية</a:t>
            </a:r>
          </a:p>
          <a:p>
            <a:pPr rtl="1" eaLnBrk="1" hangingPunct="1">
              <a:buFont typeface="Arial" pitchFamily="34" charset="0"/>
              <a:buChar char="•"/>
            </a:pPr>
            <a:r>
              <a:rPr lang="ar-SA" sz="2600" b="1" dirty="0" smtClean="0">
                <a:solidFill>
                  <a:schemeClr val="accent1"/>
                </a:solidFill>
                <a:cs typeface="Arial" pitchFamily="34" charset="0"/>
              </a:rPr>
              <a:t>معالم العولمة الثقافية الغربية</a:t>
            </a:r>
          </a:p>
          <a:p>
            <a:pPr rtl="1" eaLnBrk="1" hangingPunct="1">
              <a:buFont typeface="Arial" pitchFamily="34" charset="0"/>
              <a:buChar char="•"/>
            </a:pPr>
            <a:r>
              <a:rPr lang="ar-SA" sz="2600" b="1" dirty="0" smtClean="0">
                <a:solidFill>
                  <a:schemeClr val="accent1"/>
                </a:solidFill>
                <a:cs typeface="Arial" pitchFamily="34" charset="0"/>
              </a:rPr>
              <a:t>أخطار العولمة الثقافية</a:t>
            </a:r>
          </a:p>
          <a:p>
            <a:pPr rtl="1" eaLnBrk="1" hangingPunct="1">
              <a:buFont typeface="Arial" pitchFamily="34" charset="0"/>
              <a:buChar char="•"/>
            </a:pPr>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448800" cy="4678363"/>
          </a:xfrm>
        </p:spPr>
        <p:txBody>
          <a:bodyPr/>
          <a:lstStyle/>
          <a:p>
            <a:pPr algn="just" rtl="1" eaLnBrk="1" hangingPunct="1"/>
            <a:r>
              <a:rPr lang="ar-SA" sz="2600" b="1" dirty="0" smtClean="0"/>
              <a:t> - </a:t>
            </a:r>
            <a:r>
              <a:rPr lang="ar-SA" sz="2600" dirty="0" smtClean="0"/>
              <a:t>يزداد الاهتمام العالمي يوما بعد يوم على مستوى الدول والشعوب </a:t>
            </a:r>
            <a:r>
              <a:rPr lang="ar-SA" sz="2600" dirty="0" smtClean="0">
                <a:solidFill>
                  <a:srgbClr val="FF0000"/>
                </a:solidFill>
              </a:rPr>
              <a:t>بموضوع العولمة ومظاهرها المختلفة </a:t>
            </a:r>
            <a:r>
              <a:rPr lang="ar-SA" sz="2600" dirty="0" smtClean="0"/>
              <a:t>، </a:t>
            </a:r>
          </a:p>
          <a:p>
            <a:pPr algn="just" rtl="1" eaLnBrk="1" hangingPunct="1"/>
            <a:r>
              <a:rPr lang="ar-SA" sz="2600" dirty="0" smtClean="0"/>
              <a:t>- ويكاد هذا الموضوع أن يستحوذ على </a:t>
            </a:r>
            <a:r>
              <a:rPr lang="ar-SA" sz="2600" dirty="0" smtClean="0">
                <a:solidFill>
                  <a:srgbClr val="FF0000"/>
                </a:solidFill>
              </a:rPr>
              <a:t>مساحة كبيرة من الرأي والفكر والحوار والنقاش في وسائل الإعلام والمؤتمرات والندوات الدولية والإقليمية </a:t>
            </a:r>
            <a:r>
              <a:rPr lang="ar-SA" sz="2600" dirty="0" smtClean="0"/>
              <a:t>، </a:t>
            </a:r>
          </a:p>
          <a:p>
            <a:pPr algn="just" rtl="1" eaLnBrk="1" hangingPunct="1">
              <a:buFontTx/>
              <a:buChar char="-"/>
            </a:pPr>
            <a:r>
              <a:rPr lang="ar-SA" sz="2600" dirty="0" smtClean="0"/>
              <a:t>وهذا يعني أن </a:t>
            </a:r>
            <a:r>
              <a:rPr lang="ar-SA" sz="2600" dirty="0" smtClean="0">
                <a:solidFill>
                  <a:srgbClr val="FF0000"/>
                </a:solidFill>
              </a:rPr>
              <a:t>العولمة من القضايا الساخنة والمثيرة </a:t>
            </a:r>
            <a:r>
              <a:rPr lang="ar-SA" sz="2600" dirty="0" smtClean="0"/>
              <a:t>التي تشغل بال كثير من العلماء والمفكرين في الوقت الحاضر، وتجعلهم يتطلعون إلى الإسهام في توضيح حقيقتها وتجلية غموضها وكشف خباياها والإجابة عن </a:t>
            </a:r>
            <a:r>
              <a:rPr lang="ar-SA" sz="2600" dirty="0" smtClean="0">
                <a:solidFill>
                  <a:srgbClr val="FF0000"/>
                </a:solidFill>
              </a:rPr>
              <a:t>ما يثار حولها من تساؤلات واستفهامات ، والتعرف على آثارها </a:t>
            </a:r>
            <a:r>
              <a:rPr lang="ar-SA" sz="2600" dirty="0" smtClean="0">
                <a:solidFill>
                  <a:srgbClr val="FF0000"/>
                </a:solidFill>
              </a:rPr>
              <a:t>المستقبلية</a:t>
            </a:r>
            <a:r>
              <a:rPr lang="ar-SA" sz="2600" dirty="0" smtClean="0"/>
              <a:t>.</a:t>
            </a:r>
            <a:endParaRPr lang="ar-SA" sz="2600" dirty="0" smtClean="0"/>
          </a:p>
          <a:p>
            <a:pPr algn="just" rtl="1" eaLnBrk="1" hangingPunct="1">
              <a:buFontTx/>
              <a:buChar char="-"/>
            </a:pPr>
            <a:r>
              <a:rPr lang="ar-SA" sz="2600" dirty="0" smtClean="0"/>
              <a:t>وإذا كانت العولمة قد برزت في مظهريها الاقتصادي والإعلامي فإنها الآن في مرحلة ترسيخ المظهر الثقافي الذي يعد أكثر صعوبة وحساسية من المظاهر الأخرى ؛ </a:t>
            </a:r>
            <a:endParaRPr lang="ar-SA" sz="26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b="1" u="sng" dirty="0" smtClean="0"/>
              <a:t>تعريف العولمة :</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algn="just" rtl="1"/>
            <a:r>
              <a:rPr lang="ar-SA" sz="2600" dirty="0" smtClean="0">
                <a:solidFill>
                  <a:srgbClr val="FF0000"/>
                </a:solidFill>
              </a:rPr>
              <a:t>أ- في اللغة: </a:t>
            </a:r>
            <a:r>
              <a:rPr lang="ar-SA" sz="2600" dirty="0" smtClean="0"/>
              <a:t>كلمة عولمة مصدر قياسي على وزن فوعلة مشتق من الفعل الرباعي عولم من العالم، مثل حوقل حوقلة، وهي كلمة تدل على التغير والتحول من حال إلى حال .</a:t>
            </a:r>
            <a:endParaRPr lang="en-US" sz="2600" dirty="0" smtClean="0"/>
          </a:p>
          <a:p>
            <a:pPr algn="just" rtl="1"/>
            <a:r>
              <a:rPr lang="ar-SA" sz="2600" dirty="0" smtClean="0">
                <a:solidFill>
                  <a:srgbClr val="FF0000"/>
                </a:solidFill>
              </a:rPr>
              <a:t>ب - في الاصطلاح: </a:t>
            </a:r>
            <a:r>
              <a:rPr lang="ar-SA" sz="2600" dirty="0" smtClean="0"/>
              <a:t>العولمة مصطلح جديد، </a:t>
            </a:r>
            <a:r>
              <a:rPr lang="ar-SA" sz="2600" dirty="0" smtClean="0">
                <a:solidFill>
                  <a:srgbClr val="FF0000"/>
                </a:solidFill>
              </a:rPr>
              <a:t>له عدة مرادفات، هي الكوكبة والكونية الشاملة والحداثة .</a:t>
            </a:r>
            <a:endParaRPr lang="en-US" sz="2600" dirty="0" smtClean="0">
              <a:solidFill>
                <a:srgbClr val="FF0000"/>
              </a:solidFill>
            </a:endParaRPr>
          </a:p>
          <a:p>
            <a:pPr algn="just" rtl="1"/>
            <a:r>
              <a:rPr lang="ar-SA" sz="2600" dirty="0" smtClean="0"/>
              <a:t>     هذا </a:t>
            </a:r>
            <a:r>
              <a:rPr lang="ar-SA" sz="2600" dirty="0" smtClean="0">
                <a:solidFill>
                  <a:srgbClr val="FF0000"/>
                </a:solidFill>
              </a:rPr>
              <a:t>المصطلح لم يكن له وجود قبل منتصف عقد الثمانينات </a:t>
            </a:r>
            <a:r>
              <a:rPr lang="ar-SA" sz="2600" dirty="0" smtClean="0"/>
              <a:t>الميلادية من القرن الماضي؛ إذ أنه قبل هذا التاريخ لم يكن له حضور خاص؛ </a:t>
            </a:r>
          </a:p>
          <a:p>
            <a:pPr algn="just" rtl="1"/>
            <a:r>
              <a:rPr lang="ar-SA" sz="2600" dirty="0" smtClean="0"/>
              <a:t>بل إن </a:t>
            </a:r>
            <a:r>
              <a:rPr lang="ar-SA" sz="2600" dirty="0" smtClean="0">
                <a:solidFill>
                  <a:srgbClr val="FF0000"/>
                </a:solidFill>
              </a:rPr>
              <a:t>قاموس (إكسفورد) للكلمات الإنجليزية الجديدة أشار إليه لأول مرة عام 1991م واصفا إياه بأنه من الكلمات الجديدة </a:t>
            </a:r>
            <a:r>
              <a:rPr lang="ar-SA" sz="2600" dirty="0" smtClean="0"/>
              <a:t>التي برزت خلال التسعينات</a:t>
            </a:r>
            <a:endParaRPr lang="en-US" sz="2600"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295400"/>
            <a:ext cx="9448800" cy="4678363"/>
          </a:xfrm>
        </p:spPr>
        <p:txBody>
          <a:bodyPr/>
          <a:lstStyle/>
          <a:p>
            <a:pPr algn="just" rtl="1"/>
            <a:r>
              <a:rPr lang="ar-SA" sz="2600" dirty="0" smtClean="0"/>
              <a:t>- ومع هذا التداول المتزايد </a:t>
            </a:r>
            <a:r>
              <a:rPr lang="ar-SA" sz="2600" dirty="0" smtClean="0">
                <a:solidFill>
                  <a:srgbClr val="FF0000"/>
                </a:solidFill>
              </a:rPr>
              <a:t>لا بد من الاعتراف بأن العولمة من حيث الواقع تمثل ظاهرة سياسية واقتصادية وثقافية ؛ بل واجتماعية غير محددة المعالم ، وغير مجمع على صورتها ، ولا مجمع على هيمنتها </a:t>
            </a:r>
            <a:r>
              <a:rPr lang="ar-SA" sz="2600" dirty="0" smtClean="0"/>
              <a:t>؛ </a:t>
            </a:r>
            <a:endParaRPr lang="en-US" sz="2600" dirty="0" smtClean="0"/>
          </a:p>
          <a:p>
            <a:pPr algn="just" rtl="1"/>
            <a:r>
              <a:rPr lang="ar-SA" sz="2600" dirty="0" smtClean="0"/>
              <a:t>- ولكن </a:t>
            </a:r>
            <a:r>
              <a:rPr lang="ar-SA" sz="2600" dirty="0" smtClean="0">
                <a:solidFill>
                  <a:srgbClr val="FF0000"/>
                </a:solidFill>
              </a:rPr>
              <a:t>يراد لها أن تكون سمة هذا العصر </a:t>
            </a:r>
            <a:r>
              <a:rPr lang="ar-SA" sz="2600" dirty="0" smtClean="0"/>
              <a:t>، ومصير الشعوب ، وهو ما يمكن استقراؤه </a:t>
            </a:r>
            <a:r>
              <a:rPr lang="ar-SA" sz="2600" dirty="0" smtClean="0">
                <a:solidFill>
                  <a:srgbClr val="FF0000"/>
                </a:solidFill>
              </a:rPr>
              <a:t>من خلال إمعان النظر في تعريفات العولمة  الآتية </a:t>
            </a:r>
            <a:r>
              <a:rPr lang="ar-SA" sz="2600" dirty="0" smtClean="0"/>
              <a:t>: ـ</a:t>
            </a:r>
            <a:endParaRPr lang="en-US" sz="2600" dirty="0" smtClean="0"/>
          </a:p>
          <a:p>
            <a:pPr lvl="0" algn="just" rtl="1"/>
            <a:r>
              <a:rPr lang="ar-SA" sz="2600" dirty="0" smtClean="0"/>
              <a:t>1. هي : </a:t>
            </a:r>
            <a:r>
              <a:rPr lang="ar-SA" sz="2600" dirty="0" smtClean="0">
                <a:solidFill>
                  <a:srgbClr val="FF0000"/>
                </a:solidFill>
              </a:rPr>
              <a:t>اتجاه الحركة الحضارية نحو سيادة نظام واحد </a:t>
            </a:r>
            <a:r>
              <a:rPr lang="ar-SA" sz="2600" dirty="0" smtClean="0"/>
              <a:t>، تقوده في الغالب قوة واحدة .</a:t>
            </a:r>
            <a:endParaRPr lang="en-US" sz="2600" dirty="0" smtClean="0"/>
          </a:p>
          <a:p>
            <a:pPr algn="just" rtl="1"/>
            <a:r>
              <a:rPr lang="ar-SA" sz="2600" dirty="0" smtClean="0"/>
              <a:t>2. هي : </a:t>
            </a:r>
            <a:r>
              <a:rPr lang="ar-SA" sz="2600" dirty="0" smtClean="0">
                <a:solidFill>
                  <a:srgbClr val="FF0000"/>
                </a:solidFill>
              </a:rPr>
              <a:t>استقطاب النشاط السياسي والاقتصادي </a:t>
            </a:r>
            <a:r>
              <a:rPr lang="ar-SA" sz="2600" dirty="0" smtClean="0"/>
              <a:t>في العالم حول إرادة مركز واحد من مراكز القوة في العالم.</a:t>
            </a:r>
          </a:p>
          <a:p>
            <a:pPr algn="just" rtl="1"/>
            <a:r>
              <a:rPr lang="ar-SA" sz="2600" dirty="0" smtClean="0"/>
              <a:t>3. هي : </a:t>
            </a:r>
            <a:r>
              <a:rPr lang="ar-SA" sz="2600" dirty="0" smtClean="0">
                <a:solidFill>
                  <a:srgbClr val="FF0000"/>
                </a:solidFill>
              </a:rPr>
              <a:t>تحويل العالم إلى قرية واحدة يتحكم فيها نظام رأسمالي واحد</a:t>
            </a:r>
            <a:r>
              <a:rPr lang="ar-SA" sz="2600" dirty="0" smtClean="0"/>
              <a:t>، يلزمها بالتخلي عن ديانتها وقيمها وحضارتها شرطا لتحقيق النجاح في مجال تنمية الاقتصاد والسوق وجودة الأسعار</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نشأة النظام الجديد ( العولمة ) </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 </a:t>
            </a:r>
            <a:r>
              <a:rPr lang="ar-SA" sz="2600" dirty="0" smtClean="0"/>
              <a:t>- بعد </a:t>
            </a:r>
            <a:r>
              <a:rPr lang="ar-SA" sz="2600" dirty="0" smtClean="0">
                <a:solidFill>
                  <a:srgbClr val="FF0000"/>
                </a:solidFill>
              </a:rPr>
              <a:t>انتهاء الحرب الباردة بين القطبين أمريكا والاتحاد السوفييتي </a:t>
            </a:r>
            <a:r>
              <a:rPr lang="ar-SA" sz="2600" dirty="0" smtClean="0"/>
              <a:t>التي دامت أكثر من 45 </a:t>
            </a:r>
            <a:r>
              <a:rPr lang="ar-SA" sz="2600" dirty="0" smtClean="0"/>
              <a:t>سنة، حدد </a:t>
            </a:r>
            <a:r>
              <a:rPr lang="ar-SA" sz="2600" dirty="0" smtClean="0"/>
              <a:t>الرئيس الأمريكي بوش الأب في 6/3/1991م إطار هذا النظام في خطابه الذي ألقاه أمام قوات التحالف في الكويت بعد انتصارها في حرب الخليج الثانية قائلا : ( </a:t>
            </a:r>
            <a:r>
              <a:rPr lang="ar-SA" sz="2600" dirty="0" smtClean="0">
                <a:solidFill>
                  <a:srgbClr val="FF0000"/>
                </a:solidFill>
              </a:rPr>
              <a:t>إننا نرى الآن ظهور نظام عالمي جديد </a:t>
            </a:r>
            <a:r>
              <a:rPr lang="ar-SA" sz="2600" dirty="0" smtClean="0"/>
              <a:t>.... ، </a:t>
            </a:r>
            <a:r>
              <a:rPr lang="ar-SA" sz="2600" dirty="0" smtClean="0"/>
              <a:t>عالم  </a:t>
            </a:r>
            <a:r>
              <a:rPr lang="ar-SA" sz="2600" dirty="0" smtClean="0"/>
              <a:t>تصبح فيه الأمم المتحدة بعد تحررها من الطريق المسدود للحرب الباردة قادرة على تحقيق الرؤية التاريخية لمؤسسيها ، </a:t>
            </a:r>
            <a:r>
              <a:rPr lang="ar-SA" sz="2600" dirty="0" smtClean="0"/>
              <a:t>عالم  </a:t>
            </a:r>
            <a:r>
              <a:rPr lang="ar-SA" sz="2600" dirty="0" smtClean="0"/>
              <a:t>تحترم فيه جميع الأمم الحرية وحقوق الإنسان ) </a:t>
            </a:r>
            <a:endParaRPr lang="ar-SA" sz="2600" dirty="0" smtClean="0"/>
          </a:p>
          <a:p>
            <a:pPr algn="just" rtl="1"/>
            <a:r>
              <a:rPr lang="ar-SA" sz="2600" dirty="0" smtClean="0"/>
              <a:t>- لعل </a:t>
            </a:r>
            <a:r>
              <a:rPr lang="ar-SA" sz="2600" dirty="0" smtClean="0"/>
              <a:t>الرئيس بوش </a:t>
            </a:r>
            <a:r>
              <a:rPr lang="ar-SA" sz="2600" dirty="0" smtClean="0">
                <a:solidFill>
                  <a:srgbClr val="FF0000"/>
                </a:solidFill>
              </a:rPr>
              <a:t>كان يقصد من تحقيق الرؤية التاريخية قيام وحدة عالمية تتجاوز أسباب الصراع ، وتستبعد عوامل التناقض بين الشعوب</a:t>
            </a:r>
            <a:r>
              <a:rPr lang="ar-SA" sz="2600" dirty="0" smtClean="0"/>
              <a:t> . وهذا يقتضي التساؤل : </a:t>
            </a:r>
            <a:endParaRPr lang="ar-SA" sz="2600" dirty="0" smtClean="0"/>
          </a:p>
          <a:p>
            <a:pPr algn="just" rtl="1"/>
            <a:r>
              <a:rPr lang="ar-SA" sz="2600" dirty="0" smtClean="0">
                <a:solidFill>
                  <a:srgbClr val="FF0000"/>
                </a:solidFill>
              </a:rPr>
              <a:t>علام تقوم هذه الوحدة </a:t>
            </a:r>
            <a:r>
              <a:rPr lang="ar-SA" sz="2600" dirty="0" smtClean="0"/>
              <a:t>؟ </a:t>
            </a:r>
            <a:endParaRPr lang="ar-SA" sz="2600" dirty="0" smtClean="0"/>
          </a:p>
          <a:p>
            <a:pPr algn="just" rtl="1"/>
            <a:r>
              <a:rPr lang="ar-SA" sz="2600" dirty="0" smtClean="0"/>
              <a:t>- إن </a:t>
            </a:r>
            <a:r>
              <a:rPr lang="ar-SA" sz="2600" dirty="0" smtClean="0"/>
              <a:t>كثيرا من المفكرين والمحللين  يرون أنها </a:t>
            </a:r>
            <a:r>
              <a:rPr lang="ar-SA" sz="2600" dirty="0" smtClean="0">
                <a:solidFill>
                  <a:srgbClr val="FF0000"/>
                </a:solidFill>
              </a:rPr>
              <a:t>ستقوم على أساس سيادة النموذج </a:t>
            </a:r>
            <a:r>
              <a:rPr lang="ar-SA" sz="2600" dirty="0" smtClean="0">
                <a:solidFill>
                  <a:srgbClr val="FF0000"/>
                </a:solidFill>
              </a:rPr>
              <a:t>الرأسمالي.</a:t>
            </a:r>
            <a:endParaRPr lang="ar-SA"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دوافع العولمة :</a:t>
            </a:r>
            <a:endParaRPr lang="ar-SA" dirty="0"/>
          </a:p>
        </p:txBody>
      </p:sp>
      <p:sp>
        <p:nvSpPr>
          <p:cNvPr id="3" name="عنصر نائب للمحتوى 2"/>
          <p:cNvSpPr>
            <a:spLocks noGrp="1"/>
          </p:cNvSpPr>
          <p:nvPr>
            <p:ph idx="1"/>
          </p:nvPr>
        </p:nvSpPr>
        <p:spPr/>
        <p:txBody>
          <a:bodyPr/>
          <a:lstStyle/>
          <a:p>
            <a:pPr lvl="0" rtl="1"/>
            <a:r>
              <a:rPr lang="ar-SA" sz="2600" dirty="0" smtClean="0"/>
              <a:t>1- </a:t>
            </a:r>
            <a:r>
              <a:rPr lang="ar-SA" sz="2600" dirty="0" smtClean="0">
                <a:solidFill>
                  <a:srgbClr val="FF0000"/>
                </a:solidFill>
              </a:rPr>
              <a:t>ظهور </a:t>
            </a:r>
            <a:r>
              <a:rPr lang="ar-SA" sz="2600" dirty="0" smtClean="0">
                <a:solidFill>
                  <a:srgbClr val="FF0000"/>
                </a:solidFill>
              </a:rPr>
              <a:t>الثورة التقنية التي سميت بالثورة الصناعية </a:t>
            </a:r>
            <a:r>
              <a:rPr lang="ar-SA" sz="2600" dirty="0" smtClean="0">
                <a:solidFill>
                  <a:srgbClr val="FF0000"/>
                </a:solidFill>
              </a:rPr>
              <a:t>الثالثة</a:t>
            </a:r>
            <a:r>
              <a:rPr lang="ar-SA" sz="2600" dirty="0" smtClean="0"/>
              <a:t>، </a:t>
            </a:r>
            <a:r>
              <a:rPr lang="ar-SA" sz="2600" dirty="0" smtClean="0"/>
              <a:t>وتمثلت في  التقدم الصناعي الغربي </a:t>
            </a:r>
            <a:r>
              <a:rPr lang="ar-SA" sz="2600" dirty="0" smtClean="0"/>
              <a:t>الهائل، </a:t>
            </a:r>
            <a:r>
              <a:rPr lang="ar-SA" sz="2600" dirty="0" smtClean="0"/>
              <a:t>ولاسيما في مجال الاتصالات والمعلومات والفضاء والحاسب الآلي والإلكترونيات الدقيقة والهندسة الوراثية .</a:t>
            </a:r>
            <a:endParaRPr lang="en-US" sz="2600" dirty="0" smtClean="0"/>
          </a:p>
          <a:p>
            <a:pPr lvl="0" rtl="1"/>
            <a:r>
              <a:rPr lang="ar-SA" sz="2600" dirty="0" smtClean="0"/>
              <a:t>2- </a:t>
            </a:r>
            <a:r>
              <a:rPr lang="ar-SA" sz="2600" dirty="0" smtClean="0">
                <a:solidFill>
                  <a:srgbClr val="FF0000"/>
                </a:solidFill>
              </a:rPr>
              <a:t>تحرير </a:t>
            </a:r>
            <a:r>
              <a:rPr lang="ar-SA" sz="2600" dirty="0" smtClean="0">
                <a:solidFill>
                  <a:srgbClr val="FF0000"/>
                </a:solidFill>
              </a:rPr>
              <a:t>التجارة الخارجية</a:t>
            </a:r>
            <a:r>
              <a:rPr lang="ar-SA" sz="2600" dirty="0" smtClean="0"/>
              <a:t> بين الدول عن طريق رفع القيود عن النشاط الاقتصادي وإبرام الاتفاقيات الدولية </a:t>
            </a:r>
            <a:r>
              <a:rPr lang="ar-SA" sz="2600" dirty="0" smtClean="0"/>
              <a:t>التي </a:t>
            </a:r>
            <a:r>
              <a:rPr lang="ar-SA" sz="2600" dirty="0" smtClean="0"/>
              <a:t>سعت إلى فتح الأسواق العالمية أمام التجارة </a:t>
            </a:r>
            <a:r>
              <a:rPr lang="ar-SA" sz="2600" dirty="0" smtClean="0"/>
              <a:t>العالمية، </a:t>
            </a:r>
            <a:r>
              <a:rPr lang="ar-SA" sz="2600" dirty="0" smtClean="0"/>
              <a:t>وإزالة كل القيود والحواجز أمام التجارة الدولية .</a:t>
            </a:r>
            <a:endParaRPr lang="en-US" sz="2600" dirty="0" smtClean="0"/>
          </a:p>
          <a:p>
            <a:pPr lvl="0" rtl="1"/>
            <a:r>
              <a:rPr lang="ar-SA" sz="2600" dirty="0" smtClean="0"/>
              <a:t>3- قيام </a:t>
            </a:r>
            <a:r>
              <a:rPr lang="ar-SA" sz="2600" dirty="0" smtClean="0">
                <a:solidFill>
                  <a:srgbClr val="FF0000"/>
                </a:solidFill>
              </a:rPr>
              <a:t>شركات كبرى متعددة </a:t>
            </a:r>
            <a:r>
              <a:rPr lang="ar-SA" sz="2600" dirty="0" smtClean="0">
                <a:solidFill>
                  <a:srgbClr val="FF0000"/>
                </a:solidFill>
              </a:rPr>
              <a:t>الجنسيات</a:t>
            </a:r>
            <a:r>
              <a:rPr lang="ar-SA" sz="2600" dirty="0" smtClean="0"/>
              <a:t>، </a:t>
            </a:r>
            <a:r>
              <a:rPr lang="ar-SA" sz="2600" dirty="0" smtClean="0"/>
              <a:t>متنوعة النشاطات متميزة بضخامة نشاطها وإيراداتها </a:t>
            </a:r>
            <a:r>
              <a:rPr lang="ar-SA" sz="2600" dirty="0" smtClean="0"/>
              <a:t>ومبيعاتها، تمتلك </a:t>
            </a:r>
            <a:r>
              <a:rPr lang="ar-SA" sz="2600" dirty="0" smtClean="0"/>
              <a:t>أرصدة ضخمة وإمكانات مادية هائلة </a:t>
            </a:r>
            <a:r>
              <a:rPr lang="ar-SA" sz="2600" dirty="0" smtClean="0"/>
              <a:t>وقوة </a:t>
            </a:r>
            <a:r>
              <a:rPr lang="ar-SA" sz="2600" dirty="0" smtClean="0"/>
              <a:t>إنتاج </a:t>
            </a:r>
            <a:r>
              <a:rPr lang="ar-SA" sz="2600" dirty="0" smtClean="0"/>
              <a:t>واسعة. استطاعت هذه </a:t>
            </a:r>
            <a:r>
              <a:rPr lang="ar-SA" sz="2600" dirty="0" smtClean="0"/>
              <a:t>الشركات أن تفرض نفسها على الواقع الاقتصادي بحيث تعجز الدول من أن تحد من </a:t>
            </a:r>
            <a:r>
              <a:rPr lang="ar-SA" sz="2600" dirty="0" smtClean="0"/>
              <a:t>تأثيرها.</a:t>
            </a:r>
            <a:endParaRPr lang="en-US" sz="2600"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372600" cy="4678363"/>
          </a:xfrm>
        </p:spPr>
        <p:txBody>
          <a:bodyPr/>
          <a:lstStyle/>
          <a:p>
            <a:pPr lvl="0" algn="just" rtl="1"/>
            <a:r>
              <a:rPr lang="ar-SA" sz="2600" dirty="0" smtClean="0"/>
              <a:t>4- </a:t>
            </a:r>
            <a:r>
              <a:rPr lang="ar-SA" sz="2600" dirty="0" smtClean="0">
                <a:solidFill>
                  <a:srgbClr val="FF0000"/>
                </a:solidFill>
              </a:rPr>
              <a:t>تنامي </a:t>
            </a:r>
            <a:r>
              <a:rPr lang="ar-SA" sz="2600" dirty="0" smtClean="0">
                <a:solidFill>
                  <a:srgbClr val="FF0000"/>
                </a:solidFill>
              </a:rPr>
              <a:t>القوة العسكرية الغربية</a:t>
            </a:r>
            <a:r>
              <a:rPr lang="ar-SA" sz="2600" dirty="0" smtClean="0"/>
              <a:t> ولاسيما بعد سقوط الاتحاد السوفيتي في عام 1991م ، وقد سبقه في عام  1989م  تحول الدول الأوربية الشرقية من النظام الاشتراكي إلى النظام الاقتصادي الغربي ، واتباعها لسياسات الانفتاح على أسواق الدول الغربية وعلى الفكر الغربي .</a:t>
            </a:r>
            <a:endParaRPr lang="en-US" sz="2600" dirty="0" smtClean="0"/>
          </a:p>
          <a:p>
            <a:pPr algn="just" rtl="1"/>
            <a:r>
              <a:rPr lang="ar-SA" sz="2600" dirty="0" smtClean="0"/>
              <a:t>     ولا ريب أن </a:t>
            </a:r>
            <a:r>
              <a:rPr lang="ar-SA" sz="2600" dirty="0" smtClean="0">
                <a:solidFill>
                  <a:srgbClr val="FF0000"/>
                </a:solidFill>
              </a:rPr>
              <a:t>هذه الظروف أسهمت على إظهار الدول الغربية على أنها قوة عالمية واحدة ، تقود نظاما جديدا يسعى إلى نشر نمط الحياة الفكرية الغربية بكل مفاهيمها ونظمها وقيمها بين المجتمعات</a:t>
            </a:r>
            <a:endParaRPr lang="ar-SA" sz="26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العولمة الثقافية : </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en-US" sz="2600" dirty="0" smtClean="0"/>
              <a:t>-</a:t>
            </a:r>
            <a:r>
              <a:rPr lang="ar-SA" sz="2600" dirty="0" smtClean="0"/>
              <a:t> إن </a:t>
            </a:r>
            <a:r>
              <a:rPr lang="ar-SA" sz="2600" dirty="0" smtClean="0">
                <a:solidFill>
                  <a:srgbClr val="FF0000"/>
                </a:solidFill>
              </a:rPr>
              <a:t>الثقافة </a:t>
            </a:r>
            <a:r>
              <a:rPr lang="ar-SA" sz="2600" dirty="0" smtClean="0">
                <a:solidFill>
                  <a:srgbClr val="FF0000"/>
                </a:solidFill>
              </a:rPr>
              <a:t>ذات خصوصية إذ أن لكل أمة من الأمم مبادئ وقيما ومفاهيم تمثل شخصيتها </a:t>
            </a:r>
            <a:r>
              <a:rPr lang="ar-SA" sz="2600" dirty="0" smtClean="0">
                <a:solidFill>
                  <a:srgbClr val="FF0000"/>
                </a:solidFill>
              </a:rPr>
              <a:t>الظاهرة، </a:t>
            </a:r>
            <a:r>
              <a:rPr lang="ar-SA" sz="2600" dirty="0" smtClean="0">
                <a:solidFill>
                  <a:srgbClr val="FF0000"/>
                </a:solidFill>
              </a:rPr>
              <a:t>وتعبر عن نظرتها </a:t>
            </a:r>
            <a:r>
              <a:rPr lang="ar-SA" sz="2600" dirty="0" smtClean="0">
                <a:solidFill>
                  <a:srgbClr val="FF0000"/>
                </a:solidFill>
              </a:rPr>
              <a:t>للحياة، </a:t>
            </a:r>
            <a:r>
              <a:rPr lang="ar-SA" sz="2600" dirty="0" smtClean="0">
                <a:solidFill>
                  <a:srgbClr val="FF0000"/>
                </a:solidFill>
              </a:rPr>
              <a:t>وتنم عن تصورها </a:t>
            </a:r>
            <a:r>
              <a:rPr lang="ar-SA" sz="2600" dirty="0" smtClean="0">
                <a:solidFill>
                  <a:srgbClr val="FF0000"/>
                </a:solidFill>
              </a:rPr>
              <a:t>للوجود</a:t>
            </a:r>
            <a:r>
              <a:rPr lang="ar-SA" sz="2600" dirty="0" smtClean="0"/>
              <a:t>، </a:t>
            </a:r>
            <a:r>
              <a:rPr lang="ar-SA" sz="2600" dirty="0" smtClean="0"/>
              <a:t>فتحرص على استمرارها والمحافظة عليها </a:t>
            </a:r>
            <a:endParaRPr lang="ar-SA" sz="2600" dirty="0" smtClean="0"/>
          </a:p>
          <a:p>
            <a:pPr algn="just" rtl="1"/>
            <a:r>
              <a:rPr lang="ar-SA" sz="2600" dirty="0" smtClean="0"/>
              <a:t>- وحينما </a:t>
            </a:r>
            <a:r>
              <a:rPr lang="ar-SA" sz="2600" dirty="0" smtClean="0"/>
              <a:t>نستعرض سلسلة </a:t>
            </a:r>
            <a:r>
              <a:rPr lang="ar-SA" sz="2600" dirty="0" smtClean="0">
                <a:solidFill>
                  <a:srgbClr val="FF0000"/>
                </a:solidFill>
              </a:rPr>
              <a:t>الأحداث الكبيرة </a:t>
            </a:r>
            <a:r>
              <a:rPr lang="ar-SA" sz="2600" dirty="0" smtClean="0"/>
              <a:t>التي غيرت تاريخ العالم من اشتعال حروب وقيام دول وحركات فكرية ونهضات علمية </a:t>
            </a:r>
            <a:r>
              <a:rPr lang="ar-SA" sz="2600" dirty="0" smtClean="0">
                <a:solidFill>
                  <a:srgbClr val="FF0000"/>
                </a:solidFill>
              </a:rPr>
              <a:t>نجدها جميعها تهدف إلى اقتلاع فكرة وإحلال فكرة أخرى </a:t>
            </a:r>
            <a:r>
              <a:rPr lang="ar-SA" sz="2600" dirty="0" smtClean="0">
                <a:solidFill>
                  <a:srgbClr val="FF0000"/>
                </a:solidFill>
              </a:rPr>
              <a:t>مكانها.</a:t>
            </a:r>
            <a:endParaRPr lang="en-US" sz="2600" dirty="0" smtClean="0">
              <a:solidFill>
                <a:srgbClr val="FF0000"/>
              </a:solidFill>
            </a:endParaRPr>
          </a:p>
          <a:p>
            <a:pPr algn="just" rtl="1"/>
            <a:r>
              <a:rPr lang="ar-SA" sz="2600" dirty="0" smtClean="0"/>
              <a:t>- وتمثل </a:t>
            </a:r>
            <a:r>
              <a:rPr lang="ar-SA" sz="2600" dirty="0" smtClean="0"/>
              <a:t>ظاهرة العولمة في الوقت الحاضر إحدى الحلقات الجديدة في هذه السلسلة </a:t>
            </a:r>
            <a:r>
              <a:rPr lang="ar-SA" sz="2600" dirty="0" smtClean="0"/>
              <a:t>الممتدة، </a:t>
            </a:r>
            <a:r>
              <a:rPr lang="ar-SA" sz="2600" dirty="0" smtClean="0"/>
              <a:t>والتي </a:t>
            </a:r>
            <a:r>
              <a:rPr lang="ar-SA" sz="2600" dirty="0" smtClean="0">
                <a:solidFill>
                  <a:srgbClr val="FF0000"/>
                </a:solidFill>
              </a:rPr>
              <a:t>يمكن القول بأن العولمة الثقافية أحد وجوهها وأكثرها </a:t>
            </a:r>
            <a:r>
              <a:rPr lang="ar-SA" sz="2600" dirty="0" smtClean="0">
                <a:solidFill>
                  <a:srgbClr val="FF0000"/>
                </a:solidFill>
              </a:rPr>
              <a:t>تميزا، </a:t>
            </a:r>
            <a:r>
              <a:rPr lang="ar-SA" sz="2600" dirty="0" smtClean="0">
                <a:solidFill>
                  <a:srgbClr val="FF0000"/>
                </a:solidFill>
              </a:rPr>
              <a:t>وأعظمها </a:t>
            </a:r>
            <a:r>
              <a:rPr lang="ar-SA" sz="2600" dirty="0" smtClean="0">
                <a:solidFill>
                  <a:srgbClr val="FF0000"/>
                </a:solidFill>
              </a:rPr>
              <a:t>خطرا، </a:t>
            </a:r>
            <a:r>
              <a:rPr lang="ar-SA" sz="2600" dirty="0" smtClean="0">
                <a:solidFill>
                  <a:srgbClr val="FF0000"/>
                </a:solidFill>
              </a:rPr>
              <a:t>وهي تعني إلغاء ثقافات الشعوب المتراكمة والموروثة لتحل محلها ثقافة النظام الواحد </a:t>
            </a:r>
            <a:r>
              <a:rPr lang="ar-SA" sz="2600" dirty="0" smtClean="0"/>
              <a:t>عن طريق الوسائل الحديثة المستخدمة من أجل إحداث التحول المطلوب</a:t>
            </a:r>
            <a:endParaRPr lang="ar-SA"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dirty="0" smtClean="0"/>
              <a:t>- إن </a:t>
            </a:r>
            <a:r>
              <a:rPr lang="ar-SA" sz="2600" dirty="0" smtClean="0">
                <a:solidFill>
                  <a:srgbClr val="FF0000"/>
                </a:solidFill>
              </a:rPr>
              <a:t>المرحلة القادمة من الجهود الغربية  المبذولة في التحول العالمي ستتجه نحو الاهتمام بالعولمة الثقافية نظرا للعناية المتزايدة من الدول الغربية </a:t>
            </a:r>
            <a:r>
              <a:rPr lang="ar-SA" sz="2600" dirty="0" smtClean="0"/>
              <a:t>وبعض الدول الشرقية التي تسير في ركابها كاليابان  </a:t>
            </a:r>
            <a:r>
              <a:rPr lang="ar-SA" sz="2600" dirty="0" smtClean="0">
                <a:solidFill>
                  <a:srgbClr val="FF0000"/>
                </a:solidFill>
              </a:rPr>
              <a:t>بثقافة المعلومات والمعرفة العلمية </a:t>
            </a:r>
            <a:r>
              <a:rPr lang="ar-SA" sz="2600" dirty="0" smtClean="0"/>
              <a:t>نتيجة لما تحقق من تطور صناعي سريع ومذهل في العلم وتقنية وسائل الاتصال </a:t>
            </a:r>
            <a:r>
              <a:rPr lang="ar-SA" sz="2600" dirty="0" smtClean="0"/>
              <a:t>والإلكترونات</a:t>
            </a:r>
            <a:endParaRPr lang="en-US" sz="2600" dirty="0" smtClean="0"/>
          </a:p>
          <a:p>
            <a:pPr algn="just" rtl="1"/>
            <a:r>
              <a:rPr lang="ar-SA" sz="2600" dirty="0" smtClean="0"/>
              <a:t> </a:t>
            </a:r>
            <a:r>
              <a:rPr lang="ar-SA" sz="2600" dirty="0" smtClean="0"/>
              <a:t>- إن </a:t>
            </a:r>
            <a:r>
              <a:rPr lang="ar-SA" sz="2600" dirty="0" smtClean="0">
                <a:solidFill>
                  <a:srgbClr val="FF0000"/>
                </a:solidFill>
              </a:rPr>
              <a:t>العولمة  في اتجاهها  الفكري </a:t>
            </a:r>
            <a:r>
              <a:rPr lang="ar-SA" sz="2600" dirty="0" smtClean="0"/>
              <a:t>( تطمح إلى </a:t>
            </a:r>
            <a:r>
              <a:rPr lang="ar-SA" sz="2600" dirty="0" smtClean="0">
                <a:solidFill>
                  <a:srgbClr val="FF0000"/>
                </a:solidFill>
              </a:rPr>
              <a:t>صياغة ثقافة كونية شاملة ، تغطي مختلف جوانب النشاط </a:t>
            </a:r>
            <a:r>
              <a:rPr lang="ar-SA" sz="2600" dirty="0" smtClean="0">
                <a:solidFill>
                  <a:srgbClr val="FF0000"/>
                </a:solidFill>
              </a:rPr>
              <a:t>الإنساني</a:t>
            </a:r>
            <a:r>
              <a:rPr lang="ar-SA" sz="2600" dirty="0" smtClean="0"/>
              <a:t>، </a:t>
            </a:r>
            <a:r>
              <a:rPr lang="ar-SA" sz="2600" dirty="0" smtClean="0"/>
              <a:t>فهناك اتجاه صاعد يضغط في سبيل صياغة نسق ملزم من القواعد الأخلاقية الكونية</a:t>
            </a:r>
            <a:r>
              <a:rPr lang="ar-SA" sz="2600" dirty="0" smtClean="0"/>
              <a:t>).</a:t>
            </a:r>
          </a:p>
          <a:p>
            <a:pPr algn="just" rtl="1"/>
            <a:r>
              <a:rPr lang="ar-SA" sz="2600" dirty="0" smtClean="0"/>
              <a:t>- وإن </a:t>
            </a:r>
            <a:r>
              <a:rPr lang="ar-SA" sz="2600" dirty="0" smtClean="0"/>
              <a:t>هذه الثقافة مهما استخدم في صياغتها من صبغة علمية ومعرفية فإنها كما يراها عبد الوهاب </a:t>
            </a:r>
            <a:r>
              <a:rPr lang="ar-SA" sz="2600" dirty="0" err="1" smtClean="0"/>
              <a:t>المسيري</a:t>
            </a:r>
            <a:r>
              <a:rPr lang="ar-SA" sz="2600" dirty="0" smtClean="0"/>
              <a:t> </a:t>
            </a:r>
            <a:r>
              <a:rPr lang="ar-SA" sz="2600" dirty="0" smtClean="0">
                <a:solidFill>
                  <a:srgbClr val="FF0000"/>
                </a:solidFill>
              </a:rPr>
              <a:t>صيغت داخل التشكيل الحضاري والسياسي </a:t>
            </a:r>
            <a:r>
              <a:rPr lang="ar-SA" sz="2600" dirty="0" smtClean="0">
                <a:solidFill>
                  <a:srgbClr val="FF0000"/>
                </a:solidFill>
              </a:rPr>
              <a:t>الغربي، </a:t>
            </a:r>
            <a:r>
              <a:rPr lang="ar-SA" sz="2600" dirty="0" smtClean="0">
                <a:solidFill>
                  <a:srgbClr val="FF0000"/>
                </a:solidFill>
              </a:rPr>
              <a:t>فهي تحمل معالم هذا </a:t>
            </a:r>
            <a:r>
              <a:rPr lang="ar-SA" sz="2600" dirty="0" smtClean="0">
                <a:solidFill>
                  <a:srgbClr val="FF0000"/>
                </a:solidFill>
              </a:rPr>
              <a:t>التشكيل، </a:t>
            </a:r>
            <a:r>
              <a:rPr lang="ar-SA" sz="2600" dirty="0" smtClean="0">
                <a:solidFill>
                  <a:srgbClr val="FF0000"/>
                </a:solidFill>
              </a:rPr>
              <a:t>وتدور في إطار العلمانية الشاملة التي تدعو إلى إنكار القيم وتأكيد النسبية المعرفية </a:t>
            </a:r>
            <a:r>
              <a:rPr lang="ar-SA" sz="2600" dirty="0" smtClean="0">
                <a:solidFill>
                  <a:srgbClr val="FF0000"/>
                </a:solidFill>
              </a:rPr>
              <a:t>والأخلاقية</a:t>
            </a:r>
            <a:r>
              <a:rPr lang="ar-SA" sz="2600" dirty="0" smtClean="0"/>
              <a:t>.</a:t>
            </a:r>
            <a:endParaRPr lang="ar-SA"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معالم العولمة الثقافية الغربية </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تبرز </a:t>
            </a:r>
            <a:r>
              <a:rPr lang="ar-SA" sz="2600" dirty="0" smtClean="0"/>
              <a:t>معالم  تأثير هذه العولمة على العالم وعلى العالم الإسلامي بصفة خاصة في الوقت الحاضر فيما يلي</a:t>
            </a:r>
            <a:r>
              <a:rPr lang="ar-SA" sz="2600" dirty="0" smtClean="0"/>
              <a:t>:</a:t>
            </a:r>
            <a:endParaRPr lang="en-US" sz="2600" dirty="0" smtClean="0"/>
          </a:p>
          <a:p>
            <a:pPr marL="514350" indent="-514350" algn="just" rtl="1">
              <a:buAutoNum type="arabicPeriod"/>
            </a:pPr>
            <a:r>
              <a:rPr lang="ar-SA" sz="2600" dirty="0" smtClean="0">
                <a:solidFill>
                  <a:srgbClr val="FF0000"/>
                </a:solidFill>
              </a:rPr>
              <a:t>التذويب </a:t>
            </a:r>
            <a:r>
              <a:rPr lang="ar-SA" sz="2600" dirty="0" smtClean="0">
                <a:solidFill>
                  <a:srgbClr val="FF0000"/>
                </a:solidFill>
              </a:rPr>
              <a:t>الكلي أو الجزئي للهوية الثقافية: </a:t>
            </a:r>
            <a:r>
              <a:rPr lang="ar-SA" sz="2600" dirty="0" smtClean="0"/>
              <a:t>تسعى العولمة إلى التذويب الكلي أو الجزئي للهوية الثقافية ذات الخصوصية الشديدة لدى </a:t>
            </a:r>
            <a:r>
              <a:rPr lang="ar-SA" sz="2600" dirty="0" smtClean="0"/>
              <a:t>المجتمعات. وإذا </a:t>
            </a:r>
            <a:r>
              <a:rPr lang="ar-SA" sz="2600" dirty="0" smtClean="0"/>
              <a:t>كانت العولمة تستهدف هذا التذويب ، وتعمل على انهيار هذه الثقافات وذوبانها فإن هذا يعني أن الثقافة بما فيها ثقافتنا الإسلامية ستتعرض لمواجهة شديدة ، تنعكس سلبا على مجتمعنا المتمسك بجذوره الثقافية ، وستكون هذه الثقافة في محك </a:t>
            </a:r>
            <a:r>
              <a:rPr lang="ar-SA" sz="2600" dirty="0" smtClean="0"/>
              <a:t>الامتحان</a:t>
            </a:r>
          </a:p>
          <a:p>
            <a:pPr marL="514350" indent="-514350" algn="just" rtl="1">
              <a:buAutoNum type="arabicPeriod"/>
            </a:pPr>
            <a:r>
              <a:rPr lang="ar-SA" sz="2600" dirty="0" smtClean="0">
                <a:solidFill>
                  <a:srgbClr val="FF0000"/>
                </a:solidFill>
              </a:rPr>
              <a:t>العمل على إبراز الثقافة الغربية</a:t>
            </a:r>
            <a:r>
              <a:rPr lang="ar-SA" sz="2600" dirty="0" smtClean="0"/>
              <a:t> بما تشتمل عليه من مفاهيم وقيم </a:t>
            </a:r>
            <a:r>
              <a:rPr lang="ar-SA" sz="2600" dirty="0" err="1" smtClean="0"/>
              <a:t>وقناعات</a:t>
            </a:r>
            <a:r>
              <a:rPr lang="ar-SA" sz="2600" dirty="0" smtClean="0"/>
              <a:t> ومواقف إنسانية مشتركة وعابرة لكل المناطق </a:t>
            </a:r>
            <a:r>
              <a:rPr lang="ar-SA" sz="2600" dirty="0" smtClean="0"/>
              <a:t>الحضارية، </a:t>
            </a:r>
            <a:r>
              <a:rPr lang="ar-SA" sz="2600" dirty="0" smtClean="0"/>
              <a:t>وفرضها على ما سواها من الآراء والأفكار على أساس أنها الثقافة </a:t>
            </a:r>
            <a:r>
              <a:rPr lang="ar-SA" sz="2600" dirty="0" smtClean="0"/>
              <a:t>البديلة.</a:t>
            </a:r>
            <a:endParaRPr lang="ar-SA"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dirty="0" smtClean="0"/>
              <a:t>3- </a:t>
            </a:r>
            <a:r>
              <a:rPr lang="ar-SA" sz="2600" dirty="0" smtClean="0">
                <a:solidFill>
                  <a:srgbClr val="FF0000"/>
                </a:solidFill>
              </a:rPr>
              <a:t>استغلال </a:t>
            </a:r>
            <a:r>
              <a:rPr lang="ar-SA" sz="2600" dirty="0" smtClean="0">
                <a:solidFill>
                  <a:srgbClr val="FF0000"/>
                </a:solidFill>
              </a:rPr>
              <a:t>المؤسسات الاقتصادية والوسائل الإعلامية والنشاط السياحي لترويج الفكر الغربي داخل المجتمعات بطريق غير </a:t>
            </a:r>
            <a:r>
              <a:rPr lang="ar-SA" sz="2600" dirty="0" smtClean="0">
                <a:solidFill>
                  <a:srgbClr val="FF0000"/>
                </a:solidFill>
              </a:rPr>
              <a:t>مباشر</a:t>
            </a:r>
            <a:r>
              <a:rPr lang="ar-SA" sz="2600" dirty="0" smtClean="0"/>
              <a:t>، </a:t>
            </a:r>
            <a:r>
              <a:rPr lang="ar-SA" sz="2600" dirty="0" smtClean="0"/>
              <a:t>فقد أصبحت المؤسسات الاقتصادية القائمة وسائل إلى للاحتكار والتعامل بالفائدة وتجاهل مشاعر الفقراء والمحتاجين وتنمية الفوارق بين فئات المجتمع وتعظيم صورة المال في النفوس والقضاء على الملكيات الصغيرة وتحويل الناس إلى عمال لفئة قليلة من ملاك رؤوس الأموال والشركات الكبرى </a:t>
            </a:r>
            <a:r>
              <a:rPr lang="ar-SA" sz="2600" dirty="0" smtClean="0"/>
              <a:t>.</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أخطار العولمة الثقافية </a:t>
            </a:r>
            <a:r>
              <a:rPr lang="ar-SA" b="1" u="sng" dirty="0" smtClean="0"/>
              <a:t>:</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قد يصعب حصر الأخطار التي تنشأ عن العولمة بصفة عامة ؛ بل قد يطول الحديث عن أخطارها الثقافية ، ولكن يمكن الاقتصار على أهمها ، وهي:-</a:t>
            </a:r>
            <a:endParaRPr lang="en-US" sz="2600" dirty="0" smtClean="0"/>
          </a:p>
          <a:p>
            <a:pPr algn="just" rtl="1"/>
            <a:r>
              <a:rPr lang="ar-SA" sz="2600" dirty="0" smtClean="0"/>
              <a:t>1- </a:t>
            </a:r>
            <a:r>
              <a:rPr lang="ar-SA" sz="2600" dirty="0" smtClean="0">
                <a:solidFill>
                  <a:srgbClr val="FF0000"/>
                </a:solidFill>
              </a:rPr>
              <a:t>تغييب </a:t>
            </a:r>
            <a:r>
              <a:rPr lang="ar-SA" sz="2600" dirty="0" smtClean="0">
                <a:solidFill>
                  <a:srgbClr val="FF0000"/>
                </a:solidFill>
              </a:rPr>
              <a:t>المبادئ الدينية والخلقية تحت وطأة تأثير الفكر الغربي والنظريات المنحرفة عن </a:t>
            </a:r>
            <a:r>
              <a:rPr lang="ar-SA" sz="2600" dirty="0" smtClean="0">
                <a:solidFill>
                  <a:srgbClr val="FF0000"/>
                </a:solidFill>
              </a:rPr>
              <a:t>الدين والقيم</a:t>
            </a:r>
            <a:r>
              <a:rPr lang="ar-SA" sz="2600" dirty="0" smtClean="0"/>
              <a:t>، </a:t>
            </a:r>
            <a:r>
              <a:rPr lang="ar-SA" sz="2600" dirty="0" smtClean="0"/>
              <a:t>ومصادرة الانتماءات الدينية عدا الانتماء إلى </a:t>
            </a:r>
            <a:r>
              <a:rPr lang="ar-SA" sz="2600" dirty="0" smtClean="0"/>
              <a:t>النصرانية، </a:t>
            </a:r>
            <a:r>
              <a:rPr lang="ar-SA" sz="2600" dirty="0" smtClean="0"/>
              <a:t>الذي لا نجد في حركة العولمة الغربية ما يدل على الإلزام بالتخلي </a:t>
            </a:r>
            <a:r>
              <a:rPr lang="ar-SA" sz="2600" dirty="0" smtClean="0"/>
              <a:t>عنه؛ </a:t>
            </a:r>
            <a:r>
              <a:rPr lang="ar-SA" sz="2600" dirty="0" smtClean="0"/>
              <a:t>لأنه يعد نوعا من أنواع الحرية الشخصية في الفكر العلماني الغربي ، ذلك أن واقع الدول الغربية التي تروج للعولمة ، وتسعى إلى فرضها على الشعوب عن طريق مصادرة الانتماء الديني لم تزل على رغم علمانيتها تسير على الخط المسيحي في توجهها </a:t>
            </a:r>
            <a:r>
              <a:rPr lang="ar-SA" sz="2600" dirty="0" smtClean="0"/>
              <a:t>العام.</a:t>
            </a:r>
          </a:p>
          <a:p>
            <a:pPr algn="just" rtl="1"/>
            <a:endParaRPr lang="ar-SA" sz="2600" dirty="0" smtClean="0"/>
          </a:p>
          <a:p>
            <a:pPr algn="just" rtl="1"/>
            <a:endParaRPr lang="ar-SA"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dirty="0" smtClean="0"/>
              <a:t>2- </a:t>
            </a:r>
            <a:r>
              <a:rPr lang="ar-SA" sz="2600" dirty="0" smtClean="0">
                <a:solidFill>
                  <a:srgbClr val="FF0000"/>
                </a:solidFill>
              </a:rPr>
              <a:t>فرض </a:t>
            </a:r>
            <a:r>
              <a:rPr lang="ar-SA" sz="2600" dirty="0" smtClean="0">
                <a:solidFill>
                  <a:srgbClr val="FF0000"/>
                </a:solidFill>
              </a:rPr>
              <a:t>التأقلم مع الحضارة الغربية والذوبان فيها </a:t>
            </a:r>
            <a:r>
              <a:rPr lang="ar-SA" sz="2600" dirty="0" smtClean="0"/>
              <a:t>: ذلك أن العولمة ليست محصورة في الاقتصاد وحرية التجارة الدولية التي تعد المحرك الرئيس </a:t>
            </a:r>
            <a:r>
              <a:rPr lang="ar-SA" sz="2600" dirty="0" smtClean="0"/>
              <a:t>لها، </a:t>
            </a:r>
            <a:r>
              <a:rPr lang="ar-SA" sz="2600" dirty="0" smtClean="0"/>
              <a:t>وليست مجرد وسائل تنقل العقائد والقيم والنظم بشكل سريع يمكن لكل </a:t>
            </a:r>
            <a:r>
              <a:rPr lang="ar-SA" sz="2600" dirty="0" smtClean="0"/>
              <a:t>أمة </a:t>
            </a:r>
            <a:r>
              <a:rPr lang="ar-SA" sz="2600" dirty="0" smtClean="0"/>
              <a:t>الاستفادة منها في ترسيخ عقائدها وقيمها </a:t>
            </a:r>
            <a:r>
              <a:rPr lang="ar-SA" sz="2600" dirty="0" smtClean="0"/>
              <a:t>ونظمها، </a:t>
            </a:r>
            <a:r>
              <a:rPr lang="ar-SA" sz="2600" dirty="0" smtClean="0"/>
              <a:t>وليست فكرة خاضعة لحرية الفرد أو حريات الشعوب بحيث يأخذ كل واحد ما يريده </a:t>
            </a:r>
            <a:r>
              <a:rPr lang="ar-SA" sz="2600" dirty="0" smtClean="0"/>
              <a:t>منها، </a:t>
            </a:r>
            <a:r>
              <a:rPr lang="ar-SA" sz="2600" dirty="0" smtClean="0"/>
              <a:t>ويدع ما لا </a:t>
            </a:r>
            <a:r>
              <a:rPr lang="ar-SA" sz="2600" dirty="0" smtClean="0"/>
              <a:t>يريد، </a:t>
            </a:r>
            <a:r>
              <a:rPr lang="ar-SA" sz="2600" dirty="0" smtClean="0"/>
              <a:t>وإنما هي تأقلم وذوبان مع معطيات الحضارة الغربية بخيرها </a:t>
            </a:r>
            <a:r>
              <a:rPr lang="ar-SA" sz="2600" dirty="0" smtClean="0"/>
              <a:t>وشرها.</a:t>
            </a:r>
          </a:p>
          <a:p>
            <a:pPr algn="just" rtl="1"/>
            <a:r>
              <a:rPr lang="ar-SA" sz="2600" dirty="0" smtClean="0"/>
              <a:t>3- </a:t>
            </a:r>
            <a:r>
              <a:rPr lang="ar-SA" sz="2600" dirty="0" smtClean="0">
                <a:solidFill>
                  <a:srgbClr val="FF0000"/>
                </a:solidFill>
              </a:rPr>
              <a:t>إخضاع </a:t>
            </a:r>
            <a:r>
              <a:rPr lang="ar-SA" sz="2600" dirty="0" smtClean="0">
                <a:solidFill>
                  <a:srgbClr val="FF0000"/>
                </a:solidFill>
              </a:rPr>
              <a:t>القيم والأخلاق لقانون فكرة </a:t>
            </a:r>
            <a:r>
              <a:rPr lang="ar-SA" sz="2600" dirty="0" err="1" smtClean="0">
                <a:solidFill>
                  <a:srgbClr val="FF0000"/>
                </a:solidFill>
              </a:rPr>
              <a:t>العصرنة</a:t>
            </a:r>
            <a:r>
              <a:rPr lang="ar-SA" sz="2600" dirty="0" smtClean="0">
                <a:solidFill>
                  <a:srgbClr val="FF0000"/>
                </a:solidFill>
              </a:rPr>
              <a:t> والنسبية </a:t>
            </a:r>
            <a:r>
              <a:rPr lang="ar-SA" sz="2600" dirty="0" smtClean="0"/>
              <a:t>: ذلك أن العولمة الغربية لا تؤمن بأي قيم ثابتة ، ولا تعترف بوجود كليات ملزمة ؛ بل تتجاوز العقائد والموروثات والقيم الأصيلة إلى ما تقتضيه السيولة الفكرية التي تقوم عليها فكرة العصرنة والنسبية من التطور وعدم الثبات وقبر كل قديم وثابت من الأخلاق والقيم ، </a:t>
            </a:r>
            <a:endParaRPr lang="ar-SA"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الموقف من العولمة  الثقافية :</a:t>
            </a:r>
            <a:endParaRPr lang="ar-SA"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t>- مضت </a:t>
            </a:r>
            <a:r>
              <a:rPr lang="ar-SA" sz="2600" dirty="0" smtClean="0">
                <a:solidFill>
                  <a:srgbClr val="FF0000"/>
                </a:solidFill>
              </a:rPr>
              <a:t>سنة الله تعالى في حصول التدافع بين الناس والصراع بين </a:t>
            </a:r>
            <a:r>
              <a:rPr lang="ar-SA" sz="2600" dirty="0" smtClean="0">
                <a:solidFill>
                  <a:srgbClr val="FF0000"/>
                </a:solidFill>
              </a:rPr>
              <a:t>البشر</a:t>
            </a:r>
            <a:r>
              <a:rPr lang="ar-SA" sz="2600" dirty="0" smtClean="0"/>
              <a:t>، </a:t>
            </a:r>
            <a:r>
              <a:rPr lang="ar-SA" sz="2600" dirty="0" smtClean="0"/>
              <a:t>وتمثل ظاهرة العولمة  أحد صوره الحديثة ، قال </a:t>
            </a:r>
            <a:r>
              <a:rPr lang="ar-SA" sz="2600" dirty="0" smtClean="0"/>
              <a:t>تعالى: (</a:t>
            </a:r>
            <a:r>
              <a:rPr lang="ar-SA" sz="2600" dirty="0" smtClean="0">
                <a:solidFill>
                  <a:schemeClr val="accent1"/>
                </a:solidFill>
              </a:rPr>
              <a:t>ولولا دفاع الله الناس بعضهم ببعض لفسدت الأرض ولكن الله ذو فضل على العالمين</a:t>
            </a:r>
            <a:r>
              <a:rPr lang="ar-SA" sz="2600" dirty="0" smtClean="0"/>
              <a:t>) (البقرة</a:t>
            </a:r>
            <a:r>
              <a:rPr lang="ar-SA" sz="2600" dirty="0" smtClean="0"/>
              <a:t>: </a:t>
            </a:r>
            <a:r>
              <a:rPr lang="ar-SA" sz="2600" dirty="0" smtClean="0"/>
              <a:t>٢٥١)، </a:t>
            </a:r>
            <a:r>
              <a:rPr lang="ar-SA" sz="2600" dirty="0" smtClean="0">
                <a:solidFill>
                  <a:srgbClr val="FF0000"/>
                </a:solidFill>
              </a:rPr>
              <a:t>هذا التدافع يستلزم أن يتم بين طرفين مختلفين ؛ لكن لا يستلزم أن يرفض أحدهما ما عند الآخر </a:t>
            </a:r>
            <a:r>
              <a:rPr lang="ar-SA" sz="2600" dirty="0" smtClean="0">
                <a:solidFill>
                  <a:srgbClr val="FF0000"/>
                </a:solidFill>
              </a:rPr>
              <a:t>كليا</a:t>
            </a:r>
            <a:r>
              <a:rPr lang="ar-SA" sz="2600" dirty="0" smtClean="0"/>
              <a:t>.</a:t>
            </a:r>
          </a:p>
          <a:p>
            <a:pPr rtl="1">
              <a:buFontTx/>
              <a:buChar char="-"/>
            </a:pPr>
            <a:r>
              <a:rPr lang="ar-SA" sz="2600" dirty="0" smtClean="0"/>
              <a:t>وعلى </a:t>
            </a:r>
            <a:r>
              <a:rPr lang="ar-SA" sz="2600" dirty="0" smtClean="0"/>
              <a:t>الخصوص </a:t>
            </a:r>
            <a:r>
              <a:rPr lang="ar-SA" sz="2600" dirty="0" smtClean="0">
                <a:solidFill>
                  <a:srgbClr val="FF0000"/>
                </a:solidFill>
              </a:rPr>
              <a:t>لا يصح أن يقبل ما عنده كليا </a:t>
            </a:r>
            <a:r>
              <a:rPr lang="ar-SA" sz="2600" dirty="0" smtClean="0"/>
              <a:t>؛ لأن القبول يتنافى مع معنى التدافع المقتضي للرفض ولو جزئيا </a:t>
            </a:r>
            <a:r>
              <a:rPr lang="ar-SA" sz="2600" dirty="0" smtClean="0"/>
              <a:t>.</a:t>
            </a:r>
          </a:p>
          <a:p>
            <a:pPr rtl="1">
              <a:buFontTx/>
              <a:buChar char="-"/>
            </a:pPr>
            <a:r>
              <a:rPr lang="ar-SA" sz="2600" dirty="0" smtClean="0"/>
              <a:t>إن </a:t>
            </a:r>
            <a:r>
              <a:rPr lang="ar-SA" sz="2600" dirty="0" smtClean="0">
                <a:solidFill>
                  <a:srgbClr val="FF0000"/>
                </a:solidFill>
              </a:rPr>
              <a:t>اتخاذ المسلمين موقفا من العولمة في ظل التدافع القائم بين الحضارات </a:t>
            </a:r>
            <a:r>
              <a:rPr lang="ar-SA" sz="2600" dirty="0" smtClean="0"/>
              <a:t>، ولاسيما مع الدول الغربية التي تقود هذه العولمة ـ </a:t>
            </a:r>
            <a:r>
              <a:rPr lang="ar-SA" sz="2600" dirty="0" smtClean="0">
                <a:solidFill>
                  <a:srgbClr val="FF0000"/>
                </a:solidFill>
              </a:rPr>
              <a:t>يحتاج إلى حكمة </a:t>
            </a:r>
            <a:r>
              <a:rPr lang="ar-SA" sz="2600" dirty="0" smtClean="0">
                <a:solidFill>
                  <a:srgbClr val="FF0000"/>
                </a:solidFill>
              </a:rPr>
              <a:t>ووعي</a:t>
            </a:r>
            <a:r>
              <a:rPr lang="ar-SA" sz="2600" dirty="0" smtClean="0"/>
              <a:t>، </a:t>
            </a:r>
            <a:r>
              <a:rPr lang="ar-SA" sz="2600" dirty="0" smtClean="0">
                <a:solidFill>
                  <a:srgbClr val="FF0000"/>
                </a:solidFill>
              </a:rPr>
              <a:t>فليس القبول المطلق للعولمة التي تفرضها هذه الدول على الشعوب الإسلامية </a:t>
            </a:r>
            <a:r>
              <a:rPr lang="ar-SA" sz="2600" dirty="0" smtClean="0">
                <a:solidFill>
                  <a:srgbClr val="FF0000"/>
                </a:solidFill>
              </a:rPr>
              <a:t>صائبا،</a:t>
            </a:r>
            <a:r>
              <a:rPr lang="ar-SA" sz="2600" dirty="0" smtClean="0"/>
              <a:t> </a:t>
            </a:r>
            <a:r>
              <a:rPr lang="ar-SA" sz="2600" dirty="0" smtClean="0">
                <a:solidFill>
                  <a:srgbClr val="FF0000"/>
                </a:solidFill>
              </a:rPr>
              <a:t>وليس </a:t>
            </a:r>
            <a:r>
              <a:rPr lang="ar-SA" sz="2600" dirty="0" smtClean="0">
                <a:solidFill>
                  <a:srgbClr val="FF0000"/>
                </a:solidFill>
              </a:rPr>
              <a:t>رفض العولمة جملة صحيحا أيضا ؛ لأنه مناف للحكمة ، ويعرض الشعوب الإسلامية لضرر أكبر </a:t>
            </a:r>
            <a:r>
              <a:rPr lang="ar-SA" sz="2600" dirty="0" smtClean="0">
                <a:solidFill>
                  <a:srgbClr val="FF0000"/>
                </a:solidFill>
              </a:rPr>
              <a:t>.</a:t>
            </a:r>
            <a:endParaRPr lang="ar-SA" sz="2600"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dirty="0" smtClean="0"/>
              <a:t> </a:t>
            </a:r>
            <a:r>
              <a:rPr lang="ar-SA" sz="2600" dirty="0" smtClean="0"/>
              <a:t>- يتعين </a:t>
            </a:r>
            <a:r>
              <a:rPr lang="ar-SA" sz="2600" dirty="0" smtClean="0">
                <a:solidFill>
                  <a:srgbClr val="FF0000"/>
                </a:solidFill>
              </a:rPr>
              <a:t>على المسلمين رفض الانسياق مع العولمة فيما يتعارض مع دينهم </a:t>
            </a:r>
            <a:r>
              <a:rPr lang="ar-SA" sz="2600" dirty="0" smtClean="0"/>
              <a:t>وهوية أمتهم وإثبات خصوصيتها نظرا لأن العولمة تستهدف صهر الأمم والمجتمعات في بوتقة واحدة هي بوتقة الحضارة الغربية وعلى الخصوص الحضارة الأمريكية </a:t>
            </a:r>
            <a:endParaRPr lang="ar-SA" sz="2600" dirty="0" smtClean="0"/>
          </a:p>
          <a:p>
            <a:pPr algn="just" rtl="1"/>
            <a:r>
              <a:rPr lang="ar-SA" sz="2600" dirty="0" smtClean="0"/>
              <a:t> </a:t>
            </a:r>
            <a:r>
              <a:rPr lang="ar-SA" sz="2600" dirty="0" smtClean="0"/>
              <a:t>- إن </a:t>
            </a:r>
            <a:r>
              <a:rPr lang="ar-SA" sz="2600" dirty="0" smtClean="0">
                <a:solidFill>
                  <a:srgbClr val="FF0000"/>
                </a:solidFill>
              </a:rPr>
              <a:t>استثمار المسلمين لما يمتلكونه من عقيدة صحيحة لهي من أقوى العناصر المؤثرة في قلوب المجتمعات </a:t>
            </a:r>
            <a:r>
              <a:rPr lang="ar-SA" sz="2600" dirty="0" smtClean="0">
                <a:solidFill>
                  <a:srgbClr val="FF0000"/>
                </a:solidFill>
              </a:rPr>
              <a:t>والشعوب،</a:t>
            </a:r>
            <a:r>
              <a:rPr lang="ar-SA" sz="2600" dirty="0" smtClean="0"/>
              <a:t> </a:t>
            </a:r>
            <a:r>
              <a:rPr lang="ar-SA" sz="2600" dirty="0" smtClean="0"/>
              <a:t>ذلك أن الخواء الروحي المتفشي بين الناس وطغيان المادية المتسلطة وانتشار الأمراض الفتاكة الناشئة من فساد الأخلاق وغياب </a:t>
            </a:r>
            <a:r>
              <a:rPr lang="ar-SA" sz="2600" dirty="0" smtClean="0"/>
              <a:t>القيم، </a:t>
            </a:r>
            <a:r>
              <a:rPr lang="ar-SA" sz="2600" dirty="0" smtClean="0"/>
              <a:t>ورواج المخدرات بين </a:t>
            </a:r>
            <a:r>
              <a:rPr lang="ar-SA" sz="2600" dirty="0" smtClean="0"/>
              <a:t>الأفراد، </a:t>
            </a:r>
            <a:r>
              <a:rPr lang="ar-SA" sz="2600" dirty="0" smtClean="0"/>
              <a:t>وابتذال الجنس لهي من أهم الظواهر </a:t>
            </a:r>
            <a:r>
              <a:rPr lang="ar-SA" sz="2600" dirty="0" smtClean="0"/>
              <a:t>الفكرية والاجتماعية </a:t>
            </a:r>
            <a:r>
              <a:rPr lang="ar-SA" sz="2600" dirty="0" smtClean="0"/>
              <a:t>التي تعاني منها شعوب </a:t>
            </a:r>
            <a:r>
              <a:rPr lang="ar-SA" sz="2600" dirty="0" smtClean="0"/>
              <a:t>العالم، </a:t>
            </a:r>
            <a:r>
              <a:rPr lang="ar-SA" sz="2600" dirty="0" smtClean="0"/>
              <a:t>ويعالجها الإسلام مخلصا هذه الشعوب من </a:t>
            </a:r>
            <a:r>
              <a:rPr lang="ar-SA" sz="2600" dirty="0" smtClean="0"/>
              <a:t>شرورها، </a:t>
            </a:r>
            <a:r>
              <a:rPr lang="ar-SA" sz="2600" dirty="0" smtClean="0">
                <a:solidFill>
                  <a:srgbClr val="FF0000"/>
                </a:solidFill>
              </a:rPr>
              <a:t>وواقعية الإسلام وعنايته بمصلحة الإنسان وبكل متطلبات تكوينه هي من أهم ما يساعد على سرعة انتشاره بالرغم من جاذبية المدنية الغربية </a:t>
            </a:r>
            <a:r>
              <a:rPr lang="ar-SA" sz="2600" dirty="0" smtClean="0"/>
              <a:t>المادية التي ابتليت مجتمعاتها بهذه الظواهر السيئة </a:t>
            </a:r>
            <a:endParaRPr lang="ar-SA"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dirty="0" smtClean="0"/>
              <a:t> </a:t>
            </a:r>
            <a:r>
              <a:rPr lang="ar-SA" sz="2600" dirty="0" smtClean="0"/>
              <a:t>- إن </a:t>
            </a:r>
            <a:r>
              <a:rPr lang="ar-SA" sz="2600" dirty="0" smtClean="0">
                <a:solidFill>
                  <a:srgbClr val="FF0000"/>
                </a:solidFill>
              </a:rPr>
              <a:t>التأييد المطلق للعولمة الثقافية </a:t>
            </a:r>
            <a:r>
              <a:rPr lang="ar-SA" sz="2600" dirty="0" smtClean="0"/>
              <a:t>بحجة أن الانفتاح على الثقافات الأخرى أصبح من سمات </a:t>
            </a:r>
            <a:r>
              <a:rPr lang="ar-SA" sz="2600" dirty="0" smtClean="0"/>
              <a:t>العصر، </a:t>
            </a:r>
            <a:r>
              <a:rPr lang="ar-SA" sz="2600" dirty="0" smtClean="0"/>
              <a:t>وأن </a:t>
            </a:r>
            <a:r>
              <a:rPr lang="ar-SA" sz="2600" dirty="0" smtClean="0">
                <a:solidFill>
                  <a:srgbClr val="FF0000"/>
                </a:solidFill>
              </a:rPr>
              <a:t>الرفض المطلق لن يغني </a:t>
            </a:r>
            <a:r>
              <a:rPr lang="ar-SA" sz="2600" dirty="0" smtClean="0"/>
              <a:t>فتيلا  في إيقاف المد الغربي الثقافي الزاحف على العالم الإسلامي ـ </a:t>
            </a:r>
            <a:r>
              <a:rPr lang="ar-SA" sz="2600" dirty="0" smtClean="0">
                <a:solidFill>
                  <a:srgbClr val="FF0000"/>
                </a:solidFill>
              </a:rPr>
              <a:t>نوع من الاستسلام الرخيص المتجاهل لطبيعة الدين الإسلامي والمتغافل عن تاريخ الأمة الإسلامية وثقافتها </a:t>
            </a:r>
            <a:r>
              <a:rPr lang="ar-SA" sz="2600" dirty="0" smtClean="0"/>
              <a:t>، </a:t>
            </a:r>
            <a:endParaRPr lang="ar-SA" sz="2600" dirty="0" smtClean="0"/>
          </a:p>
          <a:p>
            <a:pPr algn="just" rtl="1"/>
            <a:r>
              <a:rPr lang="ar-SA" sz="2600" dirty="0" smtClean="0"/>
              <a:t>- إن </a:t>
            </a:r>
            <a:r>
              <a:rPr lang="ar-SA" sz="2600" dirty="0" smtClean="0">
                <a:solidFill>
                  <a:srgbClr val="FF0000"/>
                </a:solidFill>
              </a:rPr>
              <a:t>الموقف السليم يقتضي رفض العولمة الثقافية الغربية  التي لا تؤمن بغير قيمها </a:t>
            </a:r>
            <a:r>
              <a:rPr lang="ar-SA" sz="2600" dirty="0" smtClean="0"/>
              <a:t>، وتريد تذويب ثقافتنا الإسلامية ، ورفض كل ما يخالف ديننا وقيمنا الشرعية ، ورفض كل ما يمسخ شخصيتنا أو يبدل هويتنا </a:t>
            </a:r>
            <a:endParaRPr lang="en-US" sz="2600" dirty="0" smtClean="0"/>
          </a:p>
          <a:p>
            <a:pPr algn="just" rtl="1"/>
            <a:r>
              <a:rPr lang="ar-SA" sz="2600" dirty="0" smtClean="0"/>
              <a:t>- </a:t>
            </a:r>
            <a:r>
              <a:rPr lang="ar-SA" sz="2600" dirty="0" smtClean="0">
                <a:solidFill>
                  <a:srgbClr val="FF0000"/>
                </a:solidFill>
              </a:rPr>
              <a:t>ويقتضي </a:t>
            </a:r>
            <a:r>
              <a:rPr lang="ar-SA" sz="2600" dirty="0" smtClean="0">
                <a:solidFill>
                  <a:srgbClr val="FF0000"/>
                </a:solidFill>
              </a:rPr>
              <a:t>ألا نكتفي بمجرد الرفض وحده ؛ بل لا بد أن نكون إيجابيين في الموقف بحيث نتبنى نهج المواجهة لعولمة المسخ الثقافي أو العدوان الثقافي </a:t>
            </a:r>
            <a:r>
              <a:rPr lang="ar-SA" sz="2600" dirty="0" smtClean="0"/>
              <a:t>، وهذا يتطلب منا التشبث بهويتنا الثقافية الإسلامية ذات الخصائص المستمدة من عقيدتنا وديننا </a:t>
            </a:r>
            <a:endParaRPr lang="ar-SA"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1446</TotalTime>
  <Words>1794</Words>
  <Application>Microsoft Office PowerPoint</Application>
  <PresentationFormat>A4 Paper (210x297 mm)‎</PresentationFormat>
  <Paragraphs>79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السابعة</vt:lpstr>
      <vt:lpstr>عناصر المحاضرة</vt:lpstr>
      <vt:lpstr>مقدمة:</vt:lpstr>
      <vt:lpstr>تعريف العولمة :</vt:lpstr>
      <vt:lpstr>الشريحة 6</vt:lpstr>
      <vt:lpstr>نشأة النظام الجديد ( العولمة ) </vt:lpstr>
      <vt:lpstr>دوافع العولمة :</vt:lpstr>
      <vt:lpstr>الشريحة 9</vt:lpstr>
      <vt:lpstr>العولمة الثقافية : </vt:lpstr>
      <vt:lpstr>الشريحة 11</vt:lpstr>
      <vt:lpstr>معالم العولمة الثقافية الغربية </vt:lpstr>
      <vt:lpstr>الشريحة 13</vt:lpstr>
      <vt:lpstr>أخطار العولمة الثقافية :</vt:lpstr>
      <vt:lpstr>الشريحة 15</vt:lpstr>
      <vt:lpstr>الموقف من العولمة  الثقافية :</vt:lpstr>
      <vt:lpstr>الشريحة 17</vt:lpstr>
      <vt:lpstr>الشريحة 18</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105</cp:revision>
  <dcterms:created xsi:type="dcterms:W3CDTF">2009-10-14T19:14:34Z</dcterms:created>
  <dcterms:modified xsi:type="dcterms:W3CDTF">2011-10-01T13:17:17Z</dcterms:modified>
</cp:coreProperties>
</file>