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64" r:id="rId1"/>
  </p:sldMasterIdLst>
  <p:sldIdLst>
    <p:sldId id="256" r:id="rId2"/>
  </p:sldIdLst>
  <p:sldSz cx="6858000" cy="9144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5CC0"/>
    <a:srgbClr val="00FFCC"/>
    <a:srgbClr val="00FF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نمط ذو سمات 1 - تمييز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نمط متوسط 3 - تميي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5758FB7-9AC5-4552-8A53-C91805E547FA}" styleName="نمط ذو سمات 1 - تمييز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نمط ذو سمات 2 - تمييز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النمط الفات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50" d="100"/>
          <a:sy n="50" d="100"/>
        </p:scale>
        <p:origin x="-2364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ذو زوايا قطرية مستديرة 6"/>
          <p:cNvSpPr/>
          <p:nvPr/>
        </p:nvSpPr>
        <p:spPr>
          <a:xfrm>
            <a:off x="123444" y="195072"/>
            <a:ext cx="6611112" cy="3340608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348176" y="508001"/>
            <a:ext cx="6172200" cy="29464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600200" y="3759200"/>
            <a:ext cx="4920176" cy="23368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>
          <a:xfrm>
            <a:off x="4171950" y="8678672"/>
            <a:ext cx="2251710" cy="365760"/>
          </a:xfrm>
        </p:spPr>
        <p:txBody>
          <a:bodyPr vert="horz" rtlCol="0"/>
          <a:lstStyle>
            <a:extLst/>
          </a:lstStyle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11" name="عنصر نائب لرقم الشريحة 10"/>
          <p:cNvSpPr>
            <a:spLocks noGrp="1"/>
          </p:cNvSpPr>
          <p:nvPr>
            <p:ph type="sldNum" sz="quarter" idx="11"/>
          </p:nvPr>
        </p:nvSpPr>
        <p:spPr>
          <a:xfrm>
            <a:off x="6479214" y="8678672"/>
            <a:ext cx="348216" cy="36576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2" name="عنصر نائب للتذييل 11"/>
          <p:cNvSpPr>
            <a:spLocks noGrp="1"/>
          </p:cNvSpPr>
          <p:nvPr>
            <p:ph type="ftr" sz="quarter" idx="12"/>
          </p:nvPr>
        </p:nvSpPr>
        <p:spPr>
          <a:xfrm>
            <a:off x="1200150" y="8678672"/>
            <a:ext cx="2930598" cy="365760"/>
          </a:xfrm>
        </p:spPr>
        <p:txBody>
          <a:bodyPr vert="horz" rtlCol="0"/>
          <a:lstStyle>
            <a:extLst/>
          </a:lstStyle>
          <a:p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441294" y="1899451"/>
            <a:ext cx="600075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750096" y="4356608"/>
            <a:ext cx="555498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1782" y="664307"/>
            <a:ext cx="5829300" cy="3641344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1735" y="4383618"/>
            <a:ext cx="5829300" cy="2012949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>
          <a:xfrm>
            <a:off x="4171950" y="8684893"/>
            <a:ext cx="2251710" cy="365760"/>
          </a:xfrm>
        </p:spPr>
        <p:txBody>
          <a:bodyPr vert="horz" rtlCol="0"/>
          <a:lstStyle>
            <a:extLst/>
          </a:lstStyle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1"/>
          </p:nvPr>
        </p:nvSpPr>
        <p:spPr>
          <a:xfrm>
            <a:off x="6479214" y="8684893"/>
            <a:ext cx="348216" cy="36576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2"/>
          </p:nvPr>
        </p:nvSpPr>
        <p:spPr>
          <a:xfrm>
            <a:off x="1200150" y="8684893"/>
            <a:ext cx="2930598" cy="365760"/>
          </a:xfrm>
        </p:spPr>
        <p:txBody>
          <a:bodyPr vert="horz" rtlCol="0"/>
          <a:lstStyle>
            <a:extLst/>
          </a:lstStyle>
          <a:p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342900" y="2194560"/>
            <a:ext cx="3028950" cy="60350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86150" y="2194560"/>
            <a:ext cx="3028950" cy="60350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6480810" y="8686091"/>
            <a:ext cx="348216" cy="365760"/>
          </a:xfrm>
        </p:spPr>
        <p:txBody>
          <a:bodyPr/>
          <a:lstStyle>
            <a:extLst/>
          </a:lstStyle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441294" y="1899451"/>
            <a:ext cx="600075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/>
          <p:cNvSpPr/>
          <p:nvPr/>
        </p:nvSpPr>
        <p:spPr>
          <a:xfrm>
            <a:off x="462558" y="2886955"/>
            <a:ext cx="281178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3600450" y="2886955"/>
            <a:ext cx="281178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35931"/>
            <a:ext cx="6172200" cy="1524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3483769" y="2046817"/>
            <a:ext cx="3031331" cy="853016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342900" y="3149601"/>
            <a:ext cx="3030141" cy="5255684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83769" y="3149601"/>
            <a:ext cx="3031331" cy="525568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>
          <a:xfrm>
            <a:off x="6480810" y="8686091"/>
            <a:ext cx="348216" cy="365760"/>
          </a:xfrm>
        </p:spPr>
        <p:txBody>
          <a:bodyPr/>
          <a:lstStyle>
            <a:extLst/>
          </a:lstStyle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37624"/>
            <a:ext cx="6172200" cy="1524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441294" y="1899451"/>
            <a:ext cx="600075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3793164" y="1410208"/>
            <a:ext cx="281178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722352" y="406400"/>
            <a:ext cx="2948940" cy="1016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3722352" y="1476747"/>
            <a:ext cx="2948940" cy="14224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171450" y="2946400"/>
            <a:ext cx="6499842" cy="530352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9" name="عنصر نائب للتاريخ 8"/>
          <p:cNvSpPr>
            <a:spLocks noGrp="1"/>
          </p:cNvSpPr>
          <p:nvPr>
            <p:ph type="dt" sz="half" idx="10"/>
          </p:nvPr>
        </p:nvSpPr>
        <p:spPr>
          <a:xfrm>
            <a:off x="4171950" y="8684893"/>
            <a:ext cx="2251710" cy="365760"/>
          </a:xfrm>
        </p:spPr>
        <p:txBody>
          <a:bodyPr vert="horz" rtlCol="0"/>
          <a:lstStyle>
            <a:extLst/>
          </a:lstStyle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1"/>
          </p:nvPr>
        </p:nvSpPr>
        <p:spPr>
          <a:xfrm>
            <a:off x="6479214" y="8684893"/>
            <a:ext cx="348216" cy="36576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2"/>
          </p:nvPr>
        </p:nvSpPr>
        <p:spPr>
          <a:xfrm>
            <a:off x="1200150" y="8684893"/>
            <a:ext cx="2930598" cy="365760"/>
          </a:xfrm>
        </p:spPr>
        <p:txBody>
          <a:bodyPr vert="horz" rtlCol="0"/>
          <a:lstStyle>
            <a:extLst/>
          </a:lstStyle>
          <a:p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0332" y="6299200"/>
            <a:ext cx="4114800" cy="886048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280332" y="7185249"/>
            <a:ext cx="4114800" cy="121634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228600" y="333152"/>
            <a:ext cx="6400800" cy="57912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ar-SA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انقر فوق الرمز لإضافة صورة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>
          <a:xfrm>
            <a:off x="4171950" y="8678672"/>
            <a:ext cx="2251710" cy="365760"/>
          </a:xfrm>
        </p:spPr>
        <p:txBody>
          <a:bodyPr vert="horz" rtlCol="0"/>
          <a:lstStyle>
            <a:extLst/>
          </a:lstStyle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1"/>
          </p:nvPr>
        </p:nvSpPr>
        <p:spPr>
          <a:xfrm>
            <a:off x="6479214" y="8678672"/>
            <a:ext cx="348216" cy="36576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2"/>
          </p:nvPr>
        </p:nvSpPr>
        <p:spPr>
          <a:xfrm>
            <a:off x="1200150" y="8678672"/>
            <a:ext cx="2930598" cy="365760"/>
          </a:xfrm>
        </p:spPr>
        <p:txBody>
          <a:bodyPr vert="horz" rtlCol="0"/>
          <a:lstStyle>
            <a:extLst/>
          </a:lstStyle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ذو زوايا قطرية مستديرة 6"/>
          <p:cNvSpPr/>
          <p:nvPr/>
        </p:nvSpPr>
        <p:spPr>
          <a:xfrm>
            <a:off x="123444" y="196113"/>
            <a:ext cx="6608135" cy="87538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971550" y="8534400"/>
            <a:ext cx="3159198" cy="36576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4171950" y="8534400"/>
            <a:ext cx="2251710" cy="36576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6479214" y="8686091"/>
            <a:ext cx="348216" cy="36576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342900" y="338048"/>
            <a:ext cx="6172200" cy="1524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342900" y="2194983"/>
            <a:ext cx="6172200" cy="603504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marL="54864" algn="r" rtl="1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r" rtl="1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r" rtl="1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r" rtl="1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r" rtl="1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r" rtl="1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r" rtl="1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r" rtl="1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r" rtl="1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r" rtl="1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2357432" y="285720"/>
            <a:ext cx="2103945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+mj-cs"/>
              </a:rPr>
              <a:t>الاستشراق</a:t>
            </a:r>
            <a:endParaRPr lang="ar-SA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cs typeface="+mj-cs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357166" y="1000100"/>
            <a:ext cx="5857916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chemeClr val="accent5">
                    <a:lumMod val="40000"/>
                    <a:lumOff val="60000"/>
                  </a:schemeClr>
                </a:solidFill>
                <a:cs typeface="+mj-cs"/>
              </a:rPr>
              <a:t>تاريخ </a:t>
            </a:r>
            <a:r>
              <a:rPr lang="ar-SA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cs typeface="+mj-cs"/>
              </a:rPr>
              <a:t>الاستشراق</a:t>
            </a:r>
            <a:r>
              <a:rPr lang="ar-SA" dirty="0" smtClean="0">
                <a:solidFill>
                  <a:schemeClr val="accent5">
                    <a:lumMod val="40000"/>
                    <a:lumOff val="60000"/>
                  </a:schemeClr>
                </a:solidFill>
                <a:cs typeface="+mj-cs"/>
              </a:rPr>
              <a:t>:</a:t>
            </a:r>
          </a:p>
          <a:p>
            <a:r>
              <a:rPr lang="ar-SA" dirty="0" err="1" smtClean="0">
                <a:cs typeface="+mj-cs"/>
              </a:rPr>
              <a:t>لايمكن</a:t>
            </a:r>
            <a:r>
              <a:rPr lang="ar-SA" dirty="0" smtClean="0">
                <a:cs typeface="+mj-cs"/>
              </a:rPr>
              <a:t> تحديد </a:t>
            </a:r>
            <a:r>
              <a:rPr lang="ar-SA" dirty="0" err="1" smtClean="0">
                <a:cs typeface="+mj-cs"/>
              </a:rPr>
              <a:t>اول</a:t>
            </a:r>
            <a:r>
              <a:rPr lang="ar-SA" dirty="0" smtClean="0">
                <a:cs typeface="+mj-cs"/>
              </a:rPr>
              <a:t> غربي اعتنى بالدراسات </a:t>
            </a:r>
            <a:r>
              <a:rPr lang="ar-SA" dirty="0" err="1" smtClean="0">
                <a:cs typeface="+mj-cs"/>
              </a:rPr>
              <a:t>الشرقيه</a:t>
            </a:r>
            <a:r>
              <a:rPr lang="ar-SA" dirty="0" smtClean="0">
                <a:cs typeface="+mj-cs"/>
              </a:rPr>
              <a:t> لكن المتوقع </a:t>
            </a:r>
            <a:r>
              <a:rPr lang="ar-SA" dirty="0" err="1" smtClean="0">
                <a:cs typeface="+mj-cs"/>
              </a:rPr>
              <a:t>ان</a:t>
            </a:r>
            <a:r>
              <a:rPr lang="ar-SA" dirty="0" smtClean="0">
                <a:cs typeface="+mj-cs"/>
              </a:rPr>
              <a:t> رجال </a:t>
            </a:r>
            <a:r>
              <a:rPr lang="ar-SA" dirty="0" err="1" smtClean="0">
                <a:cs typeface="+mj-cs"/>
              </a:rPr>
              <a:t>الكنيسه</a:t>
            </a:r>
            <a:r>
              <a:rPr lang="ar-SA" dirty="0" smtClean="0">
                <a:cs typeface="+mj-cs"/>
              </a:rPr>
              <a:t> هم </a:t>
            </a:r>
            <a:r>
              <a:rPr lang="ar-SA" dirty="0" err="1" smtClean="0">
                <a:cs typeface="+mj-cs"/>
              </a:rPr>
              <a:t>اول</a:t>
            </a:r>
            <a:r>
              <a:rPr lang="ar-SA" dirty="0" smtClean="0">
                <a:cs typeface="+mj-cs"/>
              </a:rPr>
              <a:t> من قصد البلاد </a:t>
            </a:r>
            <a:r>
              <a:rPr lang="ar-SA" dirty="0" err="1" smtClean="0">
                <a:cs typeface="+mj-cs"/>
              </a:rPr>
              <a:t>الشرقيه</a:t>
            </a:r>
            <a:r>
              <a:rPr lang="ar-SA" u="sng" dirty="0" smtClean="0">
                <a:solidFill>
                  <a:schemeClr val="accent5">
                    <a:lumMod val="40000"/>
                    <a:lumOff val="60000"/>
                  </a:schemeClr>
                </a:solidFill>
                <a:cs typeface="+mj-cs"/>
              </a:rPr>
              <a:t>(</a:t>
            </a:r>
            <a:r>
              <a:rPr lang="ar-SA" u="sng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cs typeface="+mj-cs"/>
              </a:rPr>
              <a:t>الاندلس</a:t>
            </a:r>
            <a:r>
              <a:rPr lang="ar-SA" u="sng" dirty="0" smtClean="0">
                <a:solidFill>
                  <a:schemeClr val="accent5">
                    <a:lumMod val="40000"/>
                    <a:lumOff val="60000"/>
                  </a:schemeClr>
                </a:solidFill>
                <a:cs typeface="+mj-cs"/>
              </a:rPr>
              <a:t>) </a:t>
            </a:r>
            <a:endParaRPr lang="ar-SA" u="sng" dirty="0">
              <a:solidFill>
                <a:schemeClr val="accent5">
                  <a:lumMod val="40000"/>
                  <a:lumOff val="60000"/>
                </a:schemeClr>
              </a:solidFill>
              <a:cs typeface="+mj-cs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571480" y="2500299"/>
            <a:ext cx="53578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مراحل </a:t>
            </a:r>
            <a:r>
              <a:rPr lang="ar-SA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الاستشراق</a:t>
            </a:r>
            <a:r>
              <a:rPr lang="ar-SA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(</a:t>
            </a:r>
            <a:r>
              <a:rPr lang="ar-SA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الوحيده</a:t>
            </a:r>
            <a:r>
              <a:rPr lang="ar-SA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فيها مراحل)</a:t>
            </a:r>
            <a:endParaRPr lang="ar-SA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8" name="جدول 7"/>
          <p:cNvGraphicFramePr>
            <a:graphicFrameLocks noGrp="1"/>
          </p:cNvGraphicFramePr>
          <p:nvPr/>
        </p:nvGraphicFramePr>
        <p:xfrm>
          <a:off x="0" y="2928927"/>
          <a:ext cx="6858000" cy="13411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</a:tblGrid>
              <a:tr h="381000">
                <a:tc>
                  <a:txBody>
                    <a:bodyPr/>
                    <a:lstStyle/>
                    <a:p>
                      <a:pPr rtl="1"/>
                      <a:r>
                        <a:rPr lang="ar-SA" sz="1900" dirty="0" err="1" smtClean="0"/>
                        <a:t>الاولى</a:t>
                      </a:r>
                      <a:endParaRPr lang="ar-SA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900" dirty="0" err="1" smtClean="0"/>
                        <a:t>الثانيه</a:t>
                      </a:r>
                      <a:endParaRPr lang="ar-SA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900" dirty="0" err="1" smtClean="0"/>
                        <a:t>الثالثه</a:t>
                      </a:r>
                      <a:endParaRPr lang="ar-SA" sz="1900" dirty="0"/>
                    </a:p>
                  </a:txBody>
                  <a:tcPr/>
                </a:tc>
              </a:tr>
              <a:tr h="960120">
                <a:tc>
                  <a:txBody>
                    <a:bodyPr/>
                    <a:lstStyle/>
                    <a:p>
                      <a:pPr rtl="1"/>
                      <a:r>
                        <a:rPr lang="ar-SA" sz="1900" dirty="0" smtClean="0"/>
                        <a:t>استكشاف كنه </a:t>
                      </a:r>
                      <a:r>
                        <a:rPr lang="ar-SA" sz="1900" dirty="0" err="1" smtClean="0"/>
                        <a:t>الاسلام</a:t>
                      </a:r>
                      <a:endParaRPr lang="ar-SA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900" dirty="0" smtClean="0"/>
                        <a:t>مرحلة </a:t>
                      </a:r>
                      <a:r>
                        <a:rPr lang="ar-SA" sz="1900" dirty="0" err="1" smtClean="0"/>
                        <a:t>مشوبه</a:t>
                      </a:r>
                      <a:r>
                        <a:rPr lang="ar-SA" sz="1900" dirty="0" smtClean="0"/>
                        <a:t> العدوان وتبحث</a:t>
                      </a:r>
                      <a:r>
                        <a:rPr lang="ar-SA" sz="1900" baseline="0" dirty="0" smtClean="0"/>
                        <a:t> عن العيوب والنقائص</a:t>
                      </a:r>
                      <a:endParaRPr lang="ar-SA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900" dirty="0" smtClean="0"/>
                        <a:t>العدوان السافر</a:t>
                      </a:r>
                      <a:endParaRPr lang="ar-SA" sz="19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مربع نص 8"/>
          <p:cNvSpPr txBox="1"/>
          <p:nvPr/>
        </p:nvSpPr>
        <p:spPr>
          <a:xfrm>
            <a:off x="1785926" y="4286248"/>
            <a:ext cx="321471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 err="1" smtClean="0"/>
              <a:t>اهداف</a:t>
            </a:r>
            <a:r>
              <a:rPr lang="ar-SA" dirty="0" smtClean="0"/>
              <a:t> </a:t>
            </a:r>
            <a:r>
              <a:rPr lang="ar-SA" dirty="0" err="1" smtClean="0"/>
              <a:t>الاستشراق</a:t>
            </a:r>
            <a:endParaRPr lang="ar-SA" dirty="0"/>
          </a:p>
        </p:txBody>
      </p:sp>
      <p:graphicFrame>
        <p:nvGraphicFramePr>
          <p:cNvPr id="10" name="جدول 9"/>
          <p:cNvGraphicFramePr>
            <a:graphicFrameLocks noGrp="1"/>
          </p:cNvGraphicFramePr>
          <p:nvPr/>
        </p:nvGraphicFramePr>
        <p:xfrm>
          <a:off x="2" y="4714876"/>
          <a:ext cx="6858001" cy="135732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00261"/>
                <a:gridCol w="2539462"/>
                <a:gridCol w="2318278"/>
              </a:tblGrid>
              <a:tr h="418929">
                <a:tc>
                  <a:txBody>
                    <a:bodyPr/>
                    <a:lstStyle/>
                    <a:p>
                      <a:pPr rtl="1"/>
                      <a:r>
                        <a:rPr lang="ar-SA" sz="1200" dirty="0" smtClean="0"/>
                        <a:t>هدف</a:t>
                      </a:r>
                      <a:r>
                        <a:rPr lang="ar-SA" sz="1200" baseline="0" dirty="0" smtClean="0"/>
                        <a:t> علمي(موضوعي)</a:t>
                      </a:r>
                      <a:endParaRPr lang="ar-S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200" dirty="0" smtClean="0"/>
                        <a:t>هدف </a:t>
                      </a:r>
                      <a:r>
                        <a:rPr lang="ar-SA" sz="1200" dirty="0" err="1" smtClean="0"/>
                        <a:t>صيلبي</a:t>
                      </a:r>
                      <a:endParaRPr lang="ar-S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200" dirty="0" smtClean="0"/>
                        <a:t>هدف دفاعي</a:t>
                      </a:r>
                      <a:endParaRPr lang="ar-SA" sz="1200" dirty="0"/>
                    </a:p>
                  </a:txBody>
                  <a:tcPr/>
                </a:tc>
              </a:tr>
              <a:tr h="938393"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/>
                        <a:t>الاطلاع</a:t>
                      </a:r>
                      <a:r>
                        <a:rPr lang="ar-SA" sz="1600" baseline="0" dirty="0" smtClean="0"/>
                        <a:t> فقط على كتب التراث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/>
                        <a:t>1-انتصار للصليبية</a:t>
                      </a:r>
                    </a:p>
                    <a:p>
                      <a:pPr rtl="1"/>
                      <a:r>
                        <a:rPr lang="ar-SA" sz="1600" dirty="0" smtClean="0"/>
                        <a:t>2-</a:t>
                      </a:r>
                      <a:r>
                        <a:rPr lang="ar-SA" sz="1600" dirty="0" err="1" smtClean="0"/>
                        <a:t>التهيئه</a:t>
                      </a:r>
                      <a:r>
                        <a:rPr lang="ar-SA" sz="1600" dirty="0" smtClean="0"/>
                        <a:t> للتبشير بالنصرانية</a:t>
                      </a:r>
                    </a:p>
                    <a:p>
                      <a:pPr rtl="1"/>
                      <a:r>
                        <a:rPr lang="ar-SA" sz="1600" dirty="0" smtClean="0"/>
                        <a:t>3-</a:t>
                      </a:r>
                      <a:r>
                        <a:rPr lang="ar-SA" sz="1600" dirty="0" err="1" smtClean="0"/>
                        <a:t>الحاجه</a:t>
                      </a:r>
                      <a:r>
                        <a:rPr lang="ar-SA" sz="1600" dirty="0" smtClean="0"/>
                        <a:t> للعلوم الاسلاميه</a:t>
                      </a:r>
                      <a:endParaRPr lang="ar-S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600" dirty="0" smtClean="0"/>
                        <a:t>تشويه صوره </a:t>
                      </a:r>
                      <a:r>
                        <a:rPr lang="ar-SA" sz="1600" dirty="0" err="1" smtClean="0"/>
                        <a:t>الاسلام</a:t>
                      </a:r>
                      <a:r>
                        <a:rPr lang="ar-SA" sz="1600" dirty="0" smtClean="0"/>
                        <a:t> باللغات</a:t>
                      </a:r>
                      <a:r>
                        <a:rPr lang="ar-SA" sz="1600" baseline="0" dirty="0" smtClean="0"/>
                        <a:t> </a:t>
                      </a:r>
                      <a:r>
                        <a:rPr lang="ar-SA" sz="1600" baseline="0" dirty="0" err="1" smtClean="0"/>
                        <a:t>المكتوبه</a:t>
                      </a:r>
                      <a:endParaRPr lang="ar-SA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مربع نص 10"/>
          <p:cNvSpPr txBox="1"/>
          <p:nvPr/>
        </p:nvSpPr>
        <p:spPr>
          <a:xfrm>
            <a:off x="1643050" y="6143636"/>
            <a:ext cx="342902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 smtClean="0"/>
              <a:t>وسائل </a:t>
            </a:r>
            <a:r>
              <a:rPr lang="ar-SA" dirty="0" err="1" smtClean="0"/>
              <a:t>الاستشراق</a:t>
            </a:r>
            <a:endParaRPr lang="ar-SA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0" y="6643704"/>
            <a:ext cx="664371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/>
              <a:t>1</a:t>
            </a:r>
            <a:r>
              <a:rPr lang="ar-SA" dirty="0" smtClean="0"/>
              <a:t>)لتأليف     2)الجمعيات والمجلات     3ا)لدوائر </a:t>
            </a:r>
            <a:r>
              <a:rPr lang="ar-SA" dirty="0" err="1" smtClean="0"/>
              <a:t>المعرفيه</a:t>
            </a:r>
            <a:r>
              <a:rPr lang="ar-SA" dirty="0" smtClean="0">
                <a:solidFill>
                  <a:srgbClr val="FFFF00"/>
                </a:solidFill>
              </a:rPr>
              <a:t> </a:t>
            </a:r>
            <a:r>
              <a:rPr lang="ar-SA" i="1" dirty="0" smtClean="0">
                <a:solidFill>
                  <a:srgbClr val="FFFF00"/>
                </a:solidFill>
              </a:rPr>
              <a:t>(</a:t>
            </a:r>
            <a:r>
              <a:rPr lang="ar-SA" i="1" dirty="0" err="1" smtClean="0">
                <a:solidFill>
                  <a:srgbClr val="FFFF00"/>
                </a:solidFill>
              </a:rPr>
              <a:t>لاحظو</a:t>
            </a:r>
            <a:r>
              <a:rPr lang="ar-SA" i="1" dirty="0" smtClean="0">
                <a:solidFill>
                  <a:srgbClr val="FFFF00"/>
                </a:solidFill>
              </a:rPr>
              <a:t> كل وسائلهم عن طريق </a:t>
            </a:r>
            <a:r>
              <a:rPr lang="ar-SA" i="1" dirty="0" err="1" smtClean="0">
                <a:solidFill>
                  <a:srgbClr val="FFFF00"/>
                </a:solidFill>
              </a:rPr>
              <a:t>الكتابه</a:t>
            </a:r>
            <a:r>
              <a:rPr lang="ar-SA" i="1" dirty="0" smtClean="0">
                <a:solidFill>
                  <a:srgbClr val="FFFF00"/>
                </a:solidFill>
              </a:rPr>
              <a:t>)</a:t>
            </a:r>
            <a:endParaRPr lang="ar-SA" i="1" dirty="0">
              <a:solidFill>
                <a:srgbClr val="FFFF00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2571744" y="7429520"/>
            <a:ext cx="171451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err="1" smtClean="0">
                <a:solidFill>
                  <a:srgbClr val="00FF00"/>
                </a:solidFill>
              </a:rPr>
              <a:t>اثار</a:t>
            </a:r>
            <a:r>
              <a:rPr lang="ar-SA" dirty="0" smtClean="0">
                <a:solidFill>
                  <a:srgbClr val="00FF00"/>
                </a:solidFill>
              </a:rPr>
              <a:t> </a:t>
            </a:r>
            <a:r>
              <a:rPr lang="ar-SA" dirty="0" err="1" smtClean="0">
                <a:solidFill>
                  <a:srgbClr val="00FF00"/>
                </a:solidFill>
              </a:rPr>
              <a:t>الاستشراق</a:t>
            </a:r>
            <a:endParaRPr lang="ar-SA" dirty="0">
              <a:solidFill>
                <a:srgbClr val="00FF00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428604" y="7858148"/>
            <a:ext cx="6000792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1-</a:t>
            </a:r>
            <a:r>
              <a:rPr lang="ar-SA" dirty="0" err="1" smtClean="0"/>
              <a:t>اضعاف</a:t>
            </a:r>
            <a:r>
              <a:rPr lang="ar-SA" dirty="0" smtClean="0"/>
              <a:t> عقيدتهم وتشويه صوره </a:t>
            </a:r>
            <a:r>
              <a:rPr lang="ar-SA" dirty="0" err="1" smtClean="0"/>
              <a:t>الاسلام</a:t>
            </a:r>
            <a:endParaRPr lang="ar-SA" dirty="0" smtClean="0"/>
          </a:p>
          <a:p>
            <a:r>
              <a:rPr lang="ar-SA" dirty="0" smtClean="0"/>
              <a:t>2-</a:t>
            </a:r>
            <a:r>
              <a:rPr lang="ar-SA" dirty="0" err="1" smtClean="0"/>
              <a:t>اشعارهم</a:t>
            </a:r>
            <a:r>
              <a:rPr lang="ar-SA" dirty="0" smtClean="0"/>
              <a:t> بتناقض دينهم وقصوره في مواجهة الجديد والمتطور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سبوك">
  <a:themeElements>
    <a:clrScheme name="مسبوك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مسبوك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سبوك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166</TotalTime>
  <Words>100</Words>
  <Application>Microsoft Office PowerPoint</Application>
  <PresentationFormat>عرض على الشاشة (3:4)‏</PresentationFormat>
  <Paragraphs>24</Paragraphs>
  <Slides>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مسبوك</vt:lpstr>
      <vt:lpstr>الشريحة 1</vt:lpstr>
    </vt:vector>
  </TitlesOfParts>
  <Company>2005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KSA</dc:creator>
  <cp:lastModifiedBy>KSA</cp:lastModifiedBy>
  <cp:revision>20</cp:revision>
  <dcterms:created xsi:type="dcterms:W3CDTF">2012-12-09T23:19:01Z</dcterms:created>
  <dcterms:modified xsi:type="dcterms:W3CDTF">2012-12-10T02:11:00Z</dcterms:modified>
</cp:coreProperties>
</file>