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13" r:id="rId3"/>
    <p:sldId id="267"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30" r:id="rId19"/>
    <p:sldId id="328" r:id="rId20"/>
    <p:sldId id="32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481" autoAdjust="0"/>
    <p:restoredTop sz="34391" autoAdjust="0"/>
  </p:normalViewPr>
  <p:slideViewPr>
    <p:cSldViewPr>
      <p:cViewPr>
        <p:scale>
          <a:sx n="60" d="100"/>
          <a:sy n="60" d="100"/>
        </p:scale>
        <p:origin x="-1512"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6"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الاجتماع الحضري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الثانية</a:t>
            </a:r>
            <a:endParaRPr lang="ar-SA" dirty="0"/>
          </a:p>
        </p:txBody>
      </p:sp>
      <p:sp>
        <p:nvSpPr>
          <p:cNvPr id="3" name="عنوان فرعي 2"/>
          <p:cNvSpPr>
            <a:spLocks noGrp="1"/>
          </p:cNvSpPr>
          <p:nvPr>
            <p:ph type="subTitle" idx="1"/>
          </p:nvPr>
        </p:nvSpPr>
        <p:spPr/>
        <p:txBody>
          <a:bodyPr/>
          <a:lstStyle/>
          <a:p>
            <a:r>
              <a:rPr lang="ar-SA" dirty="0" smtClean="0"/>
              <a:t>أهمية دراسة علم الاجتماع الحضري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609600" y="1600200"/>
            <a:ext cx="8839200" cy="3962400"/>
          </a:xfrm>
        </p:spPr>
        <p:txBody>
          <a:bodyPr/>
          <a:lstStyle/>
          <a:p>
            <a:r>
              <a:rPr lang="ar-SA" sz="4000" dirty="0" smtClean="0"/>
              <a:t>- خصائص المجتمعات الحضرية</a:t>
            </a:r>
          </a:p>
          <a:p>
            <a:r>
              <a:rPr lang="ar-SA" sz="4000" dirty="0" smtClean="0"/>
              <a:t>- أهمية دراسة علم الاجتماع الحضري</a:t>
            </a:r>
          </a:p>
          <a:p>
            <a:r>
              <a:rPr lang="ar-SA" sz="4000" dirty="0" smtClean="0"/>
              <a:t>- مجالات علم الاجتماع الحضري</a:t>
            </a:r>
          </a:p>
          <a:p>
            <a:r>
              <a:rPr lang="ar-SA" sz="4000" dirty="0" smtClean="0"/>
              <a:t>- بعض علماء علم الاجتماع الحضري</a:t>
            </a:r>
          </a:p>
          <a:p>
            <a:r>
              <a:rPr lang="ar-SA" sz="4000" dirty="0" smtClean="0"/>
              <a:t>- خصائص الحياة الحضرية</a:t>
            </a:r>
          </a:p>
          <a:p>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خصائص المجتمعات الحضرية:</a:t>
            </a:r>
          </a:p>
        </p:txBody>
      </p:sp>
      <p:sp>
        <p:nvSpPr>
          <p:cNvPr id="3" name="عنصر نائب للمحتوى 2"/>
          <p:cNvSpPr>
            <a:spLocks noGrp="1"/>
          </p:cNvSpPr>
          <p:nvPr>
            <p:ph idx="1"/>
          </p:nvPr>
        </p:nvSpPr>
        <p:spPr/>
        <p:txBody>
          <a:bodyPr/>
          <a:lstStyle/>
          <a:p>
            <a:r>
              <a:rPr lang="ar-SA" dirty="0" smtClean="0"/>
              <a:t>1- حجم المجتمع:</a:t>
            </a:r>
          </a:p>
          <a:p>
            <a:r>
              <a:rPr lang="ar-SA" sz="2800" dirty="0" smtClean="0"/>
              <a:t>يتسم المجتمع الحضري بكبر الحجم والكثافة السكانية العالية في الكيلومتر المربع، وزيادة عدد المباني وتكون غالبا زيادة رأسية وأفقية.</a:t>
            </a:r>
          </a:p>
          <a:p>
            <a:r>
              <a:rPr lang="ar-SA" dirty="0" smtClean="0"/>
              <a:t>2- المهنة:</a:t>
            </a:r>
          </a:p>
          <a:p>
            <a:r>
              <a:rPr lang="ar-SA" dirty="0" smtClean="0"/>
              <a:t>تعتبر المهن الرئيسية لسكان المدن هي الأعمال الإدارية والمهنية والنشاطات التجارية والصناعية، كما تفرض المدينة على السكان تقسيم العمل والتخصص الدقيق وخاصة في مجال الطب والهندسة والقانون والمحاسبة وغيرها من الأعمال التخصصية.</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وقت العمل والبطالة:</a:t>
            </a:r>
          </a:p>
          <a:p>
            <a:r>
              <a:rPr lang="ar-SA" dirty="0" smtClean="0"/>
              <a:t>يتصف العمل في المدينة بالاستمرارية طيلة العام إلا أنه أحيانا تكثر البطالة المقنعة والبطالة الحقيقية بسبب عدم توفر فرص العمل لجميع السكان خاصة غير المؤهلين منهم.</a:t>
            </a:r>
          </a:p>
          <a:p>
            <a:r>
              <a:rPr lang="ar-SA" dirty="0" smtClean="0"/>
              <a:t>4- مستوى المعيشة:</a:t>
            </a:r>
          </a:p>
          <a:p>
            <a:r>
              <a:rPr lang="ar-SA" dirty="0" smtClean="0"/>
              <a:t>يلاحظ أن متوسط الدخل للفرد في المدينة يكون غالبا أعلى منه في الريف. كما أن مستوى المعيشة في المدينة يعتبر أفضل منه في الريف إلى جانب توفر الخدمات الصحية والتعليمية والترفيهية.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5- الثقافة:</a:t>
            </a:r>
          </a:p>
          <a:p>
            <a:r>
              <a:rPr lang="ar-SA" dirty="0" smtClean="0"/>
              <a:t>يتميز سكان المدن بارتفاع المستوى الثقافي نظرا للاهتمام بالتعليم وكثرة المدارس والمعاهد والجامعات والمراكز الثقافية ووسائل الإعلام المرئية والمسموعة.</a:t>
            </a:r>
          </a:p>
          <a:p>
            <a:r>
              <a:rPr lang="ar-SA" dirty="0" smtClean="0"/>
              <a:t>6- الفوارق الاجتماعية:</a:t>
            </a:r>
          </a:p>
          <a:p>
            <a:r>
              <a:rPr lang="ar-SA" dirty="0" smtClean="0"/>
              <a:t>تظهر الفوارق الاجتماعية بين سكان المدينة بشكل واضح من خلال وجود أحياء سكنية راقية خاصة بالطبقة الغنية وأخرى شعبية أو فقيرة يسكنها الفقراء والمعوزون.</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الأسرة الحضرية:</a:t>
            </a:r>
          </a:p>
          <a:p>
            <a:r>
              <a:rPr lang="ar-SA" dirty="0" smtClean="0"/>
              <a:t>تمتاز الأسرة الحضرية غالبا بأنها أسرة نواة، صغيرة الحجم وقليلة عدد الأطفال. كما يلاحظ أن بعض الرجال يساعدون زوجاتهم في تربية الأطفال أو في الأعمال المنزلية، وخاصة إذا كانت الزوجة تعمل خارج المنزل. أما العلاقات الاجتماعية فهي محدودة جدا بين سكان المدن، كما أن بعض كبار السن يسكنون وحدهم في بيت مستقل على الرغم من وجود أبنائهم في نفس المدينة، وكذلك معظم الشباب من الجنسين في الدول الغربية.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8- النشاط السياسي في المدينة:</a:t>
            </a:r>
          </a:p>
          <a:p>
            <a:r>
              <a:rPr lang="ar-SA" dirty="0" smtClean="0"/>
              <a:t>يلاحظ كثرة الأحزاب السياسية والنقابات المهنية في المدينة.</a:t>
            </a:r>
          </a:p>
          <a:p>
            <a:endParaRPr lang="ar-SA" dirty="0" smtClean="0"/>
          </a:p>
          <a:p>
            <a:r>
              <a:rPr lang="ar-SA" dirty="0" smtClean="0"/>
              <a:t>9- النشاط الترفيهي في المدينة:</a:t>
            </a:r>
          </a:p>
          <a:p>
            <a:r>
              <a:rPr lang="ar-SA" dirty="0" smtClean="0"/>
              <a:t>تمتاز المدينة بتوفر كثير من الأنشطة الترفيهية لعل أهمها المكتبات العامة والمسارح والحدائق العامة والمتاحف والنوادي الرياضية وغيرها من مواقع الترفيه.</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10- المؤسسات الاجتماعية والخدمية في المدينة:</a:t>
            </a:r>
          </a:p>
          <a:p>
            <a:r>
              <a:rPr lang="ar-SA" dirty="0" smtClean="0"/>
              <a:t>تمتاز المدينة بتوفر كثير من المؤسسات الاجتماعية من أهمها الجامعات والمعاهد العليا والمستشفيات العامة والمصارف التجارية ومؤسسات الدولة الخدمية وغيرها من المؤسسات الخدمية التي تغري سكان الريف بالهجرة إلى المدينة، وخاصة الشباب والحرفيين والمتعلمين حيث يمكنهم الحصول على فرص أفضل للحياة في المدينة.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أهمية دراسة علم الاجتماع الحضري:</a:t>
            </a:r>
            <a:endParaRPr lang="ar-SA" dirty="0"/>
          </a:p>
        </p:txBody>
      </p:sp>
      <p:sp>
        <p:nvSpPr>
          <p:cNvPr id="3" name="عنصر نائب للمحتوى 2"/>
          <p:cNvSpPr>
            <a:spLocks noGrp="1"/>
          </p:cNvSpPr>
          <p:nvPr>
            <p:ph idx="1"/>
          </p:nvPr>
        </p:nvSpPr>
        <p:spPr/>
        <p:txBody>
          <a:bodyPr/>
          <a:lstStyle/>
          <a:p>
            <a:r>
              <a:rPr lang="ar-SA" dirty="0" smtClean="0"/>
              <a:t>1- ازدياد نسبة سكان المدن ازديادا كبيرا وسريعا.</a:t>
            </a:r>
          </a:p>
          <a:p>
            <a:r>
              <a:rPr lang="ar-SA" dirty="0" smtClean="0"/>
              <a:t>2- ارتباط ظاهرة التحضر بالتصنيع ارتباطا وثيقا وخاصة في الدول الغربية وبعض الدول النامية.</a:t>
            </a:r>
          </a:p>
          <a:p>
            <a:r>
              <a:rPr lang="ar-SA" dirty="0" smtClean="0"/>
              <a:t>3- ظهور كثير من المشكلات النفسية والاجتماعية والاقتصادية والعمرانية نتيجة انتشار هذه الظاهرة.</a:t>
            </a:r>
          </a:p>
          <a:p>
            <a:r>
              <a:rPr lang="ar-SA" dirty="0" smtClean="0"/>
              <a:t>4- توقع ارتفاع عدد سكان المدن بسرعة كبيرة خلال العقود الزمنية القادمة.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مجالات علم الاجتماع الحضري:</a:t>
            </a:r>
            <a:endParaRPr lang="ar-SA" dirty="0"/>
          </a:p>
        </p:txBody>
      </p:sp>
      <p:sp>
        <p:nvSpPr>
          <p:cNvPr id="3" name="عنصر نائب للمحتوى 2"/>
          <p:cNvSpPr>
            <a:spLocks noGrp="1"/>
          </p:cNvSpPr>
          <p:nvPr>
            <p:ph idx="1"/>
          </p:nvPr>
        </p:nvSpPr>
        <p:spPr/>
        <p:txBody>
          <a:bodyPr/>
          <a:lstStyle/>
          <a:p>
            <a:r>
              <a:rPr lang="ar-SA" dirty="0" smtClean="0"/>
              <a:t>1- دراسة بيئة المدينة ويقصد </a:t>
            </a:r>
            <a:r>
              <a:rPr lang="ar-SA" dirty="0" err="1" smtClean="0"/>
              <a:t>بها</a:t>
            </a:r>
            <a:r>
              <a:rPr lang="ar-SA" dirty="0" smtClean="0"/>
              <a:t> دراسة التوزيع السكاني في علاقته بالمكان والعمليات المتضمنة في العلاقات المتبادلة بين السكان والمكان.</a:t>
            </a:r>
          </a:p>
          <a:p>
            <a:r>
              <a:rPr lang="ar-SA" dirty="0" smtClean="0"/>
              <a:t>2- تنظيم المدينة الذي يتخذ طابعا خاصا كلما اتسعت المدينة حجما.</a:t>
            </a:r>
          </a:p>
          <a:p>
            <a:r>
              <a:rPr lang="ar-SA" dirty="0" smtClean="0"/>
              <a:t>3- دراسة نفسية السكان المقيمين في المدن من حيث الشعور الطبقي أو الطائفي أو المهني وكذلك المظاهر النفسية العديدة التي تصاحب الحياة الحضرية في المدينة.</a:t>
            </a:r>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بعض علماء علم الاجتماع الحضري:</a:t>
            </a:r>
            <a:endParaRPr lang="ar-SA" dirty="0"/>
          </a:p>
        </p:txBody>
      </p:sp>
      <p:sp>
        <p:nvSpPr>
          <p:cNvPr id="3" name="عنصر نائب للمحتوى 2"/>
          <p:cNvSpPr>
            <a:spLocks noGrp="1"/>
          </p:cNvSpPr>
          <p:nvPr>
            <p:ph idx="1"/>
          </p:nvPr>
        </p:nvSpPr>
        <p:spPr/>
        <p:txBody>
          <a:bodyPr/>
          <a:lstStyle/>
          <a:p>
            <a:r>
              <a:rPr lang="ar-SA" dirty="0" smtClean="0"/>
              <a:t>أول من لفت الانتباه إلى الاختلاف الواضح بين سكان الريف والحضر هو العلامة العربي ابن خلدون الذي عاش في القرن الرابع عشر الميلادي، والذي تحدث بوضوح عن الفروق الواضحة بين سكان الريف والمدن من حيث العادات والتقاليد والنشاط الاقتصادي والروابط الاجتماعية. وجاء من بعده عالم الاجتماع الإيطالي (</a:t>
            </a:r>
            <a:r>
              <a:rPr lang="ar-SA" dirty="0" err="1" smtClean="0"/>
              <a:t>جيوفاني</a:t>
            </a:r>
            <a:r>
              <a:rPr lang="ar-SA" dirty="0" smtClean="0"/>
              <a:t> </a:t>
            </a:r>
            <a:r>
              <a:rPr lang="ar-SA" dirty="0" err="1" smtClean="0"/>
              <a:t>بوتيرو</a:t>
            </a:r>
            <a:r>
              <a:rPr lang="ar-SA" dirty="0" smtClean="0"/>
              <a:t>) الذي ساهم في تأسيس علم الاجتماع الحضري من خلال كتابه (عظمة المدن) الذي نشر عام 1598، وهو أول كتاب نشر عن المدينة.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بدأ الاهتمام بدراسة التحضر في النصف الثاني من القرن التاسع عشر. ومن الدراسات المهمة تلك الدراسة التي قام </a:t>
            </a:r>
            <a:r>
              <a:rPr lang="ar-SA" dirty="0" err="1" smtClean="0"/>
              <a:t>بها</a:t>
            </a:r>
            <a:r>
              <a:rPr lang="ar-SA" dirty="0" smtClean="0"/>
              <a:t> (تشارلز </a:t>
            </a:r>
            <a:r>
              <a:rPr lang="ar-SA" dirty="0" err="1" smtClean="0"/>
              <a:t>بوث</a:t>
            </a:r>
            <a:r>
              <a:rPr lang="ar-SA" dirty="0" smtClean="0"/>
              <a:t>) بعنوان الحياة والعمل لسكان مدينة لندن. كما أوضح (لويس ويرث) بعض الخصائص المميزة للمجتمع الحضري في مقاله الشهير (الحضرية كأسلوب للحياة) حيث ذكر فيه أن المجتمع الحضري يتميز بالحجم الكبير والكثافة السكانية العالية وعدم التجانس بين السكان وضعف الروابط </a:t>
            </a:r>
            <a:r>
              <a:rPr lang="ar-SA" dirty="0" err="1" smtClean="0"/>
              <a:t>القرابية</a:t>
            </a:r>
            <a:r>
              <a:rPr lang="ar-SA" dirty="0" smtClean="0"/>
              <a:t> وظهور المنافسة بين الأفراد والعلمانية وضعف التمسك الديني.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وهناك كثير من العلماء الذين اهتموا بدراسة المدينة منذ بداية القرن التاسع عشر حتى بداية القرن العشرين ومن بينهم (</a:t>
            </a:r>
            <a:r>
              <a:rPr lang="ar-SA" dirty="0" err="1" smtClean="0"/>
              <a:t>هربرت</a:t>
            </a:r>
            <a:r>
              <a:rPr lang="ar-SA" dirty="0" smtClean="0"/>
              <a:t> سبنسر) </a:t>
            </a:r>
            <a:r>
              <a:rPr lang="ar-SA" dirty="0" err="1" smtClean="0"/>
              <a:t>و</a:t>
            </a:r>
            <a:r>
              <a:rPr lang="ar-SA" dirty="0" smtClean="0"/>
              <a:t> (ماكس فيبر) </a:t>
            </a:r>
            <a:r>
              <a:rPr lang="ar-SA" dirty="0" err="1" smtClean="0"/>
              <a:t>و</a:t>
            </a:r>
            <a:r>
              <a:rPr lang="ar-SA" dirty="0" smtClean="0"/>
              <a:t> (</a:t>
            </a:r>
            <a:r>
              <a:rPr lang="ar-SA" dirty="0" err="1" smtClean="0"/>
              <a:t>سوروكن</a:t>
            </a:r>
            <a:r>
              <a:rPr lang="ar-SA" dirty="0" smtClean="0"/>
              <a:t>) وغيرهم.</a:t>
            </a:r>
          </a:p>
          <a:p>
            <a:r>
              <a:rPr lang="ar-SA" dirty="0" smtClean="0"/>
              <a:t>أما أبو علم الاجتماع الحضري في العصر الحديث فهو عالم الاجتماع الأمريكي (</a:t>
            </a:r>
            <a:r>
              <a:rPr lang="ar-SA" dirty="0" err="1" smtClean="0"/>
              <a:t>كنجزلي</a:t>
            </a:r>
            <a:r>
              <a:rPr lang="ar-SA" dirty="0" smtClean="0"/>
              <a:t> دافيد) الذي استطاع في منتصف القرن العشرين أن يظهر هذا العلم إلى الوجود وأصبح يطلق عليه دراسة المدن.</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دراسات البناء الاجتماعي الحضري فقد تطورت على أيدي بعض علماء الاجتماع الحضري الأمريكيين ومن بينهم (فيليب </a:t>
            </a:r>
            <a:r>
              <a:rPr lang="ar-SA" dirty="0" err="1" smtClean="0"/>
              <a:t>هومر</a:t>
            </a:r>
            <a:r>
              <a:rPr lang="ar-SA" dirty="0" smtClean="0"/>
              <a:t> </a:t>
            </a:r>
            <a:r>
              <a:rPr lang="ar-SA" dirty="0" err="1" smtClean="0"/>
              <a:t>وبيرت</a:t>
            </a:r>
            <a:r>
              <a:rPr lang="ar-SA" dirty="0" smtClean="0"/>
              <a:t> </a:t>
            </a:r>
            <a:r>
              <a:rPr lang="ar-SA" dirty="0" err="1" smtClean="0"/>
              <a:t>هزلتز</a:t>
            </a:r>
            <a:r>
              <a:rPr lang="ar-SA" dirty="0" smtClean="0"/>
              <a:t>) اللذين اهتما بدراسة </a:t>
            </a:r>
            <a:r>
              <a:rPr lang="ar-SA" dirty="0" err="1" smtClean="0"/>
              <a:t>الإيكولوجيا</a:t>
            </a:r>
            <a:r>
              <a:rPr lang="ar-SA" dirty="0" smtClean="0"/>
              <a:t> الحضرية. ويلاحظ بصفة عامة أن علماء الاجتماع المعاصرين اتخذوا موقفا سلبيا من تلك الدراسات ووجهوا لها نقدا لاذعا وأكدوا على أن كل الفروض التي تقدم </a:t>
            </a:r>
            <a:r>
              <a:rPr lang="ar-SA" dirty="0" err="1" smtClean="0"/>
              <a:t>بها</a:t>
            </a:r>
            <a:r>
              <a:rPr lang="ar-SA" dirty="0" smtClean="0"/>
              <a:t> علماء الاجتماع التقليدي تحتاج لإعادة صياغة.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خصائص الحياة الحضرية:</a:t>
            </a:r>
            <a:endParaRPr lang="ar-SA" dirty="0"/>
          </a:p>
        </p:txBody>
      </p:sp>
      <p:sp>
        <p:nvSpPr>
          <p:cNvPr id="3" name="عنصر نائب للمحتوى 2"/>
          <p:cNvSpPr>
            <a:spLocks noGrp="1"/>
          </p:cNvSpPr>
          <p:nvPr>
            <p:ph idx="1"/>
          </p:nvPr>
        </p:nvSpPr>
        <p:spPr/>
        <p:txBody>
          <a:bodyPr/>
          <a:lstStyle/>
          <a:p>
            <a:r>
              <a:rPr lang="ar-SA" dirty="0" smtClean="0"/>
              <a:t>1- ظاهرة الحضرية تتناسب تناسبا طرديا مع عدد السكان </a:t>
            </a:r>
            <a:r>
              <a:rPr lang="ar-SA" dirty="0" err="1" smtClean="0"/>
              <a:t>يحيث</a:t>
            </a:r>
            <a:r>
              <a:rPr lang="ar-SA" dirty="0" smtClean="0"/>
              <a:t> كلما ازداد عدد السكان في مدينة معينة ارتفعت معها نسبة الحضرية ارتفاعا كبيرا.</a:t>
            </a:r>
          </a:p>
          <a:p>
            <a:endParaRPr lang="ar-SA" dirty="0" smtClean="0"/>
          </a:p>
          <a:p>
            <a:r>
              <a:rPr lang="ar-SA" dirty="0" smtClean="0"/>
              <a:t>2- يلاحظ أن المهاجرين من الريف إلى المدينة يحتفظون بالرواسب الريفية وأن آثارها تظل بسلوكهم فترة طويلة ثم </a:t>
            </a:r>
            <a:r>
              <a:rPr lang="ar-SA" dirty="0" err="1" smtClean="0"/>
              <a:t>يبدأون</a:t>
            </a:r>
            <a:r>
              <a:rPr lang="ar-SA" dirty="0" smtClean="0"/>
              <a:t> في التحرر تدريجيا من هذه الرواسب حتى تختفي تماما في الجيل الثالث من أبناء هؤلاء المهاجرين.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أن أهم سمة للمظاهر الحضرية تتمثل في شكل العلاقات التي تقوم بين الناس ونوع العمل الذي يقومون </a:t>
            </a:r>
            <a:r>
              <a:rPr lang="ar-SA" dirty="0" err="1" smtClean="0"/>
              <a:t>به</a:t>
            </a:r>
            <a:r>
              <a:rPr lang="ar-SA" dirty="0" smtClean="0"/>
              <a:t> والتخصص وتقسيم العمل ومدى اتساع نطاقه.</a:t>
            </a:r>
          </a:p>
          <a:p>
            <a:endParaRPr lang="ar-SA" dirty="0" smtClean="0"/>
          </a:p>
          <a:p>
            <a:r>
              <a:rPr lang="ar-SA" dirty="0" smtClean="0"/>
              <a:t>4- يلاحظ أن العبرة ليست بعدد السكان ولكن بنوع العلاقات الإنسانية التي تميز الحياة الحضرية عن الحياة الريفية.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يلاحظ أن كل فرد في المدينة يعد مسئولا عن نفسه وعن تصرفاته بعكس الحياة الريفية التي تتميز بالروح الجماعية والتماسك بين أفرادها وتحمل المسؤولية الجماعية.</a:t>
            </a:r>
          </a:p>
          <a:p>
            <a:endParaRPr lang="ar-SA" dirty="0" smtClean="0"/>
          </a:p>
          <a:p>
            <a:r>
              <a:rPr lang="ar-SA" dirty="0" smtClean="0"/>
              <a:t>6- أن المدينة تحدد نوع العمل الذي يقوم </a:t>
            </a:r>
            <a:r>
              <a:rPr lang="ar-SA" dirty="0" err="1" smtClean="0"/>
              <a:t>به</a:t>
            </a:r>
            <a:r>
              <a:rPr lang="ar-SA" dirty="0" smtClean="0"/>
              <a:t> الفرد، فكل فرد يتخصص في نوع معين من النشاط الاقتصادي وهناك بعض المهن التي تناسب طبقات معينة من المجتمع.</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يلاحظ انتشار الصناعة في معظم المجتمعات الحضرية كما توجد أيضا بعض مراكز صناعية مستقلة تتحول إلى مناطق حضرية فيما بعد.</a:t>
            </a:r>
          </a:p>
          <a:p>
            <a:endParaRPr lang="ar-SA" dirty="0" smtClean="0"/>
          </a:p>
          <a:p>
            <a:r>
              <a:rPr lang="ar-SA" dirty="0" smtClean="0"/>
              <a:t>8- أن الحياة الحضرية تعتبر أوسع نطاقا من الحياة الريفية. ففي الأولى يكون الشخص حرا في اختيار نوع التعليم أو الحرفة وطريقة حياته الخاصة، بينما في الريف لا يوجد كثير من الخيارات لتعليم الحرف المختلفة.</a:t>
            </a:r>
          </a:p>
          <a:p>
            <a:endParaRPr lang="ar-SA"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9- تمتاز الحياة الحضرية بالتكيف السريع، فالشخص الذي لا يستطيع التكيف سرعان ما يتخلف عن الركب وقد يصاب ببعض الأمراض النفسية، كما أن حياة المدينة تتميز بالمرونة والتنقل وتبادل الأدوار بين أفراد المجتمع، وأن الصعود من الطبقة الدنيا إلى الطبقة العليا يكون متاحا بين أبناء المدينة، كما أن الحياة الحضرية تتطلب ضرورة توفر الأساس البيئي ووجود تكنولوجيا مناسبة لثقافة المجتمع.</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1862</TotalTime>
  <Words>1114</Words>
  <Application>Microsoft Office PowerPoint</Application>
  <PresentationFormat>A4 Paper (210x297 mm)‎</PresentationFormat>
  <Paragraphs>61</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الثانية</vt:lpstr>
      <vt:lpstr>النقاط الأساسية:</vt:lpstr>
      <vt:lpstr>- خصائص المجتمعات الحضرية:</vt:lpstr>
      <vt:lpstr>الشريحة 5</vt:lpstr>
      <vt:lpstr>الشريحة 6</vt:lpstr>
      <vt:lpstr>الشريحة 7</vt:lpstr>
      <vt:lpstr>الشريحة 8</vt:lpstr>
      <vt:lpstr>الشريحة 9</vt:lpstr>
      <vt:lpstr>أهمية دراسة علم الاجتماع الحضري:</vt:lpstr>
      <vt:lpstr>مجالات علم الاجتماع الحضري:</vt:lpstr>
      <vt:lpstr>بعض علماء علم الاجتماع الحضري:</vt:lpstr>
      <vt:lpstr>الشريحة 13</vt:lpstr>
      <vt:lpstr>الشريحة 14</vt:lpstr>
      <vt:lpstr>الشريحة 15</vt:lpstr>
      <vt:lpstr>خصائص الحياة الحضرية:</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147</cp:revision>
  <dcterms:created xsi:type="dcterms:W3CDTF">2009-10-14T19:14:34Z</dcterms:created>
  <dcterms:modified xsi:type="dcterms:W3CDTF">2012-09-23T02:02:20Z</dcterms:modified>
</cp:coreProperties>
</file>