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276" r:id="rId5"/>
    <p:sldId id="277" r:id="rId6"/>
    <p:sldId id="280" r:id="rId7"/>
    <p:sldId id="279" r:id="rId8"/>
    <p:sldId id="278" r:id="rId9"/>
    <p:sldId id="281" r:id="rId10"/>
    <p:sldId id="282" r:id="rId11"/>
    <p:sldId id="283" r:id="rId12"/>
    <p:sldId id="284" r:id="rId13"/>
    <p:sldId id="285" r:id="rId14"/>
    <p:sldId id="294" r:id="rId15"/>
    <p:sldId id="293" r:id="rId16"/>
    <p:sldId id="295" r:id="rId17"/>
    <p:sldId id="296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66"/>
    <a:srgbClr val="709256"/>
    <a:srgbClr val="009900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481" autoAdjust="0"/>
    <p:restoredTop sz="94664" autoAdjust="0"/>
  </p:normalViewPr>
  <p:slideViewPr>
    <p:cSldViewPr>
      <p:cViewPr>
        <p:scale>
          <a:sx n="70" d="100"/>
          <a:sy n="70" d="100"/>
        </p:scale>
        <p:origin x="-582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3/11/2012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53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التدريب الميداني ( 2)</a:t>
            </a:r>
          </a:p>
          <a:p>
            <a:pPr algn="ctr"/>
            <a:endParaRPr lang="en-US" sz="2800" b="1" dirty="0"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أستاذا المقرر:</a:t>
            </a:r>
          </a:p>
          <a:p>
            <a:pPr algn="ctr"/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.</a:t>
            </a:r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فهد بن عبدالرحمن الخريّف</a:t>
            </a:r>
          </a:p>
          <a:p>
            <a:pPr algn="ctr"/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د. أيمن  محمود عبدالعال</a:t>
            </a:r>
            <a:endParaRPr lang="en-US" sz="2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>
              <a:lnSpc>
                <a:spcPct val="110000"/>
              </a:lnSpc>
              <a:spcAft>
                <a:spcPts val="0"/>
              </a:spcAft>
            </a:pPr>
            <a:r>
              <a:rPr lang="ar-SA" sz="40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أسس كتابه وإعداد </a:t>
            </a:r>
            <a:r>
              <a:rPr lang="ar-SA" sz="40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/>
            </a:r>
            <a:br>
              <a:rPr lang="ar-SA" sz="40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</a:br>
            <a:r>
              <a:rPr lang="ar-SA" sz="40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البحوث </a:t>
            </a:r>
            <a:r>
              <a:rPr lang="ar-SA" sz="40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النظرية</a:t>
            </a:r>
            <a:endParaRPr lang="en-US" sz="1800" dirty="0">
              <a:ea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493096"/>
          </a:xfrm>
        </p:spPr>
        <p:txBody>
          <a:bodyPr/>
          <a:lstStyle/>
          <a:p>
            <a:pPr marL="273050" indent="-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dirty="0" smtClean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تعريف </a:t>
            </a:r>
            <a:r>
              <a:rPr lang="ar-SA" dirty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وأهداف البحوث النظرية 	</a:t>
            </a:r>
          </a:p>
          <a:p>
            <a:pPr marL="1206500" lvl="1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4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تعريف </a:t>
            </a:r>
            <a:r>
              <a:rPr lang="ar-SA" sz="24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البحث </a:t>
            </a:r>
            <a:r>
              <a:rPr lang="ar-SA" sz="24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النظري </a:t>
            </a:r>
            <a:r>
              <a:rPr lang="ar-SA" sz="24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	</a:t>
            </a:r>
          </a:p>
          <a:p>
            <a:pPr marL="1206500" lvl="1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4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أهداف </a:t>
            </a:r>
            <a:r>
              <a:rPr lang="ar-SA" sz="24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تكليف الطلاب بإجراء البحوث </a:t>
            </a:r>
            <a:r>
              <a:rPr lang="ar-SA" sz="24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النظرية</a:t>
            </a:r>
          </a:p>
          <a:p>
            <a:pPr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dirty="0" smtClean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خطوات </a:t>
            </a:r>
            <a:r>
              <a:rPr lang="ar-SA" dirty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إعداد البحث </a:t>
            </a:r>
            <a:r>
              <a:rPr lang="ar-SA" dirty="0" smtClean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النظري</a:t>
            </a:r>
            <a:r>
              <a:rPr lang="ar-SA" dirty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	</a:t>
            </a:r>
          </a:p>
          <a:p>
            <a:pPr marL="1257300" lvl="2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اختيار </a:t>
            </a:r>
            <a:r>
              <a:rPr lang="ar-SA" sz="28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موضوع البحث </a:t>
            </a:r>
            <a:r>
              <a:rPr lang="ar-SA" sz="28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وعنوانه </a:t>
            </a:r>
          </a:p>
          <a:p>
            <a:pPr marL="1257300" lvl="2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تحديد </a:t>
            </a:r>
            <a:r>
              <a:rPr lang="ar-SA" sz="28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المنهج </a:t>
            </a:r>
            <a:endParaRPr lang="ar-SA" sz="2800" dirty="0" smtClean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1257300" lvl="2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القراءة </a:t>
            </a:r>
            <a:r>
              <a:rPr lang="ar-SA" sz="28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والرجوع للمصادر </a:t>
            </a:r>
            <a:endParaRPr lang="ar-SA" sz="2800" dirty="0" smtClean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0" indent="0" rtl="1">
              <a:lnSpc>
                <a:spcPct val="110000"/>
              </a:lnSpc>
              <a:spcAft>
                <a:spcPts val="0"/>
              </a:spcAft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0" indent="0" rtl="1">
              <a:lnSpc>
                <a:spcPct val="110000"/>
              </a:lnSpc>
              <a:spcAft>
                <a:spcPts val="0"/>
              </a:spcAft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r>
              <a:rPr lang="en-GB" sz="28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     </a:t>
            </a:r>
            <a:r>
              <a:rPr lang="en-GB" sz="2800" b="1" dirty="0" smtClean="0">
                <a:cs typeface="Arial" pitchFamily="34" charset="0"/>
              </a:rPr>
              <a:t>     </a:t>
            </a:r>
            <a:endParaRPr lang="ar-EG" sz="28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>
                <a:solidFill>
                  <a:srgbClr val="002060"/>
                </a:solidFill>
              </a:rPr>
              <a:t>تعريف وأهداف البحوث النظرية :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b="1" dirty="0">
                <a:solidFill>
                  <a:srgbClr val="002060"/>
                </a:solidFill>
              </a:rPr>
              <a:t>تعريف البحث </a:t>
            </a:r>
            <a:r>
              <a:rPr lang="ar-SA" sz="2600" b="1" dirty="0" smtClean="0">
                <a:solidFill>
                  <a:srgbClr val="002060"/>
                </a:solidFill>
              </a:rPr>
              <a:t>النظري </a:t>
            </a:r>
            <a:r>
              <a:rPr lang="ar-SA" sz="2600" b="1" dirty="0">
                <a:solidFill>
                  <a:srgbClr val="002060"/>
                </a:solidFill>
              </a:rPr>
              <a:t>:</a:t>
            </a:r>
          </a:p>
          <a:p>
            <a:pPr marL="69850" indent="203200" algn="just" rtl="1">
              <a:spcBef>
                <a:spcPts val="0"/>
              </a:spcBef>
            </a:pPr>
            <a:r>
              <a:rPr lang="ar-SA" sz="2600" dirty="0"/>
              <a:t>لقد جرت عادة المشتغلين بمناهج البحث العلمي على تقسيم البحوث من ناحية أهدافها </a:t>
            </a:r>
            <a:r>
              <a:rPr lang="ar-SA" sz="2600" dirty="0" smtClean="0"/>
              <a:t>إلى  </a:t>
            </a:r>
            <a:r>
              <a:rPr lang="ar-SA" sz="2600" dirty="0"/>
              <a:t>قسمين هما : </a:t>
            </a:r>
          </a:p>
          <a:p>
            <a:pPr algn="just" rtl="1">
              <a:spcBef>
                <a:spcPts val="0"/>
              </a:spcBef>
            </a:pPr>
            <a:r>
              <a:rPr lang="ar-SA" sz="2600" dirty="0"/>
              <a:t>   (أ) بحوث نظرية بحته .                       (ب) بحوث تطبيقية </a:t>
            </a:r>
            <a:r>
              <a:rPr lang="ar-SA" sz="2600" dirty="0" smtClean="0"/>
              <a:t>ميدانية.</a:t>
            </a:r>
            <a:endParaRPr lang="ar-SA" sz="2600" dirty="0"/>
          </a:p>
          <a:p>
            <a:pPr algn="just" rtl="1">
              <a:spcBef>
                <a:spcPts val="0"/>
              </a:spcBef>
            </a:pPr>
            <a:endParaRPr lang="ar-SA" sz="100" dirty="0"/>
          </a:p>
          <a:p>
            <a:pPr algn="just" rtl="1">
              <a:spcBef>
                <a:spcPts val="0"/>
              </a:spcBef>
            </a:pPr>
            <a:endParaRPr lang="ar-SA" sz="100" dirty="0"/>
          </a:p>
          <a:p>
            <a:pPr algn="just" rtl="1">
              <a:spcBef>
                <a:spcPts val="0"/>
              </a:spcBef>
            </a:pPr>
            <a:endParaRPr lang="ar-SA" sz="100" dirty="0"/>
          </a:p>
          <a:p>
            <a:pPr algn="just" rtl="1">
              <a:spcBef>
                <a:spcPts val="0"/>
              </a:spcBef>
            </a:pPr>
            <a:endParaRPr lang="ar-SA" sz="100" dirty="0"/>
          </a:p>
          <a:p>
            <a:pPr algn="just" rtl="1">
              <a:spcBef>
                <a:spcPts val="0"/>
              </a:spcBef>
            </a:pPr>
            <a:r>
              <a:rPr lang="ar-SA" sz="2600" dirty="0">
                <a:solidFill>
                  <a:srgbClr val="0070C0"/>
                </a:solidFill>
              </a:rPr>
              <a:t>وتعددت محاولات تعريف مناهج البحث </a:t>
            </a:r>
            <a:r>
              <a:rPr lang="ar-SA" sz="2600" dirty="0" smtClean="0">
                <a:solidFill>
                  <a:srgbClr val="0070C0"/>
                </a:solidFill>
              </a:rPr>
              <a:t>النظري </a:t>
            </a:r>
            <a:r>
              <a:rPr lang="ar-SA" sz="2600" dirty="0">
                <a:solidFill>
                  <a:srgbClr val="0070C0"/>
                </a:solidFill>
              </a:rPr>
              <a:t>ومنها :</a:t>
            </a:r>
          </a:p>
          <a:p>
            <a:pPr algn="just" rtl="1">
              <a:spcBef>
                <a:spcPts val="0"/>
              </a:spcBef>
            </a:pPr>
            <a:r>
              <a:rPr lang="ar-SA" sz="2600" dirty="0">
                <a:solidFill>
                  <a:srgbClr val="709256"/>
                </a:solidFill>
              </a:rPr>
              <a:t>التعريف </a:t>
            </a:r>
            <a:r>
              <a:rPr lang="ar-SA" sz="2600" dirty="0" smtClean="0">
                <a:solidFill>
                  <a:srgbClr val="709256"/>
                </a:solidFill>
              </a:rPr>
              <a:t>الأول/</a:t>
            </a:r>
            <a:r>
              <a:rPr lang="ar-SA" sz="2600" dirty="0" smtClean="0"/>
              <a:t>: هي </a:t>
            </a:r>
            <a:r>
              <a:rPr lang="ar-SA" sz="2600" dirty="0"/>
              <a:t>البحوث </a:t>
            </a:r>
            <a:r>
              <a:rPr lang="ar-SA" sz="2600" dirty="0" smtClean="0"/>
              <a:t>التي </a:t>
            </a:r>
            <a:r>
              <a:rPr lang="ar-SA" sz="2600" dirty="0"/>
              <a:t>تسعى إلى تقديم إضافات علميه دون نظر إلى ما قد يترتب على تلك الإضافات من تطبيقات عملية، ولا يشترط </a:t>
            </a:r>
            <a:r>
              <a:rPr lang="ar-SA" sz="2600" dirty="0" smtClean="0"/>
              <a:t>في </a:t>
            </a:r>
            <a:r>
              <a:rPr lang="ar-SA" sz="2600" dirty="0"/>
              <a:t>ذلك النوع من البحوث أن تدور حول مشكلة اجتماعية معينة مستهدفة إيجاد حلول لها.</a:t>
            </a:r>
          </a:p>
          <a:p>
            <a:pPr algn="just" rtl="1">
              <a:spcBef>
                <a:spcPts val="0"/>
              </a:spcBef>
            </a:pPr>
            <a:r>
              <a:rPr lang="ar-SA" sz="2600" dirty="0">
                <a:solidFill>
                  <a:srgbClr val="709256"/>
                </a:solidFill>
              </a:rPr>
              <a:t>التعريف </a:t>
            </a:r>
            <a:r>
              <a:rPr lang="ar-SA" sz="2600" dirty="0" smtClean="0">
                <a:solidFill>
                  <a:srgbClr val="709256"/>
                </a:solidFill>
              </a:rPr>
              <a:t>الثاني/: </a:t>
            </a:r>
            <a:r>
              <a:rPr lang="ar-SA" sz="2600" dirty="0"/>
              <a:t>هو أسلوب التفكير </a:t>
            </a:r>
            <a:r>
              <a:rPr lang="ar-SA" sz="2600" dirty="0" smtClean="0"/>
              <a:t>العلمي </a:t>
            </a:r>
            <a:r>
              <a:rPr lang="ar-SA" sz="2600" dirty="0"/>
              <a:t>الذي يستخدم لجمع البيانات والمعلومات وإخضاعها للتفسير والتحليل </a:t>
            </a:r>
            <a:r>
              <a:rPr lang="ar-SA" sz="2600" dirty="0" smtClean="0"/>
              <a:t>العلمي </a:t>
            </a:r>
            <a:r>
              <a:rPr lang="ar-SA" sz="2600" dirty="0"/>
              <a:t>لإثراء البناء </a:t>
            </a:r>
            <a:r>
              <a:rPr lang="ar-SA" sz="2600" dirty="0" smtClean="0"/>
              <a:t>المعرفي النظري </a:t>
            </a:r>
            <a:r>
              <a:rPr lang="ar-SA" sz="2600" dirty="0"/>
              <a:t>والقاعدة العلمية لمهنة الخدمة </a:t>
            </a:r>
            <a:r>
              <a:rPr lang="ar-SA" sz="2600" dirty="0" smtClean="0"/>
              <a:t>الاجتماعية </a:t>
            </a:r>
            <a:r>
              <a:rPr lang="ar-SA" sz="2600" dirty="0"/>
              <a:t>.</a:t>
            </a: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74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/>
            <a:r>
              <a:rPr lang="ar-SA" sz="2600" dirty="0">
                <a:solidFill>
                  <a:srgbClr val="709256"/>
                </a:solidFill>
              </a:rPr>
              <a:t>التعريف الثالث/: </a:t>
            </a:r>
            <a:r>
              <a:rPr lang="ar-SA" sz="2600" dirty="0"/>
              <a:t>جهود علمية تبذل لتحصيل المعرفة المرتبطة بظاهرة ما أو التوصل لمعرفة جديدة حولها .</a:t>
            </a:r>
          </a:p>
          <a:p>
            <a:pPr algn="just" rtl="1"/>
            <a:r>
              <a:rPr lang="ar-SA" sz="2600" dirty="0">
                <a:solidFill>
                  <a:srgbClr val="0070C0"/>
                </a:solidFill>
              </a:rPr>
              <a:t>ويمكن تحديد مفهوم البحث </a:t>
            </a:r>
            <a:r>
              <a:rPr lang="ar-SA" sz="2600" dirty="0" smtClean="0">
                <a:solidFill>
                  <a:srgbClr val="0070C0"/>
                </a:solidFill>
              </a:rPr>
              <a:t>النظري </a:t>
            </a:r>
            <a:r>
              <a:rPr lang="ar-SA" sz="2600" dirty="0">
                <a:solidFill>
                  <a:srgbClr val="0070C0"/>
                </a:solidFill>
              </a:rPr>
              <a:t>فيما يلى :</a:t>
            </a:r>
          </a:p>
          <a:p>
            <a:pPr algn="just" rtl="1"/>
            <a:r>
              <a:rPr lang="ar-SA" sz="2600" dirty="0"/>
              <a:t>•	أنه تفكير </a:t>
            </a:r>
            <a:r>
              <a:rPr lang="ar-SA" sz="2600" dirty="0" smtClean="0"/>
              <a:t>إنساني </a:t>
            </a:r>
            <a:r>
              <a:rPr lang="ar-SA" sz="2600" dirty="0"/>
              <a:t>منظم يعتمد على </a:t>
            </a:r>
            <a:r>
              <a:rPr lang="ar-SA" sz="2600" dirty="0" smtClean="0"/>
              <a:t>الأسلوب العلمي </a:t>
            </a:r>
            <a:r>
              <a:rPr lang="ar-SA" sz="2600" dirty="0"/>
              <a:t>لمعالجة قضية من القضايا النظرية </a:t>
            </a:r>
            <a:r>
              <a:rPr lang="ar-SA" sz="2600" dirty="0" smtClean="0"/>
              <a:t>في </a:t>
            </a:r>
            <a:r>
              <a:rPr lang="ar-SA" sz="2600" dirty="0"/>
              <a:t>مجالات وميادين الخدمة </a:t>
            </a:r>
            <a:r>
              <a:rPr lang="ar-SA" sz="2600" dirty="0" smtClean="0"/>
              <a:t>الاجتماعية </a:t>
            </a:r>
            <a:r>
              <a:rPr lang="ar-SA" sz="2600" dirty="0"/>
              <a:t>.</a:t>
            </a:r>
          </a:p>
          <a:p>
            <a:pPr algn="just" rtl="1"/>
            <a:r>
              <a:rPr lang="ar-SA" sz="2600" dirty="0"/>
              <a:t>•	يهتم بتحديد الآراء المختلفة حول القضية </a:t>
            </a:r>
            <a:r>
              <a:rPr lang="ar-SA" sz="2600" dirty="0" smtClean="0"/>
              <a:t>التي </a:t>
            </a:r>
            <a:r>
              <a:rPr lang="ar-SA" sz="2600" dirty="0"/>
              <a:t>يتم معالجتها أو الموضوع المراد بحثه أو إجراء دراسة حوله بالرجوع إلى المصادر المختلفة واستخدامها </a:t>
            </a:r>
            <a:r>
              <a:rPr lang="ar-SA" sz="2600" dirty="0" smtClean="0"/>
              <a:t>في </a:t>
            </a:r>
            <a:r>
              <a:rPr lang="ar-SA" sz="2600" dirty="0"/>
              <a:t>ذلك الغرض وفق الأسس العلمية المتبعة عند </a:t>
            </a:r>
            <a:r>
              <a:rPr lang="ar-SA" sz="2600" dirty="0" smtClean="0"/>
              <a:t>استخدام </a:t>
            </a:r>
            <a:r>
              <a:rPr lang="ar-SA" sz="2600" dirty="0"/>
              <a:t>تلك المصادر وجمع بيانات ومعلومات يمكن إخضاعها للتفسير والتحليل </a:t>
            </a:r>
            <a:r>
              <a:rPr lang="ar-SA" sz="2600" dirty="0" smtClean="0"/>
              <a:t>العلمي </a:t>
            </a:r>
            <a:r>
              <a:rPr lang="ar-SA" sz="2600" dirty="0"/>
              <a:t>.</a:t>
            </a:r>
          </a:p>
          <a:p>
            <a:pPr algn="just" rtl="1"/>
            <a:r>
              <a:rPr lang="ar-SA" sz="2600" dirty="0"/>
              <a:t>•	يتضمن البحث </a:t>
            </a:r>
            <a:r>
              <a:rPr lang="ar-SA" sz="2600" dirty="0" smtClean="0"/>
              <a:t>النظري </a:t>
            </a:r>
            <a:r>
              <a:rPr lang="ar-SA" sz="2600" dirty="0"/>
              <a:t>محتويات أساسية تبدأ بصفحة الغلاف،  ثم فهرس البحث   .   ومحتواه، وأخيراً التحليل </a:t>
            </a:r>
            <a:r>
              <a:rPr lang="ar-SA" sz="2600" dirty="0" smtClean="0"/>
              <a:t>النهائي </a:t>
            </a:r>
            <a:r>
              <a:rPr lang="ar-SA" sz="2600" dirty="0"/>
              <a:t>وخاتمة البحث، وذلك بإتباع مراحل إعداد</a:t>
            </a: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just" rtl="1"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95250" indent="-95250" algn="just" rtl="1"/>
            <a:r>
              <a:rPr lang="ar-SA" sz="2600" dirty="0"/>
              <a:t> البحث النظري </a:t>
            </a:r>
            <a:r>
              <a:rPr lang="ar-SA" sz="2600" dirty="0" smtClean="0"/>
              <a:t>وهي: </a:t>
            </a:r>
            <a:r>
              <a:rPr lang="ar-SA" sz="2600" dirty="0" smtClean="0">
                <a:solidFill>
                  <a:srgbClr val="FF0000"/>
                </a:solidFill>
              </a:rPr>
              <a:t>تحديد </a:t>
            </a:r>
            <a:r>
              <a:rPr lang="ar-SA" sz="2600" dirty="0">
                <a:solidFill>
                  <a:srgbClr val="FF0000"/>
                </a:solidFill>
              </a:rPr>
              <a:t>موضوع </a:t>
            </a:r>
            <a:r>
              <a:rPr lang="ar-SA" sz="2600" dirty="0" smtClean="0">
                <a:solidFill>
                  <a:srgbClr val="FF0000"/>
                </a:solidFill>
              </a:rPr>
              <a:t>البحث، اختيار </a:t>
            </a:r>
            <a:r>
              <a:rPr lang="ar-SA" sz="2600" dirty="0">
                <a:solidFill>
                  <a:srgbClr val="FF0000"/>
                </a:solidFill>
              </a:rPr>
              <a:t>المنهج العام </a:t>
            </a:r>
            <a:r>
              <a:rPr lang="ar-SA" sz="2600" dirty="0" smtClean="0">
                <a:solidFill>
                  <a:srgbClr val="FF0000"/>
                </a:solidFill>
              </a:rPr>
              <a:t>للكتابة فيه، </a:t>
            </a:r>
            <a:r>
              <a:rPr lang="ar-SA" sz="2600" dirty="0">
                <a:solidFill>
                  <a:srgbClr val="FF0000"/>
                </a:solidFill>
              </a:rPr>
              <a:t>القراءة والرجوع لمصادر جمع </a:t>
            </a:r>
            <a:r>
              <a:rPr lang="ar-SA" sz="2600" dirty="0" smtClean="0">
                <a:solidFill>
                  <a:srgbClr val="FF0000"/>
                </a:solidFill>
              </a:rPr>
              <a:t>البيانات، </a:t>
            </a:r>
            <a:r>
              <a:rPr lang="ar-SA" sz="2600" dirty="0">
                <a:solidFill>
                  <a:srgbClr val="FF0000"/>
                </a:solidFill>
              </a:rPr>
              <a:t>ثم الكتابة وتدوين المادة </a:t>
            </a:r>
            <a:r>
              <a:rPr lang="ar-SA" sz="2600" dirty="0" smtClean="0">
                <a:solidFill>
                  <a:srgbClr val="FF0000"/>
                </a:solidFill>
              </a:rPr>
              <a:t>العلمية، وأخيرا </a:t>
            </a:r>
            <a:r>
              <a:rPr lang="ar-SA" sz="2600" dirty="0">
                <a:solidFill>
                  <a:srgbClr val="FF0000"/>
                </a:solidFill>
              </a:rPr>
              <a:t>كتابة مصادر ومراجع </a:t>
            </a:r>
            <a:r>
              <a:rPr lang="ar-SA" sz="2600" dirty="0" smtClean="0">
                <a:solidFill>
                  <a:srgbClr val="FF0000"/>
                </a:solidFill>
              </a:rPr>
              <a:t>البحث. </a:t>
            </a:r>
            <a:endParaRPr lang="ar-SA" sz="2600" dirty="0">
              <a:solidFill>
                <a:srgbClr val="FF0000"/>
              </a:solidFill>
            </a:endParaRPr>
          </a:p>
          <a:p>
            <a:pPr algn="just" rtl="1"/>
            <a:r>
              <a:rPr lang="ar-SA" sz="2600" dirty="0"/>
              <a:t>•	عن طريقة يستطيع الباحث أن يستنبط المبادئ أو القوانين </a:t>
            </a:r>
            <a:r>
              <a:rPr lang="ar-SA" sz="2600" dirty="0" smtClean="0"/>
              <a:t>المنظمة </a:t>
            </a:r>
            <a:r>
              <a:rPr lang="ar-SA" sz="2600" dirty="0"/>
              <a:t>لظواهر الحياة </a:t>
            </a:r>
            <a:r>
              <a:rPr lang="ar-SA" sz="2600" dirty="0" smtClean="0"/>
              <a:t>الإنسانية </a:t>
            </a:r>
            <a:r>
              <a:rPr lang="ar-SA" sz="2600" dirty="0"/>
              <a:t>وإثراء البناء </a:t>
            </a:r>
            <a:r>
              <a:rPr lang="ar-SA" sz="2600" dirty="0" smtClean="0"/>
              <a:t>المعرفي النظري </a:t>
            </a:r>
            <a:r>
              <a:rPr lang="ar-SA" sz="2600" dirty="0"/>
              <a:t>والقاعدة العلمية لمهنة الخدمة </a:t>
            </a:r>
            <a:r>
              <a:rPr lang="ar-SA" sz="2600" dirty="0" smtClean="0"/>
              <a:t>الاجتماعية.</a:t>
            </a:r>
            <a:endParaRPr lang="ar-SA" sz="2600" dirty="0"/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81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chemeClr val="tx1"/>
                </a:solidFill>
              </a:rPr>
              <a:t/>
            </a:r>
            <a:br>
              <a:rPr lang="en-US" sz="4000" dirty="0" smtClean="0">
                <a:solidFill>
                  <a:schemeClr val="tx1"/>
                </a:solidFill>
              </a:rPr>
            </a:br>
            <a:r>
              <a:rPr lang="ar-SA" sz="4000" dirty="0" smtClean="0">
                <a:solidFill>
                  <a:schemeClr val="tx1"/>
                </a:solidFill>
              </a:rPr>
              <a:t>أهداف </a:t>
            </a:r>
            <a:r>
              <a:rPr lang="ar-SA" sz="4000" dirty="0">
                <a:solidFill>
                  <a:schemeClr val="tx1"/>
                </a:solidFill>
              </a:rPr>
              <a:t>تكليف الطلاب بإجراء البحوث النظرية : </a:t>
            </a:r>
            <a:br>
              <a:rPr lang="ar-SA" sz="4000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96838" indent="258763" algn="just" rtl="1">
              <a:spcBef>
                <a:spcPts val="0"/>
              </a:spcBef>
            </a:pPr>
            <a:r>
              <a:rPr lang="ar-SA" sz="2600" dirty="0" smtClean="0">
                <a:solidFill>
                  <a:srgbClr val="FF0000"/>
                </a:solidFill>
              </a:rPr>
              <a:t>يتم </a:t>
            </a:r>
            <a:r>
              <a:rPr lang="ar-SA" sz="2600" dirty="0">
                <a:solidFill>
                  <a:srgbClr val="FF0000"/>
                </a:solidFill>
              </a:rPr>
              <a:t>تكليف طلاب </a:t>
            </a:r>
            <a:r>
              <a:rPr lang="ar-SA" sz="2600" dirty="0" smtClean="0">
                <a:solidFill>
                  <a:srgbClr val="FF0000"/>
                </a:solidFill>
              </a:rPr>
              <a:t>التدريب الميداني (</a:t>
            </a:r>
            <a:r>
              <a:rPr lang="ar-SA" sz="2400" dirty="0" smtClean="0">
                <a:solidFill>
                  <a:srgbClr val="FF0000"/>
                </a:solidFill>
              </a:rPr>
              <a:t>2)</a:t>
            </a:r>
            <a:r>
              <a:rPr lang="ar-SA" sz="2600" dirty="0" smtClean="0">
                <a:solidFill>
                  <a:srgbClr val="FF0000"/>
                </a:solidFill>
              </a:rPr>
              <a:t> </a:t>
            </a:r>
            <a:r>
              <a:rPr lang="ar-SA" sz="2600" dirty="0">
                <a:solidFill>
                  <a:srgbClr val="FF0000"/>
                </a:solidFill>
              </a:rPr>
              <a:t>بإعداد بحوث نظرية </a:t>
            </a:r>
            <a:r>
              <a:rPr lang="ar-SA" sz="2600" dirty="0" smtClean="0">
                <a:solidFill>
                  <a:srgbClr val="FF0000"/>
                </a:solidFill>
              </a:rPr>
              <a:t>لتحقيق أهداف عديدة منها: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arenR"/>
            </a:pPr>
            <a:r>
              <a:rPr lang="ar-SA" sz="2600" dirty="0" smtClean="0"/>
              <a:t>اكتساب </a:t>
            </a:r>
            <a:r>
              <a:rPr lang="ar-SA" sz="2600" dirty="0"/>
              <a:t>الطلاب </a:t>
            </a:r>
            <a:r>
              <a:rPr lang="ar-SA" sz="2600" dirty="0" smtClean="0"/>
              <a:t>لأساسيات </a:t>
            </a:r>
            <a:r>
              <a:rPr lang="ar-SA" sz="2600" dirty="0"/>
              <a:t>إعداد البحوث </a:t>
            </a:r>
            <a:r>
              <a:rPr lang="ar-SA" sz="2600" dirty="0" smtClean="0"/>
              <a:t>النظرية، </a:t>
            </a:r>
            <a:r>
              <a:rPr lang="ar-SA" sz="2600" dirty="0"/>
              <a:t>بدءاً من التفكير </a:t>
            </a:r>
            <a:r>
              <a:rPr lang="ar-SA" sz="2600" dirty="0" smtClean="0"/>
              <a:t>واختيار موضوع </a:t>
            </a:r>
            <a:r>
              <a:rPr lang="ar-SA" sz="2600" dirty="0"/>
              <a:t>البحث ثم تحديد المنهجية </a:t>
            </a:r>
            <a:r>
              <a:rPr lang="ar-SA" sz="2600" dirty="0" smtClean="0"/>
              <a:t>الملائمة، </a:t>
            </a:r>
            <a:r>
              <a:rPr lang="ar-SA" sz="2600" dirty="0"/>
              <a:t>فالرجوع للمصادر الخاصة بجمع المادة العلمية ثم </a:t>
            </a:r>
            <a:r>
              <a:rPr lang="ar-SA" sz="2600" dirty="0" smtClean="0"/>
              <a:t>تدوينها، </a:t>
            </a:r>
            <a:r>
              <a:rPr lang="ar-SA" sz="2600" dirty="0"/>
              <a:t>وكتابة تقرير </a:t>
            </a:r>
            <a:r>
              <a:rPr lang="ar-SA" sz="2600" dirty="0" smtClean="0"/>
              <a:t>البحث.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arenR"/>
            </a:pPr>
            <a:r>
              <a:rPr lang="ar-SA" sz="2600" dirty="0" smtClean="0"/>
              <a:t>تعليم </a:t>
            </a:r>
            <a:r>
              <a:rPr lang="ar-SA" sz="2600" dirty="0"/>
              <a:t>الطلاب كيفية الرجوع إلى المصادر المختلفة لإجراء البحوث </a:t>
            </a:r>
            <a:r>
              <a:rPr lang="ar-SA" sz="2600" dirty="0" smtClean="0"/>
              <a:t>النظرية وكيفية </a:t>
            </a:r>
            <a:r>
              <a:rPr lang="ar-SA" sz="2600" dirty="0"/>
              <a:t>التعامل معها والاقتباس منها، واستخراج ما يتعلق بالبحث </a:t>
            </a:r>
            <a:r>
              <a:rPr lang="ar-SA" sz="2600" dirty="0" smtClean="0"/>
              <a:t>المطلوب، واستخدام </a:t>
            </a:r>
            <a:r>
              <a:rPr lang="ar-SA" sz="2600" dirty="0"/>
              <a:t>البطاقات </a:t>
            </a:r>
            <a:r>
              <a:rPr lang="ar-SA" sz="2600" dirty="0" smtClean="0"/>
              <a:t>في </a:t>
            </a:r>
            <a:r>
              <a:rPr lang="ar-SA" sz="2600" dirty="0"/>
              <a:t>تدوين المعلومات </a:t>
            </a:r>
            <a:r>
              <a:rPr lang="ar-SA" sz="2600" dirty="0" smtClean="0"/>
              <a:t>التي تم </a:t>
            </a:r>
            <a:r>
              <a:rPr lang="ar-SA" sz="2600" dirty="0"/>
              <a:t>الحصول عليها واستخدامها </a:t>
            </a:r>
            <a:r>
              <a:rPr lang="ar-SA" sz="2600" dirty="0" smtClean="0"/>
              <a:t>في </a:t>
            </a:r>
            <a:r>
              <a:rPr lang="ar-SA" sz="2600" dirty="0"/>
              <a:t>إعداد </a:t>
            </a:r>
            <a:r>
              <a:rPr lang="ar-SA" sz="2600" dirty="0" smtClean="0"/>
              <a:t>البحث.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arenR"/>
            </a:pPr>
            <a:r>
              <a:rPr lang="ar-SA" sz="2600" dirty="0" smtClean="0"/>
              <a:t>زيادة </a:t>
            </a:r>
            <a:r>
              <a:rPr lang="ar-SA" sz="2600" dirty="0"/>
              <a:t>قدرة الطالب على </a:t>
            </a:r>
            <a:r>
              <a:rPr lang="ar-SA" sz="2600" dirty="0" smtClean="0"/>
              <a:t>استخدام </a:t>
            </a:r>
            <a:r>
              <a:rPr lang="ar-SA" sz="2600" dirty="0"/>
              <a:t>اللغة العربية </a:t>
            </a:r>
            <a:r>
              <a:rPr lang="ar-SA" sz="2600" dirty="0" smtClean="0"/>
              <a:t>والأجنبية </a:t>
            </a:r>
            <a:r>
              <a:rPr lang="ar-SA" sz="2600" dirty="0"/>
              <a:t>استخداماً سليما </a:t>
            </a:r>
            <a:r>
              <a:rPr lang="ar-SA" sz="2600" dirty="0" smtClean="0"/>
              <a:t>يسمح بتكوين </a:t>
            </a:r>
            <a:r>
              <a:rPr lang="ar-SA" sz="2600" dirty="0"/>
              <a:t>صياغات لفظية </a:t>
            </a:r>
            <a:r>
              <a:rPr lang="ar-SA" sz="2600" dirty="0" smtClean="0"/>
              <a:t>محددة، </a:t>
            </a:r>
            <a:r>
              <a:rPr lang="ar-SA" sz="2600" dirty="0"/>
              <a:t>وكيفية استخدام علامات الترقيم بطريقة </a:t>
            </a:r>
            <a:r>
              <a:rPr lang="ar-SA" sz="2600" dirty="0" smtClean="0"/>
              <a:t>صحيحة  .    </a:t>
            </a:r>
            <a:r>
              <a:rPr lang="ar-SA" sz="2600" dirty="0"/>
              <a:t>في </a:t>
            </a:r>
            <a:r>
              <a:rPr lang="ar-SA" sz="2600" dirty="0" smtClean="0"/>
              <a:t>مواضعها.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30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355600" indent="-355600" algn="just" rtl="1">
              <a:spcBef>
                <a:spcPts val="0"/>
              </a:spcBef>
              <a:buFont typeface="+mj-lt"/>
              <a:buAutoNum type="arabicParenR" startAt="4"/>
            </a:pPr>
            <a:r>
              <a:rPr lang="ar-SA" sz="2600" dirty="0" smtClean="0"/>
              <a:t>إكساب </a:t>
            </a:r>
            <a:r>
              <a:rPr lang="ar-SA" sz="2600" dirty="0"/>
              <a:t>الطلاب المهارة </a:t>
            </a:r>
            <a:r>
              <a:rPr lang="ar-SA" sz="2600" dirty="0" smtClean="0"/>
              <a:t>في كتابة </a:t>
            </a:r>
            <a:r>
              <a:rPr lang="ar-SA" sz="2600" dirty="0"/>
              <a:t>المراجع وتوثيقها </a:t>
            </a:r>
            <a:r>
              <a:rPr lang="ar-SA" sz="2600" dirty="0" smtClean="0"/>
              <a:t>توثيقا علمياً، </a:t>
            </a:r>
            <a:r>
              <a:rPr lang="ar-SA" sz="2600" dirty="0"/>
              <a:t>سواء كانت مراجع عربية </a:t>
            </a:r>
            <a:r>
              <a:rPr lang="ar-SA" sz="2600" dirty="0" smtClean="0"/>
              <a:t>أو </a:t>
            </a:r>
            <a:r>
              <a:rPr lang="ar-SA" sz="2600" dirty="0"/>
              <a:t>أ</a:t>
            </a:r>
            <a:r>
              <a:rPr lang="ar-SA" sz="2600" dirty="0" smtClean="0"/>
              <a:t>جنبية </a:t>
            </a:r>
            <a:r>
              <a:rPr lang="ar-SA" sz="2600" dirty="0"/>
              <a:t>وفقاً للأسلوب الذى يتم الاتفاق عليه من أساليب كتابة </a:t>
            </a:r>
            <a:r>
              <a:rPr lang="ar-SA" sz="2600" dirty="0" smtClean="0"/>
              <a:t>المراجع.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arenR" startAt="4"/>
            </a:pPr>
            <a:r>
              <a:rPr lang="ar-SA" sz="2600" dirty="0" smtClean="0"/>
              <a:t>إكساب </a:t>
            </a:r>
            <a:r>
              <a:rPr lang="ar-SA" sz="2600" dirty="0"/>
              <a:t>الطلاب مهارة الحكم على مستوى البحوث النظرية وفقا </a:t>
            </a:r>
            <a:r>
              <a:rPr lang="ar-SA" sz="2600" dirty="0" smtClean="0"/>
              <a:t>لمعايير علميه وتقييم </a:t>
            </a:r>
            <a:r>
              <a:rPr lang="ar-SA" sz="2600" dirty="0"/>
              <a:t>تلك البحوث في </a:t>
            </a:r>
            <a:r>
              <a:rPr lang="ar-SA" sz="2600" dirty="0" smtClean="0"/>
              <a:t>ضوئها.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arenR" startAt="4"/>
            </a:pPr>
            <a:r>
              <a:rPr lang="ar-SA" sz="2600" dirty="0" smtClean="0"/>
              <a:t>تنمية </a:t>
            </a:r>
            <a:r>
              <a:rPr lang="ar-SA" sz="2600" dirty="0"/>
              <a:t>مهارات الطالب </a:t>
            </a:r>
            <a:r>
              <a:rPr lang="ar-SA" sz="2600" dirty="0" smtClean="0"/>
              <a:t>في </a:t>
            </a:r>
            <a:r>
              <a:rPr lang="ar-SA" sz="2600" dirty="0"/>
              <a:t>الاتصال بالجهات المتعددة للحصول على المراجع المرتبطة </a:t>
            </a:r>
            <a:r>
              <a:rPr lang="ar-SA" sz="2600" dirty="0" smtClean="0"/>
              <a:t>ببحثه، </a:t>
            </a:r>
            <a:r>
              <a:rPr lang="ar-SA" sz="2600" dirty="0"/>
              <a:t>ومهارة الحوار فيما يتصل بأسلوب عرض </a:t>
            </a:r>
            <a:r>
              <a:rPr lang="ar-SA" sz="2600" dirty="0" smtClean="0"/>
              <a:t>البحث، </a:t>
            </a:r>
            <a:r>
              <a:rPr lang="ar-SA" sz="2600" dirty="0"/>
              <a:t>وكذلك مهارة التسجيل وتلخيص الموضوعات والآراء </a:t>
            </a:r>
            <a:r>
              <a:rPr lang="ar-SA" sz="2600" dirty="0" smtClean="0"/>
              <a:t>التي </a:t>
            </a:r>
            <a:r>
              <a:rPr lang="ar-SA" sz="2600" dirty="0"/>
              <a:t>يتم الرجوع </a:t>
            </a:r>
            <a:r>
              <a:rPr lang="ar-SA" sz="2600" dirty="0" smtClean="0"/>
              <a:t>الهيا.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arenR" startAt="4"/>
            </a:pPr>
            <a:r>
              <a:rPr lang="ar-SA" sz="2600" dirty="0" smtClean="0"/>
              <a:t>زيادة </a:t>
            </a:r>
            <a:r>
              <a:rPr lang="ar-SA" sz="2600" dirty="0"/>
              <a:t>قدرة الطلاب على المناقشة والحوار </a:t>
            </a:r>
            <a:r>
              <a:rPr lang="ar-SA" sz="2600" dirty="0" smtClean="0"/>
              <a:t>المنطقي العلمي </a:t>
            </a:r>
            <a:r>
              <a:rPr lang="ar-SA" sz="2600" dirty="0"/>
              <a:t>لكل ما يكتب </a:t>
            </a:r>
            <a:r>
              <a:rPr lang="ar-SA" sz="2600" dirty="0" smtClean="0"/>
              <a:t>في البحث، </a:t>
            </a:r>
            <a:r>
              <a:rPr lang="ar-SA" sz="2600" dirty="0"/>
              <a:t>كأساس لتكوين التفكير </a:t>
            </a:r>
            <a:r>
              <a:rPr lang="ar-SA" sz="2600" dirty="0" smtClean="0"/>
              <a:t>العلمي النقدي </a:t>
            </a:r>
            <a:r>
              <a:rPr lang="ar-SA" sz="2600" dirty="0"/>
              <a:t>لدى الطالب لما يرد </a:t>
            </a:r>
            <a:r>
              <a:rPr lang="ar-SA" sz="2600" dirty="0" smtClean="0"/>
              <a:t>في </a:t>
            </a:r>
            <a:r>
              <a:rPr lang="ar-SA" sz="2600" dirty="0"/>
              <a:t>جميع المراجع من آراء يتبناها ويعرضها </a:t>
            </a:r>
            <a:r>
              <a:rPr lang="ar-SA" sz="2600" dirty="0" smtClean="0"/>
              <a:t>في بحثة.</a:t>
            </a:r>
            <a:endParaRPr lang="ar-SA" sz="2600" dirty="0"/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600" b="1" dirty="0"/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8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/>
            <a:r>
              <a:rPr lang="ar-SA" dirty="0" smtClean="0">
                <a:solidFill>
                  <a:srgbClr val="002060"/>
                </a:solidFill>
              </a:rPr>
              <a:t>خطوات </a:t>
            </a:r>
            <a:r>
              <a:rPr lang="ar-SA" dirty="0">
                <a:solidFill>
                  <a:srgbClr val="002060"/>
                </a:solidFill>
              </a:rPr>
              <a:t>ومراحل إعداد البحث النظري :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355600" indent="-355600" algn="just" rtl="1">
              <a:spcBef>
                <a:spcPts val="0"/>
              </a:spcBef>
              <a:buFont typeface="+mj-lt"/>
              <a:buAutoNum type="arabicParenR" startAt="8"/>
            </a:pPr>
            <a:r>
              <a:rPr lang="ar-SA" sz="2600" dirty="0" smtClean="0">
                <a:cs typeface="+mj-cs"/>
              </a:rPr>
              <a:t>تزويد </a:t>
            </a:r>
            <a:r>
              <a:rPr lang="ar-SA" sz="2600" dirty="0">
                <a:cs typeface="+mj-cs"/>
              </a:rPr>
              <a:t>الطالب بالمعارف المتعلقة بالمجالات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سيتم زيارتها ودور </a:t>
            </a:r>
            <a:r>
              <a:rPr lang="ar-SA" sz="2600" dirty="0" smtClean="0">
                <a:cs typeface="+mj-cs"/>
              </a:rPr>
              <a:t>الأخصائي الاجتماعي </a:t>
            </a:r>
            <a:r>
              <a:rPr lang="ar-SA" sz="2600" dirty="0">
                <a:cs typeface="+mj-cs"/>
              </a:rPr>
              <a:t>فيها حتى يكون ذلك أساساً لتقييم هذا الدور بعد قيام الطالب بالزيارة على أساس مقارنة الدور </a:t>
            </a:r>
            <a:r>
              <a:rPr lang="ar-SA" sz="2600" dirty="0" smtClean="0">
                <a:cs typeface="+mj-cs"/>
              </a:rPr>
              <a:t>الواقعي </a:t>
            </a:r>
            <a:r>
              <a:rPr lang="ar-SA" sz="2600" dirty="0">
                <a:cs typeface="+mj-cs"/>
              </a:rPr>
              <a:t>بالدور </a:t>
            </a:r>
            <a:r>
              <a:rPr lang="ar-SA" sz="2600" dirty="0" smtClean="0">
                <a:cs typeface="+mj-cs"/>
              </a:rPr>
              <a:t>المثالي </a:t>
            </a:r>
            <a:r>
              <a:rPr lang="ar-SA" sz="2600" dirty="0">
                <a:cs typeface="+mj-cs"/>
              </a:rPr>
              <a:t>لممارسة مهنة الخدمة الاجتماعية </a:t>
            </a:r>
            <a:r>
              <a:rPr lang="ar-SA" sz="2600" dirty="0" smtClean="0">
                <a:cs typeface="+mj-cs"/>
              </a:rPr>
              <a:t>بالمؤسسة. </a:t>
            </a:r>
            <a:endParaRPr lang="ar-SA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2060"/>
                </a:solidFill>
                <a:cs typeface="+mj-cs"/>
              </a:rPr>
              <a:t>خطوات </a:t>
            </a:r>
            <a:r>
              <a:rPr lang="ar-SA" sz="2600" b="1" dirty="0">
                <a:solidFill>
                  <a:srgbClr val="002060"/>
                </a:solidFill>
                <a:cs typeface="+mj-cs"/>
              </a:rPr>
              <a:t>ومراحل إعداد البحث النظري : </a:t>
            </a:r>
            <a:endParaRPr lang="en-US" sz="2600" dirty="0">
              <a:solidFill>
                <a:srgbClr val="002060"/>
              </a:solidFill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dirty="0" smtClean="0">
                <a:cs typeface="+mj-cs"/>
              </a:rPr>
              <a:t>  يمر </a:t>
            </a:r>
            <a:r>
              <a:rPr lang="ar-SA" sz="2600" dirty="0">
                <a:cs typeface="+mj-cs"/>
              </a:rPr>
              <a:t>البحث </a:t>
            </a:r>
            <a:r>
              <a:rPr lang="ar-SA" sz="2600" dirty="0" smtClean="0">
                <a:cs typeface="+mj-cs"/>
              </a:rPr>
              <a:t>النظري </a:t>
            </a:r>
            <a:r>
              <a:rPr lang="ar-SA" sz="2600" dirty="0">
                <a:cs typeface="+mj-cs"/>
              </a:rPr>
              <a:t>بعدة خطوات أو مراحل تقتضى كل منها من الطالب القيام بعدة إجراءات حتى يصبح البحث على المستوى </a:t>
            </a:r>
            <a:r>
              <a:rPr lang="ar-SA" sz="2600" dirty="0" smtClean="0">
                <a:cs typeface="+mj-cs"/>
              </a:rPr>
              <a:t>العلمي </a:t>
            </a:r>
            <a:r>
              <a:rPr lang="ar-SA" sz="2600" dirty="0">
                <a:cs typeface="+mj-cs"/>
              </a:rPr>
              <a:t>المطلوب .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>
                <a:cs typeface="+mj-cs"/>
              </a:rPr>
              <a:t>وهذه الخطوات </a:t>
            </a:r>
            <a:r>
              <a:rPr lang="ar-SA" sz="2600" b="1" dirty="0" smtClean="0">
                <a:cs typeface="+mj-cs"/>
              </a:rPr>
              <a:t>هي ما سيتم </a:t>
            </a:r>
            <a:r>
              <a:rPr lang="ar-SA" sz="2600" b="1" dirty="0">
                <a:cs typeface="+mj-cs"/>
              </a:rPr>
              <a:t>توضيحها </a:t>
            </a:r>
            <a:r>
              <a:rPr lang="ar-SA" sz="2600" b="1" dirty="0" smtClean="0">
                <a:cs typeface="+mj-cs"/>
              </a:rPr>
              <a:t>فيما يلي : </a:t>
            </a:r>
            <a:r>
              <a:rPr lang="ar-SA" sz="2600" b="1" dirty="0">
                <a:cs typeface="+mj-cs"/>
              </a:rPr>
              <a:t>: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أولاً: اختيار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موضوع البحث </a:t>
            </a: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وعنوانه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:</a:t>
            </a:r>
            <a:endParaRPr lang="en-US" sz="2600" dirty="0">
              <a:solidFill>
                <a:srgbClr val="FF0000"/>
              </a:solidFill>
              <a:cs typeface="+mj-cs"/>
            </a:endParaRPr>
          </a:p>
          <a:p>
            <a:pPr marL="95250" indent="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يعتبر اختيار موضوع البحث </a:t>
            </a:r>
            <a:r>
              <a:rPr lang="ar-SA" sz="2600" dirty="0" smtClean="0">
                <a:cs typeface="+mj-cs"/>
              </a:rPr>
              <a:t>وعنوانه </a:t>
            </a:r>
            <a:r>
              <a:rPr lang="ar-SA" sz="2600" dirty="0">
                <a:cs typeface="+mj-cs"/>
              </a:rPr>
              <a:t>هو المشكلة الأولى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تواجه الطالب عند إعداد البحث </a:t>
            </a:r>
            <a:r>
              <a:rPr lang="ar-SA" sz="2600" dirty="0" smtClean="0">
                <a:cs typeface="+mj-cs"/>
              </a:rPr>
              <a:t>النظري، </a:t>
            </a:r>
            <a:r>
              <a:rPr lang="ar-SA" sz="2600" dirty="0">
                <a:cs typeface="+mj-cs"/>
              </a:rPr>
              <a:t>حيث قد يتم هذا الاختيار بناء عن رغبة شخصية من الطالب </a:t>
            </a:r>
            <a:r>
              <a:rPr lang="ar-SA" sz="2600" dirty="0" smtClean="0">
                <a:cs typeface="+mj-cs"/>
              </a:rPr>
              <a:t>أو .       من </a:t>
            </a:r>
            <a:r>
              <a:rPr lang="ar-SA" sz="2600" dirty="0">
                <a:cs typeface="+mj-cs"/>
              </a:rPr>
              <a:t>المشرف أو بناء على خطه بحثية مرتبطة ببرنامج </a:t>
            </a:r>
            <a:r>
              <a:rPr lang="ar-SA" sz="2600" dirty="0" smtClean="0">
                <a:cs typeface="+mj-cs"/>
              </a:rPr>
              <a:t>التدريب. 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1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95250" indent="0" algn="just" rtl="1">
              <a:spcBef>
                <a:spcPts val="0"/>
              </a:spcBef>
            </a:pPr>
            <a:endParaRPr lang="ar-SA" sz="2600" b="1" dirty="0" smtClean="0">
              <a:cs typeface="+mj-cs"/>
            </a:endParaRPr>
          </a:p>
          <a:p>
            <a:pPr marL="95250" indent="0" algn="just" rtl="1">
              <a:spcBef>
                <a:spcPts val="0"/>
              </a:spcBef>
            </a:pPr>
            <a:r>
              <a:rPr lang="ar-SA" sz="2600" b="1" dirty="0" smtClean="0">
                <a:cs typeface="+mj-cs"/>
              </a:rPr>
              <a:t>وعموماً </a:t>
            </a:r>
            <a:r>
              <a:rPr lang="ar-SA" sz="2600" b="1" dirty="0">
                <a:cs typeface="+mj-cs"/>
              </a:rPr>
              <a:t>يراعى عند </a:t>
            </a:r>
            <a:r>
              <a:rPr lang="ar-SA" sz="2600" b="1" dirty="0" smtClean="0">
                <a:cs typeface="+mj-cs"/>
              </a:rPr>
              <a:t>اختيار </a:t>
            </a:r>
            <a:r>
              <a:rPr lang="ar-SA" sz="2600" b="1" dirty="0">
                <a:cs typeface="+mj-cs"/>
              </a:rPr>
              <a:t>موضوع البحث ما يلى </a:t>
            </a:r>
            <a:r>
              <a:rPr lang="ar-SA" sz="2600" b="1" dirty="0" smtClean="0">
                <a:cs typeface="+mj-cs"/>
              </a:rPr>
              <a:t>: </a:t>
            </a:r>
            <a:endParaRPr lang="en-US" sz="2600" dirty="0">
              <a:cs typeface="+mj-cs"/>
            </a:endParaRP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أن </a:t>
            </a:r>
            <a:r>
              <a:rPr lang="ar-SA" sz="2600" dirty="0">
                <a:cs typeface="+mj-cs"/>
              </a:rPr>
              <a:t>يكون الموضوع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مجال الاهتمام </a:t>
            </a:r>
            <a:r>
              <a:rPr lang="ar-SA" sz="2600" dirty="0" smtClean="0">
                <a:cs typeface="+mj-cs"/>
              </a:rPr>
              <a:t>العلمي للباحث، </a:t>
            </a:r>
            <a:r>
              <a:rPr lang="ar-SA" sz="2600" dirty="0">
                <a:cs typeface="+mj-cs"/>
              </a:rPr>
              <a:t>حيث أن ذلك </a:t>
            </a:r>
            <a:r>
              <a:rPr lang="ar-SA" sz="2600" dirty="0" smtClean="0">
                <a:cs typeface="+mj-cs"/>
              </a:rPr>
              <a:t>يساعده </a:t>
            </a:r>
            <a:r>
              <a:rPr lang="ar-SA" sz="2600" dirty="0">
                <a:cs typeface="+mj-cs"/>
              </a:rPr>
              <a:t>على التعمق </a:t>
            </a:r>
            <a:r>
              <a:rPr lang="ar-SA" sz="2600" dirty="0" smtClean="0">
                <a:cs typeface="+mj-cs"/>
              </a:rPr>
              <a:t>والابتكار.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أن </a:t>
            </a:r>
            <a:r>
              <a:rPr lang="ar-SA" sz="2600" dirty="0">
                <a:cs typeface="+mj-cs"/>
              </a:rPr>
              <a:t>يكون موضوعا جديداً ومحددا </a:t>
            </a:r>
            <a:r>
              <a:rPr lang="ar-SA" sz="2600" dirty="0" smtClean="0">
                <a:cs typeface="+mj-cs"/>
              </a:rPr>
              <a:t>وواضحا، </a:t>
            </a:r>
            <a:r>
              <a:rPr lang="ar-SA" sz="2600" dirty="0">
                <a:cs typeface="+mj-cs"/>
              </a:rPr>
              <a:t>حتى يكون له قيمة وإضافة </a:t>
            </a:r>
            <a:r>
              <a:rPr lang="ar-SA" sz="2600" dirty="0" smtClean="0">
                <a:cs typeface="+mj-cs"/>
              </a:rPr>
              <a:t>علمية.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أن تناسب طبيعة </a:t>
            </a:r>
            <a:r>
              <a:rPr lang="ar-SA" sz="2600" dirty="0">
                <a:cs typeface="+mj-cs"/>
              </a:rPr>
              <a:t>الموضوع مع </a:t>
            </a:r>
            <a:r>
              <a:rPr lang="ar-SA" sz="2600" dirty="0" smtClean="0">
                <a:cs typeface="+mj-cs"/>
              </a:rPr>
              <a:t>الإمكانيات </a:t>
            </a:r>
            <a:r>
              <a:rPr lang="ar-SA" sz="2600" dirty="0">
                <a:cs typeface="+mj-cs"/>
              </a:rPr>
              <a:t>المتاحة ومع المجال المخطط </a:t>
            </a:r>
            <a:r>
              <a:rPr lang="ar-SA" sz="2600" dirty="0" smtClean="0">
                <a:cs typeface="+mj-cs"/>
              </a:rPr>
              <a:t>لزيارته.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التأكد </a:t>
            </a:r>
            <a:r>
              <a:rPr lang="ar-SA" sz="2600" dirty="0">
                <a:cs typeface="+mj-cs"/>
              </a:rPr>
              <a:t>من توفر مصادر معلومات عن هذا البحث بطريقة </a:t>
            </a:r>
            <a:r>
              <a:rPr lang="ar-SA" sz="2600" dirty="0" smtClean="0">
                <a:cs typeface="+mj-cs"/>
              </a:rPr>
              <a:t>ملائمة. </a:t>
            </a:r>
            <a:endParaRPr lang="en-US" sz="2600" dirty="0">
              <a:cs typeface="+mj-cs"/>
            </a:endParaRP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80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0" indent="0" algn="just" rtl="1">
              <a:spcBef>
                <a:spcPts val="0"/>
              </a:spcBef>
            </a:pPr>
            <a:r>
              <a:rPr lang="ar-EG" sz="2400" b="1" dirty="0">
                <a:solidFill>
                  <a:srgbClr val="FF0000"/>
                </a:solidFill>
              </a:rPr>
              <a:t> 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smtClean="0"/>
              <a:t>بعد </a:t>
            </a:r>
            <a:r>
              <a:rPr lang="ar-SA" sz="2400" dirty="0"/>
              <a:t>تحديد موضوع البحث يجب اختيار عنوان له خاصة وأن عنوان البحث هو الإشارة الدقيقة إلى الأرضية التي ستغطيها دراسة موضوع البحث.</a:t>
            </a:r>
            <a:endParaRPr lang="en-US" sz="2400" dirty="0"/>
          </a:p>
          <a:p>
            <a:pPr rtl="1">
              <a:spcBef>
                <a:spcPts val="0"/>
              </a:spcBef>
            </a:pPr>
            <a:r>
              <a:rPr lang="ar-EG" sz="2400" b="1" dirty="0">
                <a:solidFill>
                  <a:srgbClr val="0070C0"/>
                </a:solidFill>
              </a:rPr>
              <a:t> </a:t>
            </a:r>
            <a:r>
              <a:rPr lang="ar-SA" sz="2400" b="1" dirty="0">
                <a:solidFill>
                  <a:srgbClr val="0070C0"/>
                </a:solidFill>
              </a:rPr>
              <a:t>ويرتبط اختيار العنوان بجانبيين أساسيين هما : </a:t>
            </a:r>
            <a:endParaRPr lang="en-US" sz="2400" dirty="0">
              <a:solidFill>
                <a:srgbClr val="0070C0"/>
              </a:solidFill>
            </a:endParaRPr>
          </a:p>
          <a:p>
            <a:pPr marL="177800" indent="-17780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400" b="1" dirty="0" smtClean="0"/>
              <a:t>جانب موضوعي </a:t>
            </a:r>
            <a:r>
              <a:rPr lang="ar-SA" sz="2400" b="1" dirty="0"/>
              <a:t>: </a:t>
            </a:r>
            <a:r>
              <a:rPr lang="ar-SA" sz="2400" dirty="0"/>
              <a:t>حيث يرتبط </a:t>
            </a:r>
            <a:r>
              <a:rPr lang="ar-SA" sz="2400" dirty="0" smtClean="0"/>
              <a:t>اختيار </a:t>
            </a:r>
            <a:r>
              <a:rPr lang="ar-SA" sz="2400" dirty="0"/>
              <a:t>العنوان بمدى تعبيره عن مضمون البحث والذى غالباً يرتبط بالمجال أو المؤسسة </a:t>
            </a:r>
            <a:r>
              <a:rPr lang="ar-SA" sz="2400" dirty="0" smtClean="0"/>
              <a:t>التي </a:t>
            </a:r>
            <a:r>
              <a:rPr lang="ar-SA" sz="2400" dirty="0"/>
              <a:t>سيتم </a:t>
            </a:r>
            <a:r>
              <a:rPr lang="ar-SA" sz="2400" dirty="0" smtClean="0"/>
              <a:t>زيارتها أو التدرب فيها.</a:t>
            </a:r>
          </a:p>
          <a:p>
            <a:pPr marL="177800" indent="-17780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400" b="1" dirty="0" smtClean="0"/>
              <a:t>جانب شكلي: </a:t>
            </a:r>
            <a:r>
              <a:rPr lang="ar-SA" sz="2400" dirty="0"/>
              <a:t>بمعنى خلو العنوان من الأخطاء اللفظية أو اللغوية أو </a:t>
            </a:r>
            <a:r>
              <a:rPr lang="ar-SA" sz="2400" dirty="0" smtClean="0"/>
              <a:t>النحوية، </a:t>
            </a:r>
            <a:r>
              <a:rPr lang="ar-SA" sz="2400" dirty="0"/>
              <a:t>خاصة وأنها </a:t>
            </a:r>
            <a:r>
              <a:rPr lang="ar-SA" sz="2400" dirty="0" smtClean="0"/>
              <a:t>أخطاء </a:t>
            </a:r>
            <a:r>
              <a:rPr lang="ar-SA" sz="2400" dirty="0"/>
              <a:t>غير مقبولة </a:t>
            </a:r>
            <a:r>
              <a:rPr lang="ar-SA" sz="2400" dirty="0" smtClean="0"/>
              <a:t>في </a:t>
            </a:r>
            <a:r>
              <a:rPr lang="ar-SA" sz="2400" dirty="0"/>
              <a:t>البحث بوجه عام وفى العنوان بوجه </a:t>
            </a:r>
            <a:r>
              <a:rPr lang="ar-SA" sz="2400" dirty="0" smtClean="0"/>
              <a:t>خاص.</a:t>
            </a:r>
            <a:endParaRPr lang="en-US" sz="2400" dirty="0"/>
          </a:p>
          <a:p>
            <a:pPr rtl="1">
              <a:spcBef>
                <a:spcPts val="0"/>
              </a:spcBef>
            </a:pPr>
            <a:endParaRPr lang="ar-SA" sz="400" b="1" dirty="0">
              <a:solidFill>
                <a:srgbClr val="FF0000"/>
              </a:solidFill>
            </a:endParaRPr>
          </a:p>
          <a:p>
            <a:pPr rtl="1">
              <a:spcBef>
                <a:spcPts val="0"/>
              </a:spcBef>
            </a:pPr>
            <a:endParaRPr lang="ar-SA" sz="400" b="1" dirty="0" smtClean="0">
              <a:solidFill>
                <a:srgbClr val="FF0000"/>
              </a:solidFill>
            </a:endParaRPr>
          </a:p>
          <a:p>
            <a:pPr rtl="1">
              <a:spcBef>
                <a:spcPts val="0"/>
              </a:spcBef>
            </a:pPr>
            <a:endParaRPr lang="ar-SA" sz="2400" b="1" dirty="0" smtClean="0">
              <a:solidFill>
                <a:srgbClr val="FF0000"/>
              </a:solidFill>
            </a:endParaRPr>
          </a:p>
          <a:p>
            <a:pPr rtl="1">
              <a:spcBef>
                <a:spcPts val="0"/>
              </a:spcBef>
            </a:pPr>
            <a:r>
              <a:rPr lang="ar-SA" sz="2400" b="1" dirty="0" smtClean="0">
                <a:solidFill>
                  <a:srgbClr val="FF0000"/>
                </a:solidFill>
              </a:rPr>
              <a:t>ثانياً : اختيار </a:t>
            </a:r>
            <a:r>
              <a:rPr lang="ar-SA" sz="2400" b="1" dirty="0">
                <a:solidFill>
                  <a:srgbClr val="FF0000"/>
                </a:solidFill>
              </a:rPr>
              <a:t>وتحديد المنهج العام لكتابة البحث :</a:t>
            </a:r>
            <a:r>
              <a:rPr lang="ar-SA" sz="2400" dirty="0">
                <a:solidFill>
                  <a:srgbClr val="FF0000"/>
                </a:solidFill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  <a:p>
            <a:pPr algn="just" rtl="1">
              <a:spcBef>
                <a:spcPts val="0"/>
              </a:spcBef>
            </a:pPr>
            <a:r>
              <a:rPr lang="ar-SA" sz="2400" dirty="0"/>
              <a:t>بعد اختيار موضوع البحث وعنوانه ننتقل إلي </a:t>
            </a:r>
            <a:r>
              <a:rPr lang="ar-SA" sz="2400" dirty="0" smtClean="0"/>
              <a:t>اختيار </a:t>
            </a:r>
            <a:r>
              <a:rPr lang="ar-SA" sz="2400" dirty="0"/>
              <a:t>المنهج ، </a:t>
            </a:r>
            <a:r>
              <a:rPr lang="ar-SA" sz="2400" dirty="0" smtClean="0"/>
              <a:t>أي </a:t>
            </a:r>
            <a:r>
              <a:rPr lang="ar-SA" sz="2400" dirty="0"/>
              <a:t>تحديد الخطة </a:t>
            </a:r>
            <a:r>
              <a:rPr lang="ar-SA" sz="2400" dirty="0" smtClean="0"/>
              <a:t>التي يسير عليها </a:t>
            </a:r>
            <a:r>
              <a:rPr lang="ar-SA" sz="2400" dirty="0"/>
              <a:t>الطالب </a:t>
            </a:r>
            <a:r>
              <a:rPr lang="ar-SA" sz="2400" dirty="0" smtClean="0"/>
              <a:t>في </a:t>
            </a:r>
            <a:r>
              <a:rPr lang="ar-SA" sz="2400" dirty="0"/>
              <a:t>بحثه .</a:t>
            </a:r>
            <a:endParaRPr lang="en-US" sz="2400" dirty="0"/>
          </a:p>
          <a:p>
            <a:pPr rtl="1">
              <a:spcBef>
                <a:spcPts val="0"/>
              </a:spcBef>
            </a:pPr>
            <a:endParaRPr lang="en-US" sz="2400" dirty="0"/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04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400" b="1" dirty="0">
                <a:solidFill>
                  <a:srgbClr val="FF0000"/>
                </a:solidFill>
              </a:rPr>
              <a:t>ومن الممكن أن يسير هذا المنهج وفق الترتيب </a:t>
            </a:r>
            <a:r>
              <a:rPr lang="ar-SA" sz="2400" b="1" dirty="0" smtClean="0">
                <a:solidFill>
                  <a:srgbClr val="FF0000"/>
                </a:solidFill>
              </a:rPr>
              <a:t>التالي </a:t>
            </a:r>
            <a:r>
              <a:rPr lang="ar-SA" sz="2400" b="1" dirty="0">
                <a:solidFill>
                  <a:srgbClr val="FF0000"/>
                </a:solidFill>
              </a:rPr>
              <a:t>: </a:t>
            </a:r>
            <a:endParaRPr lang="en-US" sz="2400" dirty="0">
              <a:solidFill>
                <a:srgbClr val="FF0000"/>
              </a:solidFill>
            </a:endParaRPr>
          </a:p>
          <a:p>
            <a:pPr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400" b="1" dirty="0" smtClean="0"/>
              <a:t>مقدمة </a:t>
            </a:r>
            <a:r>
              <a:rPr lang="ar-SA" sz="2400" b="1" dirty="0"/>
              <a:t>البحث : </a:t>
            </a:r>
            <a:endParaRPr lang="en-US" sz="2400" dirty="0"/>
          </a:p>
          <a:p>
            <a:pPr algn="just" rtl="1">
              <a:spcBef>
                <a:spcPts val="0"/>
              </a:spcBef>
            </a:pPr>
            <a:r>
              <a:rPr lang="ar-SA" sz="2400" dirty="0"/>
              <a:t>ويحدد فيها الطالب الهدف الذى يقصده </a:t>
            </a:r>
            <a:r>
              <a:rPr lang="ar-SA" sz="2400" dirty="0" smtClean="0"/>
              <a:t>ببحثه، </a:t>
            </a:r>
            <a:r>
              <a:rPr lang="ar-SA" sz="2400" dirty="0"/>
              <a:t>وأهمية البحث </a:t>
            </a:r>
            <a:r>
              <a:rPr lang="ar-SA" sz="2400" dirty="0" smtClean="0"/>
              <a:t>وقيمته، </a:t>
            </a:r>
            <a:r>
              <a:rPr lang="ar-SA" sz="2400" dirty="0"/>
              <a:t>وصله الموضوع </a:t>
            </a:r>
            <a:r>
              <a:rPr lang="ar-SA" sz="2400" dirty="0" smtClean="0"/>
              <a:t>بتخصص الطالب، </a:t>
            </a:r>
            <a:r>
              <a:rPr lang="ar-SA" sz="2400" dirty="0"/>
              <a:t>وأسماء المراجع </a:t>
            </a:r>
            <a:r>
              <a:rPr lang="ar-SA" sz="2400" dirty="0" smtClean="0"/>
              <a:t>التي </a:t>
            </a:r>
            <a:r>
              <a:rPr lang="ar-SA" sz="2400" dirty="0"/>
              <a:t>يمكن الرجوع </a:t>
            </a:r>
            <a:r>
              <a:rPr lang="ar-SA" sz="2400" dirty="0" smtClean="0"/>
              <a:t>إليها.</a:t>
            </a:r>
            <a:endParaRPr lang="en-US" sz="2400" dirty="0"/>
          </a:p>
          <a:p>
            <a:pPr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400" b="1" dirty="0" smtClean="0"/>
              <a:t>تصميم </a:t>
            </a:r>
            <a:r>
              <a:rPr lang="ar-SA" sz="2400" b="1" dirty="0"/>
              <a:t>البحث : </a:t>
            </a:r>
            <a:endParaRPr lang="en-US" sz="2400" dirty="0"/>
          </a:p>
          <a:p>
            <a:pPr algn="just" rtl="1">
              <a:spcBef>
                <a:spcPts val="0"/>
              </a:spcBef>
            </a:pPr>
            <a:r>
              <a:rPr lang="ar-SA" sz="2400" dirty="0"/>
              <a:t>أو تحديد هيكل أو بناء ومكونات البحث ويشمل عداداً من </a:t>
            </a:r>
            <a:r>
              <a:rPr lang="ar-SA" sz="2400" dirty="0" smtClean="0"/>
              <a:t>الأبواب </a:t>
            </a:r>
            <a:r>
              <a:rPr lang="ar-SA" sz="2400" dirty="0"/>
              <a:t>والفصول وقد تتضمن الفصول مباحث . </a:t>
            </a:r>
            <a:endParaRPr lang="en-US" sz="2400" dirty="0"/>
          </a:p>
          <a:p>
            <a:pPr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400" b="1" dirty="0" smtClean="0"/>
              <a:t>خاتمة </a:t>
            </a:r>
            <a:r>
              <a:rPr lang="ar-SA" sz="2400" b="1" dirty="0"/>
              <a:t>البحث : </a:t>
            </a:r>
            <a:endParaRPr lang="en-US" sz="2400" dirty="0"/>
          </a:p>
          <a:p>
            <a:pPr algn="just" rtl="1">
              <a:spcBef>
                <a:spcPts val="0"/>
              </a:spcBef>
            </a:pPr>
            <a:r>
              <a:rPr lang="ar-SA" sz="2400" dirty="0"/>
              <a:t>وتشمل توضيحاً لمدى ما بذله الطالب من جهد </a:t>
            </a:r>
            <a:r>
              <a:rPr lang="ar-SA" sz="2400" dirty="0" smtClean="0"/>
              <a:t>في </a:t>
            </a:r>
            <a:r>
              <a:rPr lang="ar-SA" sz="2400" dirty="0"/>
              <a:t>كتابه بحثه ، والإلمام بمراجعه ، مع بيان الجديد </a:t>
            </a:r>
            <a:r>
              <a:rPr lang="ar-SA" sz="2400" dirty="0" smtClean="0"/>
              <a:t>في </a:t>
            </a:r>
            <a:r>
              <a:rPr lang="ar-SA" sz="2400" dirty="0"/>
              <a:t>البحث .</a:t>
            </a:r>
            <a:endParaRPr lang="en-US" sz="2400" dirty="0"/>
          </a:p>
          <a:p>
            <a:pPr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400" b="1" dirty="0" smtClean="0"/>
              <a:t>بيان </a:t>
            </a:r>
            <a:r>
              <a:rPr lang="ar-SA" sz="2400" b="1" dirty="0"/>
              <a:t>مصادر البحث :</a:t>
            </a:r>
            <a:endParaRPr lang="en-US" sz="2400" dirty="0"/>
          </a:p>
          <a:p>
            <a:pPr algn="just" rtl="1">
              <a:spcBef>
                <a:spcPts val="0"/>
              </a:spcBef>
            </a:pPr>
            <a:r>
              <a:rPr lang="ar-SA" sz="2400" dirty="0"/>
              <a:t>وهى المراجع </a:t>
            </a:r>
            <a:r>
              <a:rPr lang="ar-SA" sz="2400" dirty="0" smtClean="0"/>
              <a:t>التي </a:t>
            </a:r>
            <a:r>
              <a:rPr lang="ar-SA" sz="2400" dirty="0"/>
              <a:t>تم الرجوع </a:t>
            </a:r>
            <a:r>
              <a:rPr lang="ar-SA" sz="2400" dirty="0" smtClean="0"/>
              <a:t>الهيا </a:t>
            </a:r>
            <a:r>
              <a:rPr lang="ar-SA" sz="2400" dirty="0"/>
              <a:t>.</a:t>
            </a:r>
            <a:endParaRPr lang="en-US" sz="2400" dirty="0"/>
          </a:p>
          <a:p>
            <a:pPr algn="just" rtl="1">
              <a:spcBef>
                <a:spcPts val="0"/>
              </a:spcBef>
            </a:pPr>
            <a:r>
              <a:rPr lang="ar-EG" sz="2400" b="1" dirty="0"/>
              <a:t> 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37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منهج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الكتابة </a:t>
            </a: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في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البحث عامة يتضمن :</a:t>
            </a:r>
            <a:endParaRPr lang="en-US" sz="2600" dirty="0">
              <a:solidFill>
                <a:srgbClr val="0070C0"/>
              </a:solidFill>
              <a:cs typeface="+mj-cs"/>
            </a:endParaRPr>
          </a:p>
          <a:p>
            <a:pPr lvl="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اختيار موضوع </a:t>
            </a:r>
            <a:r>
              <a:rPr lang="ar-SA" sz="2600" dirty="0" smtClean="0">
                <a:cs typeface="+mj-cs"/>
              </a:rPr>
              <a:t>البحث.                      </a:t>
            </a:r>
          </a:p>
          <a:p>
            <a:pPr lvl="0" algn="just" rtl="1">
              <a:spcBef>
                <a:spcPts val="0"/>
              </a:spcBef>
            </a:pPr>
            <a:r>
              <a:rPr lang="ar-SA" sz="2600" dirty="0" smtClean="0">
                <a:cs typeface="+mj-cs"/>
              </a:rPr>
              <a:t>وضع </a:t>
            </a:r>
            <a:r>
              <a:rPr lang="ar-SA" sz="2600" dirty="0">
                <a:cs typeface="+mj-cs"/>
              </a:rPr>
              <a:t>منهج مفصل للبحث .</a:t>
            </a:r>
            <a:endParaRPr lang="en-US" sz="2600" dirty="0">
              <a:cs typeface="+mj-cs"/>
            </a:endParaRPr>
          </a:p>
          <a:p>
            <a:pPr lvl="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اختيار المراجع والمصادر المتصلة بالبحث .</a:t>
            </a:r>
            <a:endParaRPr lang="en-US" sz="2600" dirty="0">
              <a:cs typeface="+mj-cs"/>
            </a:endParaRPr>
          </a:p>
          <a:p>
            <a:pPr lvl="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الرجوع إلى المصادر والمراجع وقراءتها .</a:t>
            </a:r>
            <a:endParaRPr lang="en-US" sz="2600" dirty="0">
              <a:cs typeface="+mj-cs"/>
            </a:endParaRPr>
          </a:p>
          <a:p>
            <a:pPr lvl="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الكتابة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موضوع البحث كتابة منهجية </a:t>
            </a:r>
            <a:r>
              <a:rPr lang="ar-SA" sz="2600" dirty="0" smtClean="0">
                <a:cs typeface="+mj-cs"/>
              </a:rPr>
              <a:t>أصلية.</a:t>
            </a:r>
            <a:endParaRPr lang="ar-SA" sz="100" dirty="0" smtClean="0">
              <a:cs typeface="+mj-cs"/>
            </a:endParaRPr>
          </a:p>
          <a:p>
            <a:pPr lvl="0" algn="just" rtl="1">
              <a:spcBef>
                <a:spcPts val="0"/>
              </a:spcBef>
            </a:pP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القراءة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والرجوع للمصادر لتجميع المادة العلمية :</a:t>
            </a:r>
            <a:endParaRPr lang="en-US" sz="2600" dirty="0">
              <a:solidFill>
                <a:srgbClr val="0070C0"/>
              </a:solidFill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cs typeface="+mj-cs"/>
              </a:rPr>
              <a:t> </a:t>
            </a:r>
            <a:r>
              <a:rPr lang="ar-SA" sz="2600" b="1" dirty="0">
                <a:cs typeface="+mj-cs"/>
              </a:rPr>
              <a:t>مصادر تجميع </a:t>
            </a:r>
            <a:r>
              <a:rPr lang="ar-SA" sz="2600" b="1" dirty="0" smtClean="0">
                <a:cs typeface="+mj-cs"/>
              </a:rPr>
              <a:t>المادة العلمية </a:t>
            </a:r>
            <a:r>
              <a:rPr lang="ar-SA" sz="2600" b="1" dirty="0">
                <a:cs typeface="+mj-cs"/>
              </a:rPr>
              <a:t>: </a:t>
            </a:r>
            <a:endParaRPr lang="en-US" sz="2600" dirty="0">
              <a:cs typeface="+mj-cs"/>
            </a:endParaRPr>
          </a:p>
          <a:p>
            <a:pPr marL="177800" indent="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مصادر تجميع المادة العلمية </a:t>
            </a:r>
            <a:r>
              <a:rPr lang="ar-SA" sz="2600" dirty="0" smtClean="0">
                <a:cs typeface="+mj-cs"/>
              </a:rPr>
              <a:t>هي </a:t>
            </a:r>
            <a:r>
              <a:rPr lang="ar-SA" sz="2600" dirty="0">
                <a:cs typeface="+mj-cs"/>
              </a:rPr>
              <a:t>المراجع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تمدنا بكل مواد البحث ، وهى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يتم بها تكوين البحث </a:t>
            </a:r>
            <a:r>
              <a:rPr lang="ar-SA" sz="2600" dirty="0" smtClean="0">
                <a:cs typeface="+mj-cs"/>
              </a:rPr>
              <a:t>وإنماؤه والتي </a:t>
            </a:r>
            <a:r>
              <a:rPr lang="ar-SA" sz="2600" dirty="0">
                <a:cs typeface="+mj-cs"/>
              </a:rPr>
              <a:t>تؤخذ منها الأفكار والآراء المختلفة المتعلقة </a:t>
            </a:r>
            <a:r>
              <a:rPr lang="ar-SA" sz="2600" dirty="0" smtClean="0">
                <a:cs typeface="+mj-cs"/>
              </a:rPr>
              <a:t>      .       بموضوع </a:t>
            </a:r>
            <a:r>
              <a:rPr lang="ar-SA" sz="2600" dirty="0">
                <a:cs typeface="+mj-cs"/>
              </a:rPr>
              <a:t>البحث </a:t>
            </a:r>
            <a:r>
              <a:rPr lang="ar-SA" sz="2600" dirty="0" smtClean="0">
                <a:cs typeface="+mj-cs"/>
              </a:rPr>
              <a:t>.ولكل </a:t>
            </a:r>
            <a:r>
              <a:rPr lang="ar-SA" sz="2600" dirty="0">
                <a:cs typeface="+mj-cs"/>
              </a:rPr>
              <a:t>مجال من مجالات البحث مصادر مناسبة </a:t>
            </a:r>
            <a:r>
              <a:rPr lang="ar-SA" sz="2600" dirty="0" smtClean="0">
                <a:cs typeface="+mj-cs"/>
              </a:rPr>
              <a:t>له.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82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/>
            <a:r>
              <a:rPr lang="ar-SA" sz="2400" b="1" dirty="0">
                <a:solidFill>
                  <a:srgbClr val="0070C0"/>
                </a:solidFill>
              </a:rPr>
              <a:t>ومن أهم المصادر </a:t>
            </a:r>
            <a:r>
              <a:rPr lang="ar-SA" sz="2400" b="1" dirty="0" smtClean="0">
                <a:solidFill>
                  <a:srgbClr val="0070C0"/>
                </a:solidFill>
              </a:rPr>
              <a:t>التي </a:t>
            </a:r>
            <a:r>
              <a:rPr lang="ar-SA" sz="2400" b="1" dirty="0">
                <a:solidFill>
                  <a:srgbClr val="0070C0"/>
                </a:solidFill>
              </a:rPr>
              <a:t>يمكن لطالب الخدمة الاجتماعية الرجوع إ</a:t>
            </a:r>
            <a:r>
              <a:rPr lang="ar-SA" sz="2400" b="1" dirty="0" smtClean="0">
                <a:solidFill>
                  <a:srgbClr val="0070C0"/>
                </a:solidFill>
              </a:rPr>
              <a:t>ليها </a:t>
            </a:r>
            <a:r>
              <a:rPr lang="ar-SA" sz="2400" b="1" dirty="0">
                <a:solidFill>
                  <a:srgbClr val="0070C0"/>
                </a:solidFill>
              </a:rPr>
              <a:t>:</a:t>
            </a:r>
            <a:endParaRPr lang="en-US" sz="2400" dirty="0">
              <a:solidFill>
                <a:srgbClr val="0070C0"/>
              </a:solidFill>
            </a:endParaRP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/>
              <a:t>دوائر المعارف العالمية ومنها دائرة معارف الخدمة الاجتماعية </a:t>
            </a:r>
            <a:r>
              <a:rPr lang="ar-SA" sz="2400" dirty="0" smtClean="0"/>
              <a:t>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الرسائل </a:t>
            </a:r>
            <a:r>
              <a:rPr lang="ar-SA" sz="2400" dirty="0"/>
              <a:t>الجامعية على مستوى الماجستير </a:t>
            </a:r>
            <a:r>
              <a:rPr lang="ar-SA" sz="2400" dirty="0" smtClean="0"/>
              <a:t>والدكتوراه.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الكتب </a:t>
            </a:r>
            <a:r>
              <a:rPr lang="ar-SA" sz="2400" dirty="0"/>
              <a:t>المتخصصة </a:t>
            </a:r>
            <a:r>
              <a:rPr lang="ar-SA" sz="2400" dirty="0" smtClean="0"/>
              <a:t>في </a:t>
            </a:r>
            <a:r>
              <a:rPr lang="ar-SA" sz="2400" dirty="0"/>
              <a:t>الخدمة الاجتماعية أو العلوم المرتبطة </a:t>
            </a:r>
            <a:r>
              <a:rPr lang="ar-SA" sz="2400" dirty="0" smtClean="0"/>
              <a:t>بها.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القواميس الاجتماعية.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المؤتمرات </a:t>
            </a:r>
            <a:r>
              <a:rPr lang="ar-SA" sz="2400" dirty="0"/>
              <a:t>العلمية </a:t>
            </a:r>
            <a:r>
              <a:rPr lang="ar-SA" sz="2400" dirty="0" smtClean="0"/>
              <a:t>التي </a:t>
            </a:r>
            <a:r>
              <a:rPr lang="ar-SA" sz="2400" dirty="0"/>
              <a:t>تتم </a:t>
            </a:r>
            <a:r>
              <a:rPr lang="ar-SA" sz="2400" dirty="0" smtClean="0"/>
              <a:t>في </a:t>
            </a:r>
            <a:r>
              <a:rPr lang="ar-SA" sz="2400" dirty="0"/>
              <a:t>مجالات الخدمة الاجتماعية </a:t>
            </a:r>
            <a:r>
              <a:rPr lang="ar-SA" sz="2400" dirty="0" smtClean="0"/>
              <a:t>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المجلات </a:t>
            </a:r>
            <a:r>
              <a:rPr lang="ar-SA" sz="2400" dirty="0"/>
              <a:t>العلمية المتخصصة </a:t>
            </a:r>
            <a:r>
              <a:rPr lang="ar-SA" sz="2400" dirty="0" smtClean="0"/>
              <a:t>في </a:t>
            </a:r>
            <a:r>
              <a:rPr lang="ar-SA" sz="2400" dirty="0"/>
              <a:t>الخدمة الاجتماعية عالمياً </a:t>
            </a:r>
            <a:r>
              <a:rPr lang="ar-SA" sz="2400" dirty="0" smtClean="0"/>
              <a:t>ومحلياً.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 </a:t>
            </a:r>
            <a:r>
              <a:rPr lang="ar-SA" sz="2400" dirty="0"/>
              <a:t>مطبوعات المؤسسات الاجتماعية ووثائقها </a:t>
            </a:r>
            <a:r>
              <a:rPr lang="ar-SA" sz="2400" dirty="0" smtClean="0"/>
              <a:t>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400" dirty="0" smtClean="0"/>
              <a:t> </a:t>
            </a:r>
            <a:r>
              <a:rPr lang="ar-SA" sz="2400" dirty="0"/>
              <a:t>مستخلصات الرسائل والميكروفيلم والشرائط المسجل عليها </a:t>
            </a:r>
            <a:r>
              <a:rPr lang="ar-SA" sz="2400" dirty="0" smtClean="0"/>
              <a:t>معلومات </a:t>
            </a:r>
            <a:r>
              <a:rPr lang="ar-SA" sz="2400" dirty="0"/>
              <a:t>اجتماعية بصفه عامة ومرتبطة بالخدمة الاجتماعية بوجه خاص .</a:t>
            </a:r>
            <a:endParaRPr lang="en-US" sz="2400" dirty="0"/>
          </a:p>
          <a:p>
            <a:pPr algn="just" rtl="1"/>
            <a:r>
              <a:rPr lang="ar-SA" sz="2400" dirty="0"/>
              <a:t> </a:t>
            </a:r>
            <a:endParaRPr lang="en-US" sz="2400" dirty="0"/>
          </a:p>
          <a:p>
            <a:pPr algn="just" rtl="1">
              <a:spcBef>
                <a:spcPts val="0"/>
              </a:spcBef>
            </a:pPr>
            <a:endParaRPr lang="ar-EG" sz="2400" b="1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36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القراءة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في المصادر : </a:t>
            </a:r>
            <a:endParaRPr lang="en-US" sz="2600" dirty="0">
              <a:solidFill>
                <a:srgbClr val="0070C0"/>
              </a:solidFill>
              <a:cs typeface="+mj-cs"/>
            </a:endParaRPr>
          </a:p>
          <a:p>
            <a:pPr marL="95250" indent="-9525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وبعد أن يحدد الباحث موضوع بحثه والمنهج الذى سيستخدمه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كتابة البحث يلجأ إلى قراءة كل </a:t>
            </a:r>
            <a:r>
              <a:rPr lang="ar-SA" sz="2600" dirty="0" smtClean="0">
                <a:cs typeface="+mj-cs"/>
              </a:rPr>
              <a:t>ما يتصل </a:t>
            </a:r>
            <a:r>
              <a:rPr lang="ar-SA" sz="2600" dirty="0">
                <a:cs typeface="+mj-cs"/>
              </a:rPr>
              <a:t>ببحثه من مختلف المصادر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تم تحديدها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وفى هذه </a:t>
            </a: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الخطوة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يراعى :</a:t>
            </a:r>
            <a:r>
              <a:rPr lang="ar-SA" sz="2600" dirty="0">
                <a:solidFill>
                  <a:srgbClr val="FF0000"/>
                </a:solidFill>
                <a:cs typeface="+mj-cs"/>
              </a:rPr>
              <a:t> </a:t>
            </a:r>
            <a:endParaRPr lang="en-US" sz="2600" dirty="0">
              <a:solidFill>
                <a:srgbClr val="FF0000"/>
              </a:solidFill>
              <a:cs typeface="+mj-cs"/>
            </a:endParaRPr>
          </a:p>
          <a:p>
            <a:pPr marL="273050" indent="-27305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التعرف </a:t>
            </a:r>
            <a:r>
              <a:rPr lang="ar-SA" sz="2600" dirty="0">
                <a:cs typeface="+mj-cs"/>
              </a:rPr>
              <a:t>على أنواع المصادر المناسبة للبحث وأماكن وجودها ، حيث أن ذلك يوفر الوقت </a:t>
            </a:r>
            <a:r>
              <a:rPr lang="ar-SA" sz="2600" dirty="0" smtClean="0">
                <a:cs typeface="+mj-cs"/>
              </a:rPr>
              <a:t>والجهد.</a:t>
            </a:r>
          </a:p>
          <a:p>
            <a:pPr marL="273050" indent="-27305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تنظيم </a:t>
            </a:r>
            <a:r>
              <a:rPr lang="ar-SA" sz="2600" dirty="0">
                <a:cs typeface="+mj-cs"/>
              </a:rPr>
              <a:t>القراءة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أوقات النشاط </a:t>
            </a:r>
            <a:r>
              <a:rPr lang="ar-SA" sz="2600" dirty="0" smtClean="0">
                <a:cs typeface="+mj-cs"/>
              </a:rPr>
              <a:t>الذهني، </a:t>
            </a:r>
            <a:r>
              <a:rPr lang="ar-SA" sz="2600" dirty="0">
                <a:cs typeface="+mj-cs"/>
              </a:rPr>
              <a:t>ليتسنى له فهم ما يقرأ واستيعابه والاختيار منه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ضوء موضوع ومتطلبات البحث الذى يتم </a:t>
            </a:r>
            <a:r>
              <a:rPr lang="ar-SA" sz="2600" dirty="0" smtClean="0">
                <a:cs typeface="+mj-cs"/>
              </a:rPr>
              <a:t>أجراؤه.</a:t>
            </a:r>
          </a:p>
          <a:p>
            <a:pPr marL="273050" indent="-27305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قصر </a:t>
            </a:r>
            <a:r>
              <a:rPr lang="ar-SA" sz="2600" dirty="0">
                <a:cs typeface="+mj-cs"/>
              </a:rPr>
              <a:t>القراءة على المصادر المتصلة بالموضوع ، ويمكن معرفة ذلك عند قراءة عنوانها </a:t>
            </a:r>
            <a:r>
              <a:rPr lang="ar-SA" sz="2600" dirty="0" smtClean="0">
                <a:cs typeface="+mj-cs"/>
              </a:rPr>
              <a:t>أولاً، </a:t>
            </a:r>
            <a:r>
              <a:rPr lang="ar-SA" sz="2600" dirty="0">
                <a:cs typeface="+mj-cs"/>
              </a:rPr>
              <a:t>ثم فهارسها ثانياً، مع البدء بالقراءة السريعة لاكتشاف ما يتصل بموضوع البحث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المصدر الذى قرأه ، ثم قراءته قراءة متأنية لتسجيل ما </a:t>
            </a:r>
            <a:r>
              <a:rPr lang="ar-SA" sz="2600" dirty="0" smtClean="0">
                <a:cs typeface="+mj-cs"/>
              </a:rPr>
              <a:t>يتصل   .      </a:t>
            </a:r>
            <a:r>
              <a:rPr lang="ar-SA" sz="2600" dirty="0">
                <a:cs typeface="+mj-cs"/>
              </a:rPr>
              <a:t>ببحثه </a:t>
            </a:r>
            <a:r>
              <a:rPr lang="ar-SA" sz="2600" dirty="0" smtClean="0">
                <a:cs typeface="+mj-cs"/>
              </a:rPr>
              <a:t>.</a:t>
            </a:r>
            <a:r>
              <a:rPr lang="en-US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 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 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 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 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85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88504" y="1340768"/>
            <a:ext cx="8915400" cy="4925144"/>
          </a:xfrm>
        </p:spPr>
        <p:txBody>
          <a:bodyPr/>
          <a:lstStyle/>
          <a:p>
            <a:pPr marL="273050" indent="-27305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يفضل </a:t>
            </a:r>
            <a:r>
              <a:rPr lang="ar-SA" sz="2600" dirty="0" smtClean="0">
                <a:cs typeface="+mj-cs"/>
              </a:rPr>
              <a:t>الاعتماد </a:t>
            </a:r>
            <a:r>
              <a:rPr lang="ar-SA" sz="2600" dirty="0">
                <a:cs typeface="+mj-cs"/>
              </a:rPr>
              <a:t>على المصادر </a:t>
            </a:r>
            <a:r>
              <a:rPr lang="ar-SA" sz="2600" dirty="0" smtClean="0">
                <a:cs typeface="+mj-cs"/>
              </a:rPr>
              <a:t>الحديثة، </a:t>
            </a:r>
            <a:r>
              <a:rPr lang="ar-SA" sz="2600" dirty="0">
                <a:cs typeface="+mj-cs"/>
              </a:rPr>
              <a:t>حيث يفضل أن يبدأ الطالب بقراءة أحدث المصادر المرتبطة بموضوع بحثه ثم ينتقل إلى الأقدم </a:t>
            </a:r>
            <a:r>
              <a:rPr lang="ar-SA" sz="2600" dirty="0" smtClean="0">
                <a:cs typeface="+mj-cs"/>
              </a:rPr>
              <a:t>فالأقدم.</a:t>
            </a:r>
          </a:p>
          <a:p>
            <a:pPr marL="273050" indent="-27305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يرجع </a:t>
            </a:r>
            <a:r>
              <a:rPr lang="ar-SA" sz="2600" dirty="0">
                <a:cs typeface="+mj-cs"/>
              </a:rPr>
              <a:t>الطالب لأكثر من مرجع يعرض نفس الموضوع للإحاطة بالجوانب المختلفة ووجهات النظر المتعددة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الموضوع </a:t>
            </a:r>
            <a:r>
              <a:rPr lang="ar-SA" sz="2600" dirty="0" smtClean="0">
                <a:cs typeface="+mj-cs"/>
              </a:rPr>
              <a:t>الواحد، </a:t>
            </a:r>
            <a:r>
              <a:rPr lang="ar-SA" sz="2600" dirty="0">
                <a:cs typeface="+mj-cs"/>
              </a:rPr>
              <a:t>كما يفضل البدء بقراءة المصادر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تعالج الموضوع بإيجاز ثم التعمق تدريجياً بقراءة المصادر </a:t>
            </a:r>
            <a:r>
              <a:rPr lang="ar-SA" sz="2600" dirty="0" smtClean="0">
                <a:cs typeface="+mj-cs"/>
              </a:rPr>
              <a:t>الأكثر عمقاً.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endParaRPr lang="ar-SA" sz="800" b="1" dirty="0" smtClean="0">
              <a:cs typeface="+mj-cs"/>
            </a:endParaRPr>
          </a:p>
          <a:p>
            <a:pPr algn="just" rtl="1">
              <a:spcBef>
                <a:spcPts val="0"/>
              </a:spcBef>
            </a:pPr>
            <a:endParaRPr lang="ar-SA" sz="800" b="1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طريقة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الاستفادة من المصادر : </a:t>
            </a:r>
            <a:endParaRPr lang="en-US" sz="2600" dirty="0">
              <a:solidFill>
                <a:srgbClr val="0070C0"/>
              </a:solidFill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>
                <a:solidFill>
                  <a:srgbClr val="FF0000"/>
                </a:solidFill>
                <a:cs typeface="+mj-cs"/>
              </a:rPr>
              <a:t>ويستفيد الطالب من المصادر (المراجع) </a:t>
            </a: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التي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يستعين بها بعده طرق منها :</a:t>
            </a:r>
            <a:endParaRPr lang="en-US" sz="2600" dirty="0">
              <a:solidFill>
                <a:srgbClr val="FF0000"/>
              </a:solidFill>
              <a:cs typeface="+mj-cs"/>
            </a:endParaRP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b="1" dirty="0" smtClean="0">
                <a:cs typeface="+mj-cs"/>
              </a:rPr>
              <a:t>طريقه الاقتباس :</a:t>
            </a:r>
            <a:r>
              <a:rPr lang="ar-SA" sz="2600" dirty="0" smtClean="0">
                <a:cs typeface="+mj-cs"/>
              </a:rPr>
              <a:t>وفيه </a:t>
            </a:r>
            <a:r>
              <a:rPr lang="ar-SA" sz="2600" dirty="0">
                <a:cs typeface="+mj-cs"/>
              </a:rPr>
              <a:t>يقوم الطالب </a:t>
            </a:r>
            <a:r>
              <a:rPr lang="ar-SA" sz="2600" dirty="0" smtClean="0">
                <a:cs typeface="+mj-cs"/>
              </a:rPr>
              <a:t>باقتباس </a:t>
            </a:r>
            <a:r>
              <a:rPr lang="ar-SA" sz="2600" dirty="0">
                <a:cs typeface="+mj-cs"/>
              </a:rPr>
              <a:t>بعض الأفكار والبيانات بنفس الكلمات الأصلية الواردة </a:t>
            </a:r>
            <a:r>
              <a:rPr lang="ar-SA" sz="2600" dirty="0" smtClean="0">
                <a:cs typeface="+mj-cs"/>
              </a:rPr>
              <a:t>بالمراجع.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b="1" dirty="0" smtClean="0">
                <a:cs typeface="+mj-cs"/>
              </a:rPr>
              <a:t>طريقة التلخيص :</a:t>
            </a:r>
            <a:r>
              <a:rPr lang="ar-SA" sz="2600" dirty="0" smtClean="0">
                <a:cs typeface="+mj-cs"/>
              </a:rPr>
              <a:t>وفيه </a:t>
            </a:r>
            <a:r>
              <a:rPr lang="ar-SA" sz="2600" dirty="0">
                <a:cs typeface="+mj-cs"/>
              </a:rPr>
              <a:t>يقوم الطالب بتلخيص النصوص الطويلة لعرض المضمون الذى أورده المؤلف ، وذلك دون الإخلال بالموضوع أو </a:t>
            </a:r>
            <a:r>
              <a:rPr lang="ar-SA" sz="2600" dirty="0" smtClean="0">
                <a:cs typeface="+mj-cs"/>
              </a:rPr>
              <a:t>ما به </a:t>
            </a:r>
            <a:r>
              <a:rPr lang="ar-SA" sz="2600" dirty="0">
                <a:cs typeface="+mj-cs"/>
              </a:rPr>
              <a:t>من </a:t>
            </a:r>
            <a:r>
              <a:rPr lang="ar-SA" sz="2600" dirty="0" smtClean="0">
                <a:cs typeface="+mj-cs"/>
              </a:rPr>
              <a:t>أفكار </a:t>
            </a:r>
            <a:r>
              <a:rPr lang="ar-SA" sz="2600" dirty="0">
                <a:cs typeface="+mj-cs"/>
              </a:rPr>
              <a:t>رئيسية</a:t>
            </a:r>
            <a:r>
              <a:rPr lang="ar-SA" sz="2600" dirty="0" smtClean="0">
                <a:cs typeface="+mj-cs"/>
              </a:rPr>
              <a:t>.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10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b="1" dirty="0" smtClean="0"/>
              <a:t>3. طريقة التعليق </a:t>
            </a:r>
            <a:r>
              <a:rPr lang="ar-SA" sz="2600" b="1" dirty="0"/>
              <a:t>: </a:t>
            </a:r>
            <a:r>
              <a:rPr lang="ar-SA" sz="2600" dirty="0" smtClean="0"/>
              <a:t>وفيها </a:t>
            </a:r>
            <a:r>
              <a:rPr lang="ar-SA" sz="2600" dirty="0"/>
              <a:t>يقوم الطالب بعرض وجهة نظر </a:t>
            </a:r>
            <a:r>
              <a:rPr lang="ar-SA" sz="2600" dirty="0" smtClean="0"/>
              <a:t>المؤلف، </a:t>
            </a:r>
            <a:r>
              <a:rPr lang="ar-SA" sz="2600" dirty="0"/>
              <a:t>مع التعليق عليها بالتأييد أو </a:t>
            </a:r>
            <a:r>
              <a:rPr lang="ar-SA" sz="2600" dirty="0" smtClean="0"/>
              <a:t>المعارضة، </a:t>
            </a:r>
            <a:r>
              <a:rPr lang="ar-SA" sz="2600" dirty="0"/>
              <a:t>على </a:t>
            </a:r>
            <a:r>
              <a:rPr lang="ar-SA" sz="2600" dirty="0" smtClean="0"/>
              <a:t>أن </a:t>
            </a:r>
            <a:r>
              <a:rPr lang="ar-SA" sz="2600" dirty="0"/>
              <a:t>يكون ذلك دون تحيز لوجهة نظر بل يكون على أساس </a:t>
            </a:r>
            <a:r>
              <a:rPr lang="ar-SA" sz="2600" dirty="0" smtClean="0"/>
              <a:t>علمي موضوعي.</a:t>
            </a:r>
          </a:p>
          <a:p>
            <a:pPr algn="just" rtl="1">
              <a:spcBef>
                <a:spcPts val="0"/>
              </a:spcBef>
            </a:pPr>
            <a:r>
              <a:rPr lang="ar-SA" sz="2600" b="1" dirty="0" smtClean="0"/>
              <a:t>4. طريقة الاستنتاج : </a:t>
            </a:r>
            <a:r>
              <a:rPr lang="ar-SA" sz="2600" dirty="0" smtClean="0"/>
              <a:t>وفيها </a:t>
            </a:r>
            <a:r>
              <a:rPr lang="ar-SA" sz="2600" dirty="0"/>
              <a:t>يحاول الطالب إيجاد علاقات وروابط بين عناصر الموضوع بالاعتماد على الحقائق العلمية </a:t>
            </a:r>
            <a:r>
              <a:rPr lang="ar-SA" sz="2600" dirty="0" smtClean="0"/>
              <a:t>التي </a:t>
            </a:r>
            <a:r>
              <a:rPr lang="ar-SA" sz="2600" dirty="0"/>
              <a:t>تم التوصل إليها لمعرفة ملابسات الموضوع واستنتاج حلول </a:t>
            </a:r>
            <a:r>
              <a:rPr lang="ar-SA" sz="2600" dirty="0" smtClean="0"/>
              <a:t>أو </a:t>
            </a:r>
            <a:r>
              <a:rPr lang="ar-SA" sz="2600" dirty="0"/>
              <a:t>نتائج متعلقة به .</a:t>
            </a:r>
            <a:endParaRPr lang="en-US" sz="2600" dirty="0"/>
          </a:p>
          <a:p>
            <a:pPr algn="just" rtl="1">
              <a:spcBef>
                <a:spcPts val="0"/>
              </a:spcBef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17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36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2288</TotalTime>
  <Words>1211</Words>
  <Application>Microsoft Office PowerPoint</Application>
  <PresentationFormat>A4 Paper (210x297 mm)</PresentationFormat>
  <Paragraphs>144</Paragraphs>
  <Slides>18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عرض تقديمي في PowerPoint</vt:lpstr>
      <vt:lpstr>أسس كتابه وإعداد  البحوث النظرية</vt:lpstr>
      <vt:lpstr>عناصر المحاضرة</vt:lpstr>
      <vt:lpstr>تعريف وأهداف البحوث النظرية : </vt:lpstr>
      <vt:lpstr>عرض تقديمي في PowerPoint</vt:lpstr>
      <vt:lpstr>عرض تقديمي في PowerPoint</vt:lpstr>
      <vt:lpstr> أهداف تكليف الطلاب بإجراء البحوث النظرية :  </vt:lpstr>
      <vt:lpstr>عرض تقديمي في PowerPoint</vt:lpstr>
      <vt:lpstr>خطوات ومراحل إعداد البحث النظري :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298</cp:revision>
  <dcterms:created xsi:type="dcterms:W3CDTF">2009-10-14T19:14:34Z</dcterms:created>
  <dcterms:modified xsi:type="dcterms:W3CDTF">2012-03-11T11:28:39Z</dcterms:modified>
</cp:coreProperties>
</file>