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2" r:id="rId3"/>
    <p:sldId id="311" r:id="rId4"/>
    <p:sldId id="312" r:id="rId5"/>
    <p:sldId id="313" r:id="rId6"/>
    <p:sldId id="314" r:id="rId7"/>
    <p:sldId id="315" r:id="rId8"/>
    <p:sldId id="316" r:id="rId9"/>
    <p:sldId id="317" r:id="rId10"/>
    <p:sldId id="318"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125" d="100"/>
          <a:sy n="125" d="100"/>
        </p:scale>
        <p:origin x="-876"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محمد بن عبد الحميد </a:t>
            </a:r>
            <a:r>
              <a:rPr lang="ar-SA" sz="2800" b="1" dirty="0" err="1" smtClean="0">
                <a:solidFill>
                  <a:srgbClr val="313B4A"/>
                </a:solidFill>
                <a:latin typeface="Calibri" pitchFamily="34" charset="0"/>
                <a:cs typeface="Times New Roman" pitchFamily="18" charset="0"/>
              </a:rPr>
              <a:t>القطاونة</a:t>
            </a:r>
            <a:r>
              <a:rPr lang="ar-SA" sz="2800" b="1" dirty="0" smtClean="0">
                <a:solidFill>
                  <a:srgbClr val="313B4A"/>
                </a:solidFill>
                <a:latin typeface="Calibri" pitchFamily="34" charset="0"/>
                <a:cs typeface="Times New Roman" pitchFamily="18" charset="0"/>
              </a:rPr>
              <a:t>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الثانية</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FF0000"/>
                </a:solidFill>
              </a:rPr>
              <a:t>عناصر المحاضرة</a:t>
            </a:r>
            <a:endParaRPr lang="en-US" dirty="0">
              <a:solidFill>
                <a:srgbClr val="FF0000"/>
              </a:solidFill>
            </a:endParaRPr>
          </a:p>
        </p:txBody>
      </p:sp>
      <p:sp>
        <p:nvSpPr>
          <p:cNvPr id="15365" name="Text Placeholder 5"/>
          <p:cNvSpPr>
            <a:spLocks noGrp="1"/>
          </p:cNvSpPr>
          <p:nvPr>
            <p:ph idx="1"/>
          </p:nvPr>
        </p:nvSpPr>
        <p:spPr>
          <a:xfrm>
            <a:off x="495300" y="1600200"/>
            <a:ext cx="8915400" cy="3429000"/>
          </a:xfrm>
        </p:spPr>
        <p:txBody>
          <a:bodyPr/>
          <a:lstStyle/>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2" name="مستطيل 1"/>
          <p:cNvSpPr/>
          <p:nvPr/>
        </p:nvSpPr>
        <p:spPr>
          <a:xfrm>
            <a:off x="1905000" y="1981200"/>
            <a:ext cx="7114513" cy="2062103"/>
          </a:xfrm>
          <a:prstGeom prst="rect">
            <a:avLst/>
          </a:prstGeom>
        </p:spPr>
        <p:txBody>
          <a:bodyPr wrap="square">
            <a:spAutoFit/>
          </a:bodyPr>
          <a:lstStyle/>
          <a:p>
            <a:pPr marL="457200" indent="-457200">
              <a:buClr>
                <a:srgbClr val="FF0000"/>
              </a:buClr>
              <a:buFont typeface="Wingdings" panose="05000000000000000000" pitchFamily="2" charset="2"/>
              <a:buChar char="ü"/>
            </a:pPr>
            <a:r>
              <a:rPr lang="ar-SA" sz="3200" dirty="0">
                <a:cs typeface="Akhbar MT" pitchFamily="2" charset="-78"/>
              </a:rPr>
              <a:t>نشأة نظرية المعرفة :</a:t>
            </a:r>
            <a:endParaRPr lang="en-US" sz="3200" dirty="0">
              <a:cs typeface="Akhbar MT" pitchFamily="2" charset="-78"/>
            </a:endParaRPr>
          </a:p>
          <a:p>
            <a:pPr marL="457200" indent="-457200">
              <a:buClr>
                <a:srgbClr val="FF0000"/>
              </a:buClr>
              <a:buFont typeface="Wingdings" panose="05000000000000000000" pitchFamily="2" charset="2"/>
              <a:buChar char="ü"/>
            </a:pPr>
            <a:r>
              <a:rPr lang="ar-SA" sz="3200" dirty="0">
                <a:cs typeface="Akhbar MT" pitchFamily="2" charset="-78"/>
              </a:rPr>
              <a:t>عند اليونان </a:t>
            </a:r>
          </a:p>
          <a:p>
            <a:pPr marL="457200" indent="-457200">
              <a:buClr>
                <a:srgbClr val="FF0000"/>
              </a:buClr>
              <a:buFont typeface="Wingdings" panose="05000000000000000000" pitchFamily="2" charset="2"/>
              <a:buChar char="ü"/>
            </a:pPr>
            <a:r>
              <a:rPr lang="ar-SA" sz="3200" dirty="0">
                <a:cs typeface="Akhbar MT" pitchFamily="2" charset="-78"/>
              </a:rPr>
              <a:t>عند الغربيين المعاصرين</a:t>
            </a:r>
          </a:p>
          <a:p>
            <a:pPr marL="457200" indent="-457200">
              <a:buClr>
                <a:srgbClr val="FF0000"/>
              </a:buClr>
              <a:buFont typeface="Wingdings" panose="05000000000000000000" pitchFamily="2" charset="2"/>
              <a:buChar char="ü"/>
            </a:pPr>
            <a:r>
              <a:rPr lang="ar-SA" sz="3200" dirty="0">
                <a:cs typeface="Akhbar MT" pitchFamily="2" charset="-78"/>
              </a:rPr>
              <a:t>في التراث الإسلامي </a:t>
            </a:r>
            <a:r>
              <a:rPr lang="en-US" dirty="0"/>
              <a:t> </a:t>
            </a:r>
            <a:endParaRPr lang="ar-SA" dirty="0"/>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3" name="مستطيل 2"/>
          <p:cNvSpPr/>
          <p:nvPr/>
        </p:nvSpPr>
        <p:spPr>
          <a:xfrm>
            <a:off x="838200" y="1828800"/>
            <a:ext cx="8534400" cy="3416320"/>
          </a:xfrm>
          <a:prstGeom prst="rect">
            <a:avLst/>
          </a:prstGeom>
        </p:spPr>
        <p:txBody>
          <a:bodyPr wrap="square">
            <a:spAutoFit/>
          </a:bodyPr>
          <a:lstStyle/>
          <a:p>
            <a:r>
              <a:rPr lang="ar-SA" sz="2400" dirty="0">
                <a:cs typeface="Akhbar MT" pitchFamily="2" charset="-78"/>
              </a:rPr>
              <a:t>مبحث نظرية المعرفة طرأت عليه تغيرات وتعديلات أثناء تطور الفلسفة وعبر تاريخها الطويل، فهو ليس وليد عصر معين أو فيلسوف معين، بل هو مفهوم يتطور دائماً</a:t>
            </a:r>
            <a:r>
              <a:rPr lang="en-US" sz="2400" dirty="0" smtClean="0">
                <a:cs typeface="Akhbar MT" pitchFamily="2" charset="-78"/>
              </a:rPr>
              <a:t>.</a:t>
            </a:r>
            <a:br>
              <a:rPr lang="en-US" sz="2400" dirty="0" smtClean="0">
                <a:cs typeface="Akhbar MT" pitchFamily="2" charset="-78"/>
              </a:rPr>
            </a:br>
            <a:endParaRPr lang="en-US" sz="2400" dirty="0" smtClean="0">
              <a:cs typeface="Akhbar MT" pitchFamily="2" charset="-78"/>
            </a:endParaRPr>
          </a:p>
          <a:p>
            <a:pPr marL="342900" indent="-342900">
              <a:buClr>
                <a:srgbClr val="FF0000"/>
              </a:buClr>
              <a:buFont typeface="Arial" panose="020B0604020202020204" pitchFamily="34" charset="0"/>
              <a:buChar char="•"/>
            </a:pPr>
            <a:r>
              <a:rPr lang="ar-SA" sz="2400" dirty="0" smtClean="0">
                <a:cs typeface="Akhbar MT" pitchFamily="2" charset="-78"/>
              </a:rPr>
              <a:t>أصبحت </a:t>
            </a:r>
            <a:r>
              <a:rPr lang="ar-SA" sz="2400" dirty="0">
                <a:cs typeface="Akhbar MT" pitchFamily="2" charset="-78"/>
              </a:rPr>
              <a:t>المعرفة منذ</a:t>
            </a:r>
            <a:r>
              <a:rPr lang="en-US" sz="2400" dirty="0">
                <a:cs typeface="Akhbar MT" pitchFamily="2" charset="-78"/>
              </a:rPr>
              <a:t> </a:t>
            </a:r>
            <a:r>
              <a:rPr lang="ar-SA" sz="2400" dirty="0">
                <a:cs typeface="Akhbar MT" pitchFamily="2" charset="-78"/>
              </a:rPr>
              <a:t>كانت</a:t>
            </a:r>
            <a:r>
              <a:rPr lang="en-US" sz="2400" dirty="0">
                <a:cs typeface="Akhbar MT" pitchFamily="2" charset="-78"/>
              </a:rPr>
              <a:t> </a:t>
            </a:r>
            <a:r>
              <a:rPr lang="ar-SA" sz="2400" dirty="0">
                <a:cs typeface="Akhbar MT" pitchFamily="2" charset="-78"/>
              </a:rPr>
              <a:t>ذات مكانة مركزية في الفلسفة</a:t>
            </a:r>
            <a:r>
              <a:rPr lang="en-US" sz="2400" dirty="0">
                <a:cs typeface="Akhbar MT" pitchFamily="2" charset="-78"/>
              </a:rPr>
              <a:t> </a:t>
            </a:r>
            <a:r>
              <a:rPr lang="ar-SA" sz="2400" dirty="0">
                <a:cs typeface="Akhbar MT" pitchFamily="2" charset="-78"/>
              </a:rPr>
              <a:t>فاقت بها كل جوانب الفلسفة </a:t>
            </a:r>
            <a:r>
              <a:rPr lang="ar-SA" sz="2400" dirty="0" smtClean="0">
                <a:cs typeface="Akhbar MT" pitchFamily="2" charset="-78"/>
              </a:rPr>
              <a:t>الأخرى</a:t>
            </a:r>
            <a:endParaRPr lang="en-US" sz="2400" dirty="0" smtClean="0">
              <a:cs typeface="Akhbar MT" pitchFamily="2" charset="-78"/>
            </a:endParaRPr>
          </a:p>
          <a:p>
            <a:pPr marL="342900" indent="-342900">
              <a:buClr>
                <a:srgbClr val="FF0000"/>
              </a:buClr>
              <a:buFont typeface="Arial" panose="020B0604020202020204" pitchFamily="34" charset="0"/>
              <a:buChar char="•"/>
            </a:pPr>
            <a:r>
              <a:rPr lang="ar-SA" sz="2400" dirty="0" smtClean="0">
                <a:cs typeface="Akhbar MT" pitchFamily="2" charset="-78"/>
              </a:rPr>
              <a:t>ومنذ </a:t>
            </a:r>
            <a:r>
              <a:rPr lang="ar-SA" sz="2400" dirty="0">
                <a:cs typeface="Akhbar MT" pitchFamily="2" charset="-78"/>
              </a:rPr>
              <a:t>ذلك التاريخ</a:t>
            </a:r>
            <a:r>
              <a:rPr lang="en-US" sz="2400" dirty="0">
                <a:cs typeface="Akhbar MT" pitchFamily="2" charset="-78"/>
              </a:rPr>
              <a:t> </a:t>
            </a:r>
            <a:r>
              <a:rPr lang="ar-SA" sz="2400" dirty="0">
                <a:cs typeface="Akhbar MT" pitchFamily="2" charset="-78"/>
              </a:rPr>
              <a:t>لم تعد الفلسفة معرفة للعالم، بل تفكير في هذه المعرفة بالعالم</a:t>
            </a:r>
            <a:r>
              <a:rPr lang="en-US" sz="2400" dirty="0">
                <a:cs typeface="Akhbar MT" pitchFamily="2" charset="-78"/>
              </a:rPr>
              <a:t> </a:t>
            </a:r>
            <a:r>
              <a:rPr lang="ar-SA" sz="2400" dirty="0">
                <a:cs typeface="Akhbar MT" pitchFamily="2" charset="-78"/>
              </a:rPr>
              <a:t>أو هي معرفة </a:t>
            </a:r>
            <a:r>
              <a:rPr lang="ar-SA" sz="2400" dirty="0" smtClean="0">
                <a:cs typeface="Akhbar MT" pitchFamily="2" charset="-78"/>
              </a:rPr>
              <a:t>بالمعرفة</a:t>
            </a:r>
            <a:endParaRPr lang="ar-SA" sz="2400" dirty="0">
              <a:cs typeface="Akhbar MT" pitchFamily="2" charset="-78"/>
            </a:endParaRPr>
          </a:p>
          <a:p>
            <a:pPr marL="342900" indent="-342900">
              <a:buClr>
                <a:srgbClr val="FF0000"/>
              </a:buClr>
              <a:buFont typeface="Arial" panose="020B0604020202020204" pitchFamily="34" charset="0"/>
              <a:buChar char="•"/>
            </a:pPr>
            <a:r>
              <a:rPr lang="ar-SA" sz="2400" dirty="0" smtClean="0">
                <a:cs typeface="Akhbar MT" pitchFamily="2" charset="-78"/>
              </a:rPr>
              <a:t>كان</a:t>
            </a:r>
            <a:r>
              <a:rPr lang="en-US" sz="2400" dirty="0">
                <a:cs typeface="Akhbar MT" pitchFamily="2" charset="-78"/>
              </a:rPr>
              <a:t> </a:t>
            </a:r>
            <a:r>
              <a:rPr lang="ar-SA" sz="2400" dirty="0">
                <a:cs typeface="Akhbar MT" pitchFamily="2" charset="-78"/>
              </a:rPr>
              <a:t>أول من لمس لب نظرية المعرفة من الفلاسفة اليونان</a:t>
            </a:r>
            <a:r>
              <a:rPr lang="en-US" sz="2400" dirty="0">
                <a:cs typeface="Akhbar MT" pitchFamily="2" charset="-78"/>
              </a:rPr>
              <a:t> </a:t>
            </a:r>
            <a:r>
              <a:rPr lang="ar-SA" sz="2400" dirty="0">
                <a:cs typeface="Akhbar MT" pitchFamily="2" charset="-78"/>
              </a:rPr>
              <a:t>بحق هو</a:t>
            </a:r>
            <a:r>
              <a:rPr lang="en-US" sz="2400" dirty="0">
                <a:cs typeface="Akhbar MT" pitchFamily="2" charset="-78"/>
              </a:rPr>
              <a:t> </a:t>
            </a:r>
            <a:r>
              <a:rPr lang="ar-SA" sz="2400" dirty="0" err="1">
                <a:cs typeface="Akhbar MT" pitchFamily="2" charset="-78"/>
              </a:rPr>
              <a:t>بارمنيدس</a:t>
            </a:r>
            <a:r>
              <a:rPr lang="ar-SA" sz="2400" dirty="0">
                <a:cs typeface="Akhbar MT" pitchFamily="2" charset="-78"/>
              </a:rPr>
              <a:t>، حيث ظهرت مشكلة المعرفة بمعنى الكلمة </a:t>
            </a:r>
            <a:r>
              <a:rPr lang="ar-SA" sz="2400" dirty="0" smtClean="0">
                <a:cs typeface="Akhbar MT" pitchFamily="2" charset="-78"/>
              </a:rPr>
              <a:t>عنده.</a:t>
            </a:r>
          </a:p>
          <a:p>
            <a:pPr marL="342900" indent="-342900">
              <a:buClr>
                <a:srgbClr val="FF0000"/>
              </a:buClr>
              <a:buFont typeface="Arial" panose="020B0604020202020204" pitchFamily="34" charset="0"/>
              <a:buChar char="•"/>
            </a:pPr>
            <a:r>
              <a:rPr lang="en-US" sz="2400" dirty="0">
                <a:cs typeface="Akhbar MT" pitchFamily="2" charset="-78"/>
              </a:rPr>
              <a:t> </a:t>
            </a:r>
            <a:r>
              <a:rPr lang="ar-SA" sz="2400" dirty="0">
                <a:cs typeface="Akhbar MT" pitchFamily="2" charset="-78"/>
              </a:rPr>
              <a:t>ومضى الفلاسفة بعده يُعبِّر كل منهم عن وجهة نظر تختلف عن الأخرى، فقد عبّر</a:t>
            </a:r>
            <a:r>
              <a:rPr lang="en-US" sz="2400" dirty="0">
                <a:cs typeface="Akhbar MT" pitchFamily="2" charset="-78"/>
              </a:rPr>
              <a:t> </a:t>
            </a:r>
            <a:r>
              <a:rPr lang="ar-SA" sz="2400" dirty="0" err="1">
                <a:cs typeface="Akhbar MT" pitchFamily="2" charset="-78"/>
              </a:rPr>
              <a:t>إنبادوقليس</a:t>
            </a:r>
            <a:r>
              <a:rPr lang="en-US" sz="2400" dirty="0">
                <a:cs typeface="Akhbar MT" pitchFamily="2" charset="-78"/>
              </a:rPr>
              <a:t> </a:t>
            </a:r>
            <a:r>
              <a:rPr lang="ar-SA" sz="2400" dirty="0">
                <a:cs typeface="Akhbar MT" pitchFamily="2" charset="-78"/>
              </a:rPr>
              <a:t>عن وجهة نظره في أن الشبيه يدرك </a:t>
            </a:r>
            <a:r>
              <a:rPr lang="ar-SA" sz="2400" dirty="0" smtClean="0">
                <a:cs typeface="Akhbar MT" pitchFamily="2" charset="-78"/>
              </a:rPr>
              <a:t>الشبيه.</a:t>
            </a:r>
            <a:r>
              <a:rPr lang="en-US" sz="2400" dirty="0"/>
              <a:t> </a:t>
            </a:r>
            <a:endParaRPr lang="ar-SA" sz="2400" dirty="0"/>
          </a:p>
        </p:txBody>
      </p:sp>
      <p:sp>
        <p:nvSpPr>
          <p:cNvPr id="4" name="مستطيل مستدير الزوايا 3"/>
          <p:cNvSpPr/>
          <p:nvPr/>
        </p:nvSpPr>
        <p:spPr>
          <a:xfrm>
            <a:off x="2514600" y="381000"/>
            <a:ext cx="61722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4000" b="1" dirty="0">
                <a:solidFill>
                  <a:srgbClr val="FF0000"/>
                </a:solidFill>
                <a:cs typeface="Akhbar MT" pitchFamily="2" charset="-78"/>
              </a:rPr>
              <a:t>نشأة نظرية المعرفة </a:t>
            </a:r>
            <a:endParaRPr lang="ar-SA" sz="4000" dirty="0">
              <a:solidFill>
                <a:srgbClr val="FF0000"/>
              </a:solidFill>
              <a:cs typeface="Akhbar MT" pitchFamily="2" charset="-78"/>
            </a:endParaRPr>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
        <p:nvSpPr>
          <p:cNvPr id="2" name="مستطيل 1"/>
          <p:cNvSpPr/>
          <p:nvPr/>
        </p:nvSpPr>
        <p:spPr>
          <a:xfrm>
            <a:off x="533400" y="1600200"/>
            <a:ext cx="8686800" cy="4093428"/>
          </a:xfrm>
          <a:prstGeom prst="rect">
            <a:avLst/>
          </a:prstGeom>
        </p:spPr>
        <p:txBody>
          <a:bodyPr wrap="square">
            <a:spAutoFit/>
          </a:bodyPr>
          <a:lstStyle/>
          <a:p>
            <a:pPr marL="457200" indent="-457200">
              <a:buClr>
                <a:srgbClr val="FF0000"/>
              </a:buClr>
              <a:buFont typeface="Wingdings" panose="05000000000000000000" pitchFamily="2" charset="2"/>
              <a:buChar char="ü"/>
            </a:pPr>
            <a:r>
              <a:rPr lang="ar-SA" sz="2000" dirty="0">
                <a:cs typeface="Akhbar MT" pitchFamily="2" charset="-78"/>
              </a:rPr>
              <a:t>وقد</a:t>
            </a:r>
            <a:r>
              <a:rPr lang="en-US" sz="2000" dirty="0">
                <a:cs typeface="Akhbar MT" pitchFamily="2" charset="-78"/>
              </a:rPr>
              <a:t> </a:t>
            </a:r>
            <a:r>
              <a:rPr lang="ar-SA" sz="2000" dirty="0">
                <a:cs typeface="Akhbar MT" pitchFamily="2" charset="-78"/>
              </a:rPr>
              <a:t>ساهم</a:t>
            </a:r>
            <a:r>
              <a:rPr lang="en-US" sz="2000" dirty="0">
                <a:cs typeface="Akhbar MT" pitchFamily="2" charset="-78"/>
              </a:rPr>
              <a:t> </a:t>
            </a:r>
            <a:r>
              <a:rPr lang="ar-SA" sz="2000" dirty="0" err="1">
                <a:cs typeface="Akhbar MT" pitchFamily="2" charset="-78"/>
              </a:rPr>
              <a:t>السوفسطائيون</a:t>
            </a:r>
            <a:r>
              <a:rPr lang="en-US" sz="2000" dirty="0">
                <a:cs typeface="Akhbar MT" pitchFamily="2" charset="-78"/>
              </a:rPr>
              <a:t> </a:t>
            </a:r>
            <a:r>
              <a:rPr lang="ar-SA" sz="2000" dirty="0">
                <a:cs typeface="Akhbar MT" pitchFamily="2" charset="-78"/>
              </a:rPr>
              <a:t>بعد ذلك مساهمة قيمة وهامة في توسيع نطاق مناقشة المشكلة </a:t>
            </a:r>
            <a:r>
              <a:rPr lang="ar-SA" sz="2000" dirty="0" smtClean="0">
                <a:cs typeface="Akhbar MT" pitchFamily="2" charset="-78"/>
              </a:rPr>
              <a:t>وعلى الأخص</a:t>
            </a:r>
            <a:r>
              <a:rPr lang="en-US" sz="2000" dirty="0">
                <a:cs typeface="Akhbar MT" pitchFamily="2" charset="-78"/>
              </a:rPr>
              <a:t>: </a:t>
            </a:r>
            <a:r>
              <a:rPr lang="ar-SA" sz="2000" dirty="0" smtClean="0">
                <a:cs typeface="Akhbar MT" pitchFamily="2" charset="-78"/>
              </a:rPr>
              <a:t>جورجيا، </a:t>
            </a:r>
            <a:r>
              <a:rPr lang="ar-SA" sz="2000" dirty="0">
                <a:cs typeface="Akhbar MT" pitchFamily="2" charset="-78"/>
              </a:rPr>
              <a:t>فقد استطاع </a:t>
            </a:r>
            <a:r>
              <a:rPr lang="ar-SA" sz="2000" u="sng" dirty="0" smtClean="0">
                <a:cs typeface="Akhbar MT" pitchFamily="2" charset="-78"/>
              </a:rPr>
              <a:t>بكتابه </a:t>
            </a:r>
            <a:r>
              <a:rPr lang="ar-SA" sz="2000" u="sng" dirty="0">
                <a:cs typeface="Akhbar MT" pitchFamily="2" charset="-78"/>
              </a:rPr>
              <a:t>في الوجود أن يتيح لنا النظر نظرة عميقة إلى طريقة وضع مشكلة </a:t>
            </a:r>
            <a:r>
              <a:rPr lang="ar-SA" sz="2000" dirty="0">
                <a:cs typeface="Akhbar MT" pitchFamily="2" charset="-78"/>
              </a:rPr>
              <a:t>المعرفة في عصر </a:t>
            </a:r>
            <a:r>
              <a:rPr lang="ar-SA" sz="2000" dirty="0" err="1">
                <a:cs typeface="Akhbar MT" pitchFamily="2" charset="-78"/>
              </a:rPr>
              <a:t>السوفسطائيين</a:t>
            </a:r>
            <a:r>
              <a:rPr lang="en-US" sz="2000" dirty="0">
                <a:cs typeface="Akhbar MT" pitchFamily="2" charset="-78"/>
              </a:rPr>
              <a:t>. </a:t>
            </a:r>
            <a:endParaRPr lang="en-US" sz="2000" dirty="0" smtClean="0">
              <a:cs typeface="Akhbar MT" pitchFamily="2" charset="-78"/>
            </a:endParaRPr>
          </a:p>
          <a:p>
            <a:pPr>
              <a:buClr>
                <a:srgbClr val="FF0000"/>
              </a:buClr>
            </a:pPr>
            <a:endParaRPr lang="ar-SA" sz="2000" dirty="0" smtClean="0">
              <a:cs typeface="Akhbar MT" pitchFamily="2" charset="-78"/>
            </a:endParaRPr>
          </a:p>
          <a:p>
            <a:pPr marL="342900" indent="-342900">
              <a:buClr>
                <a:srgbClr val="FF0000"/>
              </a:buClr>
              <a:buFont typeface="Wingdings" panose="05000000000000000000" pitchFamily="2" charset="2"/>
              <a:buChar char="ü"/>
            </a:pPr>
            <a:r>
              <a:rPr lang="ar-SA" sz="2000" dirty="0" smtClean="0">
                <a:cs typeface="Akhbar MT" pitchFamily="2" charset="-78"/>
              </a:rPr>
              <a:t>كان</a:t>
            </a:r>
            <a:r>
              <a:rPr lang="en-US" sz="2000" dirty="0">
                <a:cs typeface="Akhbar MT" pitchFamily="2" charset="-78"/>
              </a:rPr>
              <a:t> </a:t>
            </a:r>
            <a:r>
              <a:rPr lang="ar-SA" sz="2000" dirty="0">
                <a:cs typeface="Akhbar MT" pitchFamily="2" charset="-78"/>
              </a:rPr>
              <a:t>سقراط </a:t>
            </a:r>
            <a:r>
              <a:rPr lang="ar-SA" sz="2000" dirty="0" smtClean="0">
                <a:cs typeface="Akhbar MT" pitchFamily="2" charset="-78"/>
              </a:rPr>
              <a:t>بِِِِرده </a:t>
            </a:r>
            <a:r>
              <a:rPr lang="ar-SA" sz="2000" dirty="0">
                <a:cs typeface="Akhbar MT" pitchFamily="2" charset="-78"/>
              </a:rPr>
              <a:t>على حجج</a:t>
            </a:r>
            <a:r>
              <a:rPr lang="en-US" sz="2000" dirty="0">
                <a:cs typeface="Akhbar MT" pitchFamily="2" charset="-78"/>
              </a:rPr>
              <a:t> </a:t>
            </a:r>
            <a:r>
              <a:rPr lang="ar-SA" sz="2000" dirty="0" err="1">
                <a:cs typeface="Akhbar MT" pitchFamily="2" charset="-78"/>
              </a:rPr>
              <a:t>السوفسطائيين</a:t>
            </a:r>
            <a:r>
              <a:rPr lang="en-US" sz="2000" dirty="0">
                <a:cs typeface="Akhbar MT" pitchFamily="2" charset="-78"/>
              </a:rPr>
              <a:t> </a:t>
            </a:r>
            <a:r>
              <a:rPr lang="ar-SA" sz="2000" dirty="0">
                <a:cs typeface="Akhbar MT" pitchFamily="2" charset="-78"/>
              </a:rPr>
              <a:t>هو بحق أول من ميّز </a:t>
            </a:r>
            <a:r>
              <a:rPr lang="ar-SA" sz="2000" u="sng" dirty="0">
                <a:cs typeface="Akhbar MT" pitchFamily="2" charset="-78"/>
              </a:rPr>
              <a:t>تمييزا فاصلا بين موضوع العقل وموضوع </a:t>
            </a:r>
            <a:r>
              <a:rPr lang="ar-SA" sz="2000" dirty="0">
                <a:cs typeface="Akhbar MT" pitchFamily="2" charset="-78"/>
              </a:rPr>
              <a:t>الحس</a:t>
            </a:r>
            <a:r>
              <a:rPr lang="en-US" sz="2000" dirty="0">
                <a:cs typeface="Akhbar MT" pitchFamily="2" charset="-78"/>
              </a:rPr>
              <a:t>. </a:t>
            </a:r>
            <a:r>
              <a:rPr lang="ar-SA" sz="2000" dirty="0">
                <a:cs typeface="Akhbar MT" pitchFamily="2" charset="-78"/>
              </a:rPr>
              <a:t>بِيدَ أنَّ حَلَّ سقراط لمسألة المعرفة بقي ناقصا</a:t>
            </a:r>
            <a:r>
              <a:rPr lang="en-US" sz="2000" dirty="0" smtClean="0">
                <a:cs typeface="Akhbar MT" pitchFamily="2" charset="-78"/>
              </a:rPr>
              <a:t>.</a:t>
            </a:r>
            <a:endParaRPr lang="ar-SA" sz="2000" dirty="0" smtClean="0">
              <a:cs typeface="Akhbar MT" pitchFamily="2" charset="-78"/>
            </a:endParaRPr>
          </a:p>
          <a:p>
            <a:pPr>
              <a:buClr>
                <a:srgbClr val="FF0000"/>
              </a:buClr>
            </a:pPr>
            <a:endParaRPr lang="en-US" sz="2000" dirty="0" smtClean="0">
              <a:cs typeface="Akhbar MT" pitchFamily="2" charset="-78"/>
            </a:endParaRPr>
          </a:p>
          <a:p>
            <a:pPr marL="342900" indent="-342900">
              <a:buClr>
                <a:srgbClr val="FF0000"/>
              </a:buClr>
              <a:buFont typeface="Wingdings" panose="05000000000000000000" pitchFamily="2" charset="2"/>
              <a:buChar char="ü"/>
            </a:pPr>
            <a:r>
              <a:rPr lang="ar-SA" sz="2000" dirty="0" smtClean="0">
                <a:cs typeface="Akhbar MT" pitchFamily="2" charset="-78"/>
              </a:rPr>
              <a:t>وكان </a:t>
            </a:r>
            <a:r>
              <a:rPr lang="ar-SA" sz="2000" dirty="0">
                <a:cs typeface="Akhbar MT" pitchFamily="2" charset="-78"/>
              </a:rPr>
              <a:t>على أفلاطون استكماله، فقدم فكرته الأصلية البسيطة التي تمثلت في أن هناك إلى جانب </a:t>
            </a:r>
            <a:r>
              <a:rPr lang="ar-SA" sz="2000" u="sng" dirty="0">
                <a:cs typeface="Akhbar MT" pitchFamily="2" charset="-78"/>
              </a:rPr>
              <a:t>كلِّ شيء متغير شيء آخر خالد</a:t>
            </a:r>
            <a:r>
              <a:rPr lang="en-US" sz="2000" u="sng" dirty="0">
                <a:cs typeface="Akhbar MT" pitchFamily="2" charset="-78"/>
              </a:rPr>
              <a:t> </a:t>
            </a:r>
            <a:r>
              <a:rPr lang="ar-SA" sz="2000" u="sng" dirty="0">
                <a:cs typeface="Akhbar MT" pitchFamily="2" charset="-78"/>
              </a:rPr>
              <a:t>لا يأتي عليه تبدل وينبغي أن تقوم عليه وحدة المعرفة والسلوك،</a:t>
            </a:r>
            <a:r>
              <a:rPr lang="ar-SA" sz="2000" dirty="0">
                <a:cs typeface="Akhbar MT" pitchFamily="2" charset="-78"/>
              </a:rPr>
              <a:t> ومن ثم فلا علم إلا بالكلي الذي يظل دائما في ذاته باقيا على ذاتيته، وبذلك ارتبطت نظرية أفلاطون في المعرفة بنظريته في الوجود وفي </a:t>
            </a:r>
            <a:r>
              <a:rPr lang="ar-SA" sz="2000" dirty="0" smtClean="0">
                <a:cs typeface="Akhbar MT" pitchFamily="2" charset="-78"/>
              </a:rPr>
              <a:t>الأخلاق</a:t>
            </a:r>
          </a:p>
          <a:p>
            <a:pPr>
              <a:buClr>
                <a:srgbClr val="FF0000"/>
              </a:buClr>
            </a:pPr>
            <a:endParaRPr lang="ar-SA" sz="2000" dirty="0">
              <a:cs typeface="Akhbar MT" pitchFamily="2" charset="-78"/>
            </a:endParaRPr>
          </a:p>
          <a:p>
            <a:pPr marL="342900" indent="-342900" algn="r">
              <a:buClr>
                <a:srgbClr val="FF0000"/>
              </a:buClr>
              <a:buFont typeface="Wingdings" panose="05000000000000000000" pitchFamily="2" charset="2"/>
              <a:buChar char="ü"/>
            </a:pPr>
            <a:r>
              <a:rPr lang="en-US" sz="2000" dirty="0">
                <a:cs typeface="Akhbar MT" pitchFamily="2" charset="-78"/>
              </a:rPr>
              <a:t> </a:t>
            </a:r>
            <a:r>
              <a:rPr lang="ar-SA" sz="2000" dirty="0">
                <a:cs typeface="Akhbar MT" pitchFamily="2" charset="-78"/>
              </a:rPr>
              <a:t>أدى شغف أرسطو بالمعرفة أن انشغل انشغالا شديدا </a:t>
            </a:r>
            <a:r>
              <a:rPr lang="ar-SA" sz="2000" u="sng" dirty="0">
                <a:cs typeface="Akhbar MT" pitchFamily="2" charset="-78"/>
              </a:rPr>
              <a:t>بالبحث في وسائل المعرفة الإنسانية</a:t>
            </a:r>
            <a:r>
              <a:rPr lang="ar-SA" sz="2000" dirty="0">
                <a:cs typeface="Akhbar MT" pitchFamily="2" charset="-78"/>
              </a:rPr>
              <a:t>، </a:t>
            </a:r>
            <a:r>
              <a:rPr lang="ar-SA" sz="2000" u="sng" dirty="0">
                <a:cs typeface="Akhbar MT" pitchFamily="2" charset="-78"/>
              </a:rPr>
              <a:t>ومدى ما يمكن أن نصل إليه من خلال هذه </a:t>
            </a:r>
            <a:r>
              <a:rPr lang="ar-SA" sz="2000" u="sng" dirty="0" smtClean="0">
                <a:cs typeface="Akhbar MT" pitchFamily="2" charset="-78"/>
              </a:rPr>
              <a:t>الوسائل</a:t>
            </a:r>
            <a:r>
              <a:rPr lang="en-US" sz="2000" u="sng" dirty="0" smtClean="0">
                <a:cs typeface="Akhbar MT" pitchFamily="2" charset="-78"/>
              </a:rPr>
              <a:t> </a:t>
            </a:r>
            <a:r>
              <a:rPr lang="ar-SA" sz="2000" dirty="0" smtClean="0">
                <a:cs typeface="Akhbar MT" pitchFamily="2" charset="-78"/>
              </a:rPr>
              <a:t>ومن </a:t>
            </a:r>
            <a:r>
              <a:rPr lang="ar-SA" sz="2000" dirty="0">
                <a:cs typeface="Akhbar MT" pitchFamily="2" charset="-78"/>
              </a:rPr>
              <a:t>ثم بحث </a:t>
            </a:r>
            <a:r>
              <a:rPr lang="ar-SA" sz="2000" u="sng" dirty="0">
                <a:cs typeface="Akhbar MT" pitchFamily="2" charset="-78"/>
              </a:rPr>
              <a:t>فيما</a:t>
            </a:r>
            <a:r>
              <a:rPr lang="en-US" sz="2000" u="sng" dirty="0">
                <a:cs typeface="Akhbar MT" pitchFamily="2" charset="-78"/>
              </a:rPr>
              <a:t> </a:t>
            </a:r>
            <a:r>
              <a:rPr lang="ar-SA" sz="2000" u="sng" dirty="0">
                <a:cs typeface="Akhbar MT" pitchFamily="2" charset="-78"/>
              </a:rPr>
              <a:t>يمكن أن يؤديه العقل ووجد نفسه أنه قادر على أن يحلل ما تعطيه الحواس ويبني منه ما يسمى بالمعرفة الإنسانية </a:t>
            </a:r>
            <a:r>
              <a:rPr lang="ar-SA" sz="2000" dirty="0">
                <a:cs typeface="Akhbar MT" pitchFamily="2" charset="-78"/>
              </a:rPr>
              <a:t>فالإنسان هو العقل</a:t>
            </a:r>
            <a:r>
              <a:rPr lang="en-US" sz="2000" dirty="0">
                <a:cs typeface="Akhbar MT" pitchFamily="2" charset="-78"/>
              </a:rPr>
              <a:t> </a:t>
            </a:r>
            <a:r>
              <a:rPr lang="ar-SA" sz="2000" dirty="0">
                <a:cs typeface="Akhbar MT" pitchFamily="2" charset="-78"/>
              </a:rPr>
              <a:t>ويستدل ويقيس أساسا وليس هو فقط ما يستقرئ</a:t>
            </a:r>
            <a:r>
              <a:rPr lang="en-US" sz="2000" dirty="0">
                <a:cs typeface="Akhbar MT" pitchFamily="2" charset="-78"/>
              </a:rPr>
              <a:t> </a:t>
            </a:r>
            <a:endParaRPr lang="ar-SA" sz="2000" dirty="0">
              <a:cs typeface="Akhbar MT" pitchFamily="2" charset="-78"/>
            </a:endParaRPr>
          </a:p>
        </p:txBody>
      </p:sp>
      <p:sp>
        <p:nvSpPr>
          <p:cNvPr id="4" name="مستطيل مستدير الزوايا 3"/>
          <p:cNvSpPr/>
          <p:nvPr/>
        </p:nvSpPr>
        <p:spPr>
          <a:xfrm>
            <a:off x="2362200" y="609600"/>
            <a:ext cx="6400800" cy="609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dirty="0">
                <a:solidFill>
                  <a:srgbClr val="FF0000"/>
                </a:solidFill>
                <a:cs typeface="Akhbar MT" pitchFamily="2" charset="-78"/>
              </a:rPr>
              <a:t>نشأة نظرية المعرفة عند اليونان</a:t>
            </a: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3" name="مستطيل 2"/>
          <p:cNvSpPr/>
          <p:nvPr/>
        </p:nvSpPr>
        <p:spPr>
          <a:xfrm>
            <a:off x="457200" y="1720840"/>
            <a:ext cx="8839200" cy="3416320"/>
          </a:xfrm>
          <a:prstGeom prst="rect">
            <a:avLst/>
          </a:prstGeom>
        </p:spPr>
        <p:txBody>
          <a:bodyPr wrap="square">
            <a:spAutoFit/>
          </a:bodyPr>
          <a:lstStyle/>
          <a:p>
            <a:pPr marL="342900" indent="-342900">
              <a:buClr>
                <a:srgbClr val="FF0000"/>
              </a:buClr>
              <a:buFont typeface="Arial" panose="020B0604020202020204" pitchFamily="34" charset="0"/>
              <a:buChar char="•"/>
            </a:pPr>
            <a:r>
              <a:rPr lang="ar-SA" sz="2400" dirty="0" smtClean="0">
                <a:cs typeface="Akhbar MT" pitchFamily="2" charset="-78"/>
              </a:rPr>
              <a:t>أما</a:t>
            </a:r>
            <a:r>
              <a:rPr lang="en-US" sz="2400" dirty="0">
                <a:cs typeface="Akhbar MT" pitchFamily="2" charset="-78"/>
              </a:rPr>
              <a:t> </a:t>
            </a:r>
            <a:r>
              <a:rPr lang="ar-SA" sz="2400" dirty="0">
                <a:cs typeface="Akhbar MT" pitchFamily="2" charset="-78"/>
              </a:rPr>
              <a:t>الفلاسفة الغربيون فقد كانت نظرية المعرفة مبثوثة لديهم في أبحاث الوجود </a:t>
            </a:r>
            <a:endParaRPr lang="ar-SA" sz="2400" dirty="0" smtClean="0">
              <a:cs typeface="Akhbar MT" pitchFamily="2" charset="-78"/>
            </a:endParaRPr>
          </a:p>
          <a:p>
            <a:pPr>
              <a:buClr>
                <a:srgbClr val="FF0000"/>
              </a:buClr>
            </a:pPr>
            <a:r>
              <a:rPr lang="ar-SA" sz="2400" dirty="0" smtClean="0">
                <a:cs typeface="Akhbar MT" pitchFamily="2" charset="-78"/>
              </a:rPr>
              <a:t>     إلى </a:t>
            </a:r>
            <a:r>
              <a:rPr lang="ar-SA" sz="2400" dirty="0">
                <a:cs typeface="Akhbar MT" pitchFamily="2" charset="-78"/>
              </a:rPr>
              <a:t>أن جاء جون</a:t>
            </a:r>
            <a:r>
              <a:rPr lang="en-US" sz="2400" dirty="0">
                <a:cs typeface="Akhbar MT" pitchFamily="2" charset="-78"/>
              </a:rPr>
              <a:t> </a:t>
            </a:r>
            <a:r>
              <a:rPr lang="ar-SA" sz="2400" dirty="0" smtClean="0">
                <a:cs typeface="Akhbar MT" pitchFamily="2" charset="-78"/>
              </a:rPr>
              <a:t>لوك فكتب </a:t>
            </a:r>
            <a:r>
              <a:rPr lang="ar-SA" sz="2400" dirty="0">
                <a:cs typeface="Akhbar MT" pitchFamily="2" charset="-78"/>
              </a:rPr>
              <a:t>" </a:t>
            </a:r>
            <a:r>
              <a:rPr lang="ar-SA" sz="2400" u="sng" dirty="0">
                <a:cs typeface="Akhbar MT" pitchFamily="2" charset="-78"/>
              </a:rPr>
              <a:t>مقاله في الفهم الانساني</a:t>
            </a:r>
            <a:r>
              <a:rPr lang="en-US" sz="2400" u="sng" dirty="0">
                <a:cs typeface="Akhbar MT" pitchFamily="2" charset="-78"/>
              </a:rPr>
              <a:t> </a:t>
            </a:r>
            <a:r>
              <a:rPr lang="en-US" sz="2400" dirty="0" smtClean="0">
                <a:cs typeface="Akhbar MT" pitchFamily="2" charset="-78"/>
              </a:rPr>
              <a:t>“</a:t>
            </a:r>
            <a:r>
              <a:rPr lang="en-US" sz="1400" dirty="0" smtClean="0">
                <a:solidFill>
                  <a:srgbClr val="FF0000"/>
                </a:solidFill>
                <a:cs typeface="Akhbar MT" pitchFamily="2" charset="-78"/>
              </a:rPr>
              <a:t>Essay </a:t>
            </a:r>
            <a:r>
              <a:rPr lang="en-US" sz="1400" dirty="0">
                <a:solidFill>
                  <a:srgbClr val="FF0000"/>
                </a:solidFill>
                <a:cs typeface="Akhbar MT" pitchFamily="2" charset="-78"/>
              </a:rPr>
              <a:t>Concerning Human Understanding</a:t>
            </a:r>
            <a:r>
              <a:rPr lang="en-US" sz="1400" dirty="0">
                <a:cs typeface="Akhbar MT" pitchFamily="2" charset="-78"/>
              </a:rPr>
              <a:t>” </a:t>
            </a:r>
            <a:r>
              <a:rPr lang="ar-SA" sz="2400" dirty="0">
                <a:cs typeface="Akhbar MT" pitchFamily="2" charset="-78"/>
              </a:rPr>
              <a:t>المطبوع </a:t>
            </a:r>
            <a:r>
              <a:rPr lang="ar-SA" sz="2400" dirty="0" smtClean="0">
                <a:cs typeface="Akhbar MT" pitchFamily="2" charset="-78"/>
              </a:rPr>
              <a:t>       عام </a:t>
            </a:r>
            <a:r>
              <a:rPr lang="ar-SA" dirty="0">
                <a:cs typeface="Akhbar MT" pitchFamily="2" charset="-78"/>
              </a:rPr>
              <a:t>1690</a:t>
            </a:r>
            <a:r>
              <a:rPr lang="ar-SA" sz="2400" dirty="0">
                <a:cs typeface="Akhbar MT" pitchFamily="2" charset="-78"/>
              </a:rPr>
              <a:t>م</a:t>
            </a:r>
            <a:r>
              <a:rPr lang="en-US" sz="2400" dirty="0">
                <a:cs typeface="Akhbar MT" pitchFamily="2" charset="-78"/>
              </a:rPr>
              <a:t> </a:t>
            </a:r>
            <a:r>
              <a:rPr lang="ar-SA" sz="2400" dirty="0">
                <a:cs typeface="Akhbar MT" pitchFamily="2" charset="-78"/>
              </a:rPr>
              <a:t>ليكون أول محاولة لفهم المعرفة البشرية وتحليل الفكر الإنساني </a:t>
            </a:r>
            <a:r>
              <a:rPr lang="ar-SA" sz="2400" dirty="0" smtClean="0">
                <a:cs typeface="Akhbar MT" pitchFamily="2" charset="-78"/>
              </a:rPr>
              <a:t>وعملياته.</a:t>
            </a:r>
            <a:endParaRPr lang="ar-SA" sz="2400" dirty="0">
              <a:cs typeface="Akhbar MT" pitchFamily="2" charset="-78"/>
            </a:endParaRPr>
          </a:p>
          <a:p>
            <a:pPr>
              <a:buClr>
                <a:srgbClr val="FF0000"/>
              </a:buClr>
            </a:pPr>
            <a:r>
              <a:rPr lang="en-US" sz="2400" dirty="0">
                <a:cs typeface="Akhbar MT" pitchFamily="2" charset="-78"/>
              </a:rPr>
              <a:t> </a:t>
            </a:r>
          </a:p>
          <a:p>
            <a:pPr marL="342900" indent="-342900">
              <a:buClr>
                <a:srgbClr val="FF0000"/>
              </a:buClr>
              <a:buFont typeface="Arial" panose="020B0604020202020204" pitchFamily="34" charset="0"/>
              <a:buChar char="•"/>
            </a:pPr>
            <a:r>
              <a:rPr lang="ar-SA" sz="2400" dirty="0" smtClean="0">
                <a:cs typeface="Akhbar MT" pitchFamily="2" charset="-78"/>
              </a:rPr>
              <a:t>بينما </a:t>
            </a:r>
            <a:r>
              <a:rPr lang="ar-SA" sz="2400" dirty="0">
                <a:cs typeface="Akhbar MT" pitchFamily="2" charset="-78"/>
              </a:rPr>
              <a:t>سبقه بصورة غير مستقلة</a:t>
            </a:r>
            <a:r>
              <a:rPr lang="en-US" sz="2400" u="sng" dirty="0">
                <a:cs typeface="Akhbar MT" pitchFamily="2" charset="-78"/>
              </a:rPr>
              <a:t> </a:t>
            </a:r>
            <a:r>
              <a:rPr lang="ar-SA" sz="2400" u="sng" dirty="0">
                <a:cs typeface="Akhbar MT" pitchFamily="2" charset="-78"/>
              </a:rPr>
              <a:t>فرانسيس بيكون</a:t>
            </a:r>
            <a:r>
              <a:rPr lang="en-US" sz="2400" dirty="0">
                <a:cs typeface="Akhbar MT" pitchFamily="2" charset="-78"/>
              </a:rPr>
              <a:t> </a:t>
            </a:r>
            <a:r>
              <a:rPr lang="ar-SA" sz="2400" dirty="0">
                <a:cs typeface="Akhbar MT" pitchFamily="2" charset="-78"/>
              </a:rPr>
              <a:t>رائد المدرسة الحسية الواقعية</a:t>
            </a:r>
            <a:r>
              <a:rPr lang="en-US" sz="2400" dirty="0">
                <a:cs typeface="Akhbar MT" pitchFamily="2" charset="-78"/>
              </a:rPr>
              <a:t>. </a:t>
            </a:r>
          </a:p>
          <a:p>
            <a:pPr marL="342900" indent="-342900">
              <a:buClr>
                <a:srgbClr val="FF0000"/>
              </a:buClr>
              <a:buFont typeface="Arial" panose="020B0604020202020204" pitchFamily="34" charset="0"/>
              <a:buChar char="•"/>
            </a:pPr>
            <a:r>
              <a:rPr lang="ar-SA" sz="2400" dirty="0" smtClean="0">
                <a:cs typeface="Akhbar MT" pitchFamily="2" charset="-78"/>
              </a:rPr>
              <a:t>وإن </a:t>
            </a:r>
            <a:r>
              <a:rPr lang="ar-SA" sz="2400" dirty="0">
                <a:cs typeface="Akhbar MT" pitchFamily="2" charset="-78"/>
              </a:rPr>
              <a:t>كان </a:t>
            </a:r>
            <a:r>
              <a:rPr lang="ar-SA" sz="2400" u="sng" dirty="0">
                <a:cs typeface="Akhbar MT" pitchFamily="2" charset="-78"/>
              </a:rPr>
              <a:t>قد سبقهم</a:t>
            </a:r>
            <a:r>
              <a:rPr lang="en-US" sz="2400" u="sng" dirty="0">
                <a:cs typeface="Akhbar MT" pitchFamily="2" charset="-78"/>
              </a:rPr>
              <a:t> </a:t>
            </a:r>
            <a:r>
              <a:rPr lang="ar-SA" sz="2400" u="sng" dirty="0">
                <a:cs typeface="Akhbar MT" pitchFamily="2" charset="-78"/>
              </a:rPr>
              <a:t>ديكارت في نظرية فطرية المعرفة</a:t>
            </a:r>
            <a:r>
              <a:rPr lang="en-US" sz="2400" dirty="0">
                <a:cs typeface="Akhbar MT" pitchFamily="2" charset="-78"/>
              </a:rPr>
              <a:t>. </a:t>
            </a:r>
            <a:r>
              <a:rPr lang="ar-SA" sz="2400" dirty="0">
                <a:cs typeface="Akhbar MT" pitchFamily="2" charset="-78"/>
              </a:rPr>
              <a:t>فديكارت رائد المدرسة العقلية المثالية، الذي يقول بفطرية المعرفة. </a:t>
            </a:r>
          </a:p>
          <a:p>
            <a:pPr marL="342900" indent="-342900">
              <a:buClr>
                <a:srgbClr val="FF0000"/>
              </a:buClr>
              <a:buFont typeface="Arial" panose="020B0604020202020204" pitchFamily="34" charset="0"/>
              <a:buChar char="•"/>
            </a:pPr>
            <a:r>
              <a:rPr lang="ar-SA" sz="2400" dirty="0">
                <a:cs typeface="Akhbar MT" pitchFamily="2" charset="-78"/>
              </a:rPr>
              <a:t>وبعد ذلك </a:t>
            </a:r>
            <a:r>
              <a:rPr lang="ar-SA" sz="2400" u="sng" dirty="0" smtClean="0">
                <a:cs typeface="Akhbar MT" pitchFamily="2" charset="-78"/>
              </a:rPr>
              <a:t>جاء »كانت» فحدَّد </a:t>
            </a:r>
            <a:r>
              <a:rPr lang="ar-SA" sz="2400" u="sng" dirty="0">
                <a:cs typeface="Akhbar MT" pitchFamily="2" charset="-78"/>
              </a:rPr>
              <a:t>طبيعة </a:t>
            </a:r>
            <a:r>
              <a:rPr lang="ar-SA" sz="2400" dirty="0">
                <a:cs typeface="Akhbar MT" pitchFamily="2" charset="-78"/>
              </a:rPr>
              <a:t>المعرفة وحدودها وعلاقتها </a:t>
            </a:r>
            <a:r>
              <a:rPr lang="ar-SA" sz="2400" dirty="0" smtClean="0">
                <a:cs typeface="Akhbar MT" pitchFamily="2" charset="-78"/>
              </a:rPr>
              <a:t>بالوجود</a:t>
            </a:r>
            <a:r>
              <a:rPr lang="en-US" sz="2400" dirty="0" smtClean="0">
                <a:cs typeface="Akhbar MT" pitchFamily="2" charset="-78"/>
              </a:rPr>
              <a:t>. </a:t>
            </a:r>
            <a:endParaRPr lang="ar-SA" sz="2400" dirty="0" smtClean="0">
              <a:cs typeface="Akhbar MT" pitchFamily="2" charset="-78"/>
            </a:endParaRPr>
          </a:p>
          <a:p>
            <a:pPr marL="342900" indent="-342900">
              <a:buClr>
                <a:srgbClr val="FF0000"/>
              </a:buClr>
              <a:buFont typeface="Arial" panose="020B0604020202020204" pitchFamily="34" charset="0"/>
              <a:buChar char="•"/>
            </a:pPr>
            <a:r>
              <a:rPr lang="ar-SA" sz="2400" dirty="0" smtClean="0">
                <a:cs typeface="Akhbar MT" pitchFamily="2" charset="-78"/>
              </a:rPr>
              <a:t>ثم </a:t>
            </a:r>
            <a:r>
              <a:rPr lang="ar-SA" sz="2400" dirty="0">
                <a:cs typeface="Akhbar MT" pitchFamily="2" charset="-78"/>
              </a:rPr>
              <a:t>جاءت محاولة </a:t>
            </a:r>
            <a:r>
              <a:rPr lang="ar-SA" sz="2400" dirty="0" smtClean="0">
                <a:cs typeface="Akhbar MT" pitchFamily="2" charset="-78"/>
              </a:rPr>
              <a:t>«</a:t>
            </a:r>
            <a:r>
              <a:rPr lang="ar-SA" sz="2400" dirty="0" err="1" smtClean="0">
                <a:cs typeface="Akhbar MT" pitchFamily="2" charset="-78"/>
              </a:rPr>
              <a:t>فريير</a:t>
            </a:r>
            <a:r>
              <a:rPr lang="ar-SA" sz="2400" dirty="0" smtClean="0">
                <a:cs typeface="Akhbar MT" pitchFamily="2" charset="-78"/>
              </a:rPr>
              <a:t>» </a:t>
            </a:r>
            <a:r>
              <a:rPr lang="ar-SA" sz="2400" dirty="0">
                <a:cs typeface="Akhbar MT" pitchFamily="2" charset="-78"/>
              </a:rPr>
              <a:t>في القرن التاسع عشر ففصل بحث المعرفة عن بحث </a:t>
            </a:r>
            <a:r>
              <a:rPr lang="ar-SA" sz="2400" dirty="0" smtClean="0">
                <a:cs typeface="Akhbar MT" pitchFamily="2" charset="-78"/>
              </a:rPr>
              <a:t>الوجود</a:t>
            </a:r>
            <a:endParaRPr lang="ar-SA" sz="2400" dirty="0">
              <a:cs typeface="Akhbar MT" pitchFamily="2" charset="-78"/>
            </a:endParaRPr>
          </a:p>
        </p:txBody>
      </p:sp>
      <p:sp>
        <p:nvSpPr>
          <p:cNvPr id="4" name="مستطيل 3"/>
          <p:cNvSpPr/>
          <p:nvPr/>
        </p:nvSpPr>
        <p:spPr>
          <a:xfrm>
            <a:off x="1539240" y="533400"/>
            <a:ext cx="7467600" cy="609600"/>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r>
              <a:rPr lang="ar-SA" sz="1600" dirty="0" smtClean="0"/>
              <a:t> </a:t>
            </a:r>
            <a:r>
              <a:rPr lang="ar-SA" sz="2800" dirty="0" smtClean="0">
                <a:solidFill>
                  <a:srgbClr val="FF0000"/>
                </a:solidFill>
                <a:cs typeface="Akhbar MT" pitchFamily="2" charset="-78"/>
              </a:rPr>
              <a:t>نشأة نظرية المعرفة عند الفلاسفة الغربيين </a:t>
            </a:r>
            <a:endParaRPr lang="ar-SA" sz="1600" dirty="0">
              <a:solidFill>
                <a:srgbClr val="FF0000"/>
              </a:solidFill>
              <a:cs typeface="Akhbar MT" pitchFamily="2" charset="-78"/>
            </a:endParaRPr>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7</a:t>
            </a:fld>
            <a:endParaRPr lang="en-US" altLang="ar-SA" smtClean="0">
              <a:solidFill>
                <a:schemeClr val="bg1"/>
              </a:solidFill>
              <a:latin typeface="Calibri" pitchFamily="34" charset="0"/>
            </a:endParaRPr>
          </a:p>
        </p:txBody>
      </p:sp>
      <p:sp>
        <p:nvSpPr>
          <p:cNvPr id="2" name="مستطيل مستدير الزوايا 1"/>
          <p:cNvSpPr/>
          <p:nvPr/>
        </p:nvSpPr>
        <p:spPr>
          <a:xfrm>
            <a:off x="3276600" y="670560"/>
            <a:ext cx="5410200" cy="5334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400" b="1" dirty="0">
                <a:solidFill>
                  <a:srgbClr val="FF0000"/>
                </a:solidFill>
                <a:cs typeface="Akhbar MT" pitchFamily="2" charset="-78"/>
              </a:rPr>
              <a:t>نظرية المعرفة في التراث الإسلامي</a:t>
            </a:r>
            <a:endParaRPr lang="ar-SA" sz="2400" dirty="0">
              <a:solidFill>
                <a:srgbClr val="FF0000"/>
              </a:solidFill>
              <a:cs typeface="Akhbar MT" pitchFamily="2" charset="-78"/>
            </a:endParaRPr>
          </a:p>
        </p:txBody>
      </p:sp>
      <p:sp>
        <p:nvSpPr>
          <p:cNvPr id="3" name="مستطيل 2"/>
          <p:cNvSpPr/>
          <p:nvPr/>
        </p:nvSpPr>
        <p:spPr>
          <a:xfrm>
            <a:off x="990600" y="1582341"/>
            <a:ext cx="8153400" cy="4505849"/>
          </a:xfrm>
          <a:prstGeom prst="rect">
            <a:avLst/>
          </a:prstGeom>
        </p:spPr>
        <p:txBody>
          <a:bodyPr wrap="square">
            <a:spAutoFit/>
          </a:bodyPr>
          <a:lstStyle/>
          <a:p>
            <a:pPr marL="342900" indent="-342900">
              <a:spcBef>
                <a:spcPct val="20000"/>
              </a:spcBef>
            </a:pPr>
            <a:r>
              <a:rPr lang="ar-SA" sz="2400" dirty="0">
                <a:cs typeface="Akhbar MT" pitchFamily="2" charset="-78"/>
              </a:rPr>
              <a:t>ساهم علماء المسلمين السابقين في مجال المعرفة ومسائلها من خلال مؤلفاتهم في علوم أصول الدين والفقه والمنطق.</a:t>
            </a:r>
          </a:p>
          <a:p>
            <a:pPr marL="342900" indent="-342900">
              <a:spcBef>
                <a:spcPct val="20000"/>
              </a:spcBef>
            </a:pPr>
            <a:endParaRPr lang="en-US" sz="2400" dirty="0">
              <a:cs typeface="Akhbar MT" pitchFamily="2" charset="-78"/>
            </a:endParaRPr>
          </a:p>
          <a:p>
            <a:pPr marL="342900" indent="-342900">
              <a:spcBef>
                <a:spcPct val="20000"/>
              </a:spcBef>
            </a:pPr>
            <a:r>
              <a:rPr lang="ar-SA" sz="2400" dirty="0">
                <a:cs typeface="Akhbar MT" pitchFamily="2" charset="-78"/>
              </a:rPr>
              <a:t>ثم أفرد العلماء المسلمين مؤلفات خاصه في هذا الجانب وعلى سبيل المثال نذكر بعض منها:-</a:t>
            </a:r>
            <a:endParaRPr lang="en-US" sz="2400" dirty="0">
              <a:cs typeface="Akhbar MT" pitchFamily="2" charset="-78"/>
            </a:endParaRPr>
          </a:p>
          <a:p>
            <a:pPr marL="342900" indent="-342900">
              <a:spcBef>
                <a:spcPct val="20000"/>
              </a:spcBef>
              <a:buClr>
                <a:srgbClr val="FF0000"/>
              </a:buClr>
              <a:buFont typeface="+mj-lt"/>
              <a:buAutoNum type="arabicPeriod"/>
            </a:pPr>
            <a:r>
              <a:rPr lang="ar-SA" sz="2400" dirty="0" smtClean="0">
                <a:cs typeface="Akhbar MT" pitchFamily="2" charset="-78"/>
              </a:rPr>
              <a:t>القاضي </a:t>
            </a:r>
            <a:r>
              <a:rPr lang="ar-SA" sz="2400" dirty="0">
                <a:cs typeface="Akhbar MT" pitchFamily="2" charset="-78"/>
              </a:rPr>
              <a:t>عبدالجبار, أفرد في كتابة المغني مجلداً بعنوان (النظر والمعرفة).</a:t>
            </a:r>
            <a:endParaRPr lang="en-US" sz="2400" dirty="0">
              <a:cs typeface="Akhbar MT" pitchFamily="2" charset="-78"/>
            </a:endParaRPr>
          </a:p>
          <a:p>
            <a:pPr marL="457200" indent="-457200">
              <a:spcBef>
                <a:spcPct val="20000"/>
              </a:spcBef>
              <a:buClr>
                <a:srgbClr val="FF0000"/>
              </a:buClr>
              <a:buFont typeface="+mj-lt"/>
              <a:buAutoNum type="arabicPeriod"/>
            </a:pPr>
            <a:r>
              <a:rPr lang="ar-SA" sz="2400" dirty="0" smtClean="0">
                <a:cs typeface="Akhbar MT" pitchFamily="2" charset="-78"/>
              </a:rPr>
              <a:t>الإمام </a:t>
            </a:r>
            <a:r>
              <a:rPr lang="ar-SA" sz="2400" dirty="0">
                <a:cs typeface="Akhbar MT" pitchFamily="2" charset="-78"/>
              </a:rPr>
              <a:t>الباقلاني قدم لكتابة التمهيد بباب في العلم وأقسامه.</a:t>
            </a:r>
            <a:endParaRPr lang="en-US" sz="2400" dirty="0">
              <a:cs typeface="Akhbar MT" pitchFamily="2" charset="-78"/>
            </a:endParaRPr>
          </a:p>
          <a:p>
            <a:pPr marL="457200" indent="-457200">
              <a:spcBef>
                <a:spcPct val="20000"/>
              </a:spcBef>
              <a:buClr>
                <a:srgbClr val="FF0000"/>
              </a:buClr>
              <a:buFont typeface="+mj-lt"/>
              <a:buAutoNum type="arabicPeriod"/>
            </a:pPr>
            <a:r>
              <a:rPr lang="ar-SA" sz="2400" dirty="0" smtClean="0">
                <a:cs typeface="Akhbar MT" pitchFamily="2" charset="-78"/>
              </a:rPr>
              <a:t>شيخ </a:t>
            </a:r>
            <a:r>
              <a:rPr lang="ar-SA" sz="2400" dirty="0">
                <a:cs typeface="Akhbar MT" pitchFamily="2" charset="-78"/>
              </a:rPr>
              <a:t>الإسلام ابن تيميه صنف كتاب (درء تعارض العقل والنقل) وبحث فيه العلاقة بين مصدري المعرفة , العقل والوحي </a:t>
            </a:r>
            <a:r>
              <a:rPr lang="ar-SA" sz="2400" dirty="0" smtClean="0">
                <a:cs typeface="Akhbar MT" pitchFamily="2" charset="-78"/>
              </a:rPr>
              <a:t>.</a:t>
            </a:r>
            <a:endParaRPr lang="en-US" sz="2400" dirty="0">
              <a:cs typeface="Akhbar MT" pitchFamily="2" charset="-78"/>
            </a:endParaRPr>
          </a:p>
          <a:p>
            <a:pPr marL="342900" indent="-342900">
              <a:spcBef>
                <a:spcPct val="20000"/>
              </a:spcBef>
            </a:pPr>
            <a:r>
              <a:rPr lang="ar-SA" sz="2400" dirty="0">
                <a:cs typeface="Akhbar MT" pitchFamily="2" charset="-78"/>
              </a:rPr>
              <a:t>وهناك عدد من علماء المسلمين من الأصوليين والفقهاء والمتكلمين والفلاسفة وغيرهم ممن تناول موضوعا أو أكثر من موضوعات المعرفة في كتبهم.</a:t>
            </a:r>
          </a:p>
          <a:p>
            <a:endParaRPr lang="en-US"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
            </a:r>
            <a:br>
              <a:rPr lang="en-US" dirty="0"/>
            </a:b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عنصر نائب للمحتوى 2"/>
          <p:cNvSpPr>
            <a:spLocks noGrp="1"/>
          </p:cNvSpPr>
          <p:nvPr>
            <p:ph idx="1"/>
          </p:nvPr>
        </p:nvSpPr>
        <p:spPr>
          <a:xfrm>
            <a:off x="533400" y="1371600"/>
            <a:ext cx="8915400" cy="4525963"/>
          </a:xfrm>
        </p:spPr>
        <p:txBody>
          <a:bodyPr/>
          <a:lstStyle/>
          <a:p>
            <a:r>
              <a:rPr lang="ar-SA" sz="2200" dirty="0">
                <a:solidFill>
                  <a:schemeClr val="tx1"/>
                </a:solidFill>
                <a:latin typeface="Arial" pitchFamily="34" charset="0"/>
                <a:cs typeface="Akhbar MT" pitchFamily="2" charset="-78"/>
              </a:rPr>
              <a:t>ونجدها أيضا في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مقالات </a:t>
            </a:r>
            <a:r>
              <a:rPr lang="ar-SA" sz="2200" dirty="0" smtClean="0">
                <a:solidFill>
                  <a:schemeClr val="tx1"/>
                </a:solidFill>
                <a:latin typeface="Arial" pitchFamily="34" charset="0"/>
                <a:cs typeface="Akhbar MT" pitchFamily="2" charset="-78"/>
              </a:rPr>
              <a:t>الفرق:</a:t>
            </a: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ككتاب مقالات الاسلاميين</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للأشعري</a:t>
            </a:r>
            <a:r>
              <a:rPr lang="ar-SA" sz="2200" dirty="0" smtClean="0">
                <a:solidFill>
                  <a:schemeClr val="tx1"/>
                </a:solidFill>
                <a:latin typeface="Arial" pitchFamily="34" charset="0"/>
                <a:cs typeface="Akhbar MT" pitchFamily="2" charset="-78"/>
              </a:rPr>
              <a:t>،</a:t>
            </a: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و(الفرق بين الفرق) للبغدادي</a:t>
            </a:r>
            <a:r>
              <a:rPr lang="ar-SA" sz="2200" dirty="0" smtClean="0">
                <a:solidFill>
                  <a:schemeClr val="tx1"/>
                </a:solidFill>
                <a:latin typeface="Arial" pitchFamily="34" charset="0"/>
                <a:cs typeface="Akhbar MT" pitchFamily="2" charset="-78"/>
              </a:rPr>
              <a:t>،</a:t>
            </a: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و(المنقذ من الضلال) و(المستصفى)</a:t>
            </a:r>
            <a:r>
              <a:rPr lang="en-US" sz="2200" dirty="0">
                <a:solidFill>
                  <a:schemeClr val="tx1"/>
                </a:solidFill>
                <a:latin typeface="Arial" pitchFamily="34" charset="0"/>
                <a:cs typeface="Akhbar MT" pitchFamily="2" charset="-78"/>
              </a:rPr>
              <a:t> </a:t>
            </a:r>
            <a:r>
              <a:rPr lang="ar-SA" sz="2200" dirty="0" smtClean="0">
                <a:solidFill>
                  <a:schemeClr val="tx1"/>
                </a:solidFill>
                <a:latin typeface="Arial" pitchFamily="34" charset="0"/>
                <a:cs typeface="Akhbar MT" pitchFamily="2" charset="-78"/>
              </a:rPr>
              <a:t>للغزالي</a:t>
            </a:r>
            <a:endParaRPr lang="en-US" sz="2200" dirty="0" smtClean="0">
              <a:solidFill>
                <a:schemeClr val="tx1"/>
              </a:solidFill>
              <a:latin typeface="Arial" pitchFamily="34" charset="0"/>
              <a:cs typeface="Akhbar MT" pitchFamily="2" charset="-78"/>
            </a:endParaRPr>
          </a:p>
          <a:p>
            <a:pPr>
              <a:buClr>
                <a:srgbClr val="FF0000"/>
              </a:buClr>
              <a:buFont typeface="Wingdings" panose="05000000000000000000" pitchFamily="2" charset="2"/>
              <a:buChar char="ü"/>
            </a:pPr>
            <a:r>
              <a:rPr lang="en-US" sz="2200" dirty="0" smtClean="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وكذلك في كتاب (التعريفات) للجرجاني.</a:t>
            </a:r>
          </a:p>
          <a:p>
            <a:pPr>
              <a:buClr>
                <a:srgbClr val="FF0000"/>
              </a:buClr>
              <a:buFont typeface="Wingdings" panose="05000000000000000000" pitchFamily="2" charset="2"/>
              <a:buChar char="ü"/>
            </a:pPr>
            <a:r>
              <a:rPr lang="ar-SA" sz="2200" dirty="0">
                <a:solidFill>
                  <a:schemeClr val="tx1"/>
                </a:solidFill>
                <a:latin typeface="Arial" pitchFamily="34" charset="0"/>
                <a:cs typeface="Akhbar MT" pitchFamily="2" charset="-78"/>
              </a:rPr>
              <a:t> -ونجد</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الكندي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يعقوب بن اسحاق) حاول</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ضبط العلم والمعرفة</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في مؤلفاته، </a:t>
            </a:r>
            <a:r>
              <a:rPr lang="ar-SA" sz="2200" dirty="0" smtClean="0">
                <a:solidFill>
                  <a:schemeClr val="tx1"/>
                </a:solidFill>
                <a:latin typeface="Arial" pitchFamily="34" charset="0"/>
                <a:cs typeface="Akhbar MT" pitchFamily="2" charset="-78"/>
              </a:rPr>
              <a:t>ومنها </a:t>
            </a:r>
            <a:r>
              <a:rPr lang="ar-SA" sz="2200" dirty="0">
                <a:solidFill>
                  <a:schemeClr val="tx1"/>
                </a:solidFill>
                <a:latin typeface="Arial" pitchFamily="34" charset="0"/>
                <a:cs typeface="Akhbar MT" pitchFamily="2" charset="-78"/>
              </a:rPr>
              <a:t>(رسالة في حدود الاشياء </a:t>
            </a:r>
            <a:r>
              <a:rPr lang="ar-SA" sz="2200" dirty="0" smtClean="0">
                <a:solidFill>
                  <a:schemeClr val="tx1"/>
                </a:solidFill>
                <a:latin typeface="Arial" pitchFamily="34" charset="0"/>
                <a:cs typeface="Akhbar MT" pitchFamily="2" charset="-78"/>
              </a:rPr>
              <a:t>ورسومها.</a:t>
            </a:r>
            <a:endParaRPr lang="en-US" sz="2200" dirty="0">
              <a:solidFill>
                <a:schemeClr val="tx1"/>
              </a:solidFill>
              <a:latin typeface="Arial" pitchFamily="34" charset="0"/>
              <a:cs typeface="Akhbar MT" pitchFamily="2" charset="-78"/>
            </a:endParaRP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أبو </a:t>
            </a:r>
            <a:r>
              <a:rPr lang="ar-SA" sz="2200" dirty="0">
                <a:solidFill>
                  <a:schemeClr val="tx1"/>
                </a:solidFill>
                <a:latin typeface="Arial" pitchFamily="34" charset="0"/>
                <a:cs typeface="Akhbar MT" pitchFamily="2" charset="-78"/>
              </a:rPr>
              <a:t>نصر</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الفارابي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الذي تحدث عن</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العلم وحده وتقسيماته</a:t>
            </a:r>
            <a:r>
              <a:rPr lang="en-US" sz="2200" dirty="0">
                <a:solidFill>
                  <a:schemeClr val="tx1"/>
                </a:solidFill>
                <a:latin typeface="Arial" pitchFamily="34" charset="0"/>
                <a:cs typeface="Akhbar MT" pitchFamily="2" charset="-78"/>
              </a:rPr>
              <a:t> </a:t>
            </a:r>
            <a:r>
              <a:rPr lang="ar-SA" sz="2200" dirty="0" smtClean="0">
                <a:solidFill>
                  <a:schemeClr val="tx1"/>
                </a:solidFill>
                <a:latin typeface="Arial" pitchFamily="34" charset="0"/>
                <a:cs typeface="Akhbar MT" pitchFamily="2" charset="-78"/>
              </a:rPr>
              <a:t>في كتاب </a:t>
            </a:r>
            <a:r>
              <a:rPr lang="ar-SA" sz="2200" dirty="0">
                <a:solidFill>
                  <a:schemeClr val="tx1"/>
                </a:solidFill>
                <a:latin typeface="Arial" pitchFamily="34" charset="0"/>
                <a:cs typeface="Akhbar MT" pitchFamily="2" charset="-78"/>
              </a:rPr>
              <a:t>(البرهان) وفي كتب أخرى</a:t>
            </a:r>
            <a:r>
              <a:rPr lang="en-US" sz="2200" dirty="0">
                <a:solidFill>
                  <a:schemeClr val="tx1"/>
                </a:solidFill>
                <a:latin typeface="Arial" pitchFamily="34" charset="0"/>
                <a:cs typeface="Akhbar MT" pitchFamily="2" charset="-78"/>
              </a:rPr>
              <a:t>. </a:t>
            </a:r>
            <a:endParaRPr lang="ar-SA" sz="2200" dirty="0" smtClean="0">
              <a:solidFill>
                <a:schemeClr val="tx1"/>
              </a:solidFill>
              <a:latin typeface="Arial" pitchFamily="34" charset="0"/>
              <a:cs typeface="Akhbar MT" pitchFamily="2" charset="-78"/>
            </a:endParaRPr>
          </a:p>
          <a:p>
            <a:pPr>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وابن </a:t>
            </a:r>
            <a:r>
              <a:rPr lang="ar-SA" sz="2200" dirty="0">
                <a:solidFill>
                  <a:schemeClr val="tx1"/>
                </a:solidFill>
                <a:latin typeface="Arial" pitchFamily="34" charset="0"/>
                <a:cs typeface="Akhbar MT" pitchFamily="2" charset="-78"/>
              </a:rPr>
              <a:t>سينا</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الذي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تناول الإدراك والعلم واليقين</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في كتابه (الاشارات والتنبيهات) وفي غيرها من كتبه</a:t>
            </a:r>
            <a:r>
              <a:rPr lang="en-US" sz="2200" dirty="0">
                <a:solidFill>
                  <a:schemeClr val="tx1"/>
                </a:solidFill>
                <a:latin typeface="Arial" pitchFamily="34" charset="0"/>
                <a:cs typeface="Akhbar MT" pitchFamily="2" charset="-78"/>
              </a:rPr>
              <a:t>. </a:t>
            </a:r>
            <a:endParaRPr lang="ar-SA" sz="2200" dirty="0">
              <a:solidFill>
                <a:schemeClr val="tx1"/>
              </a:solidFill>
              <a:latin typeface="Arial" pitchFamily="34" charset="0"/>
              <a:cs typeface="Akhbar MT" pitchFamily="2" charset="-78"/>
            </a:endParaRPr>
          </a:p>
          <a:p>
            <a:pPr marL="457200" indent="-457200">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وابن </a:t>
            </a:r>
            <a:r>
              <a:rPr lang="ar-SA" sz="2200" dirty="0">
                <a:solidFill>
                  <a:schemeClr val="tx1"/>
                </a:solidFill>
                <a:latin typeface="Arial" pitchFamily="34" charset="0"/>
                <a:cs typeface="Akhbar MT" pitchFamily="2" charset="-78"/>
              </a:rPr>
              <a:t>رشد</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في (تهافت التهافت</a:t>
            </a:r>
            <a:r>
              <a:rPr lang="en-US" sz="2200" dirty="0" smtClean="0">
                <a:solidFill>
                  <a:schemeClr val="tx1"/>
                </a:solidFill>
                <a:latin typeface="Arial" pitchFamily="34" charset="0"/>
                <a:cs typeface="Akhbar MT" pitchFamily="2" charset="-78"/>
              </a:rPr>
              <a:t>(</a:t>
            </a:r>
            <a:r>
              <a:rPr lang="ar-SA" sz="2200" dirty="0" smtClean="0">
                <a:solidFill>
                  <a:schemeClr val="tx1"/>
                </a:solidFill>
                <a:latin typeface="Arial" pitchFamily="34" charset="0"/>
                <a:cs typeface="Akhbar MT" pitchFamily="2" charset="-78"/>
              </a:rPr>
              <a:t>.</a:t>
            </a:r>
          </a:p>
          <a:p>
            <a:pPr marL="457200" indent="-457200">
              <a:buClr>
                <a:srgbClr val="FF0000"/>
              </a:buClr>
              <a:buFont typeface="Wingdings" panose="05000000000000000000" pitchFamily="2" charset="2"/>
              <a:buChar char="ü"/>
            </a:pPr>
            <a:r>
              <a:rPr lang="ar-SA" sz="2200" dirty="0" smtClean="0">
                <a:solidFill>
                  <a:schemeClr val="tx1"/>
                </a:solidFill>
                <a:latin typeface="Arial" pitchFamily="34" charset="0"/>
                <a:cs typeface="Akhbar MT" pitchFamily="2" charset="-78"/>
              </a:rPr>
              <a:t>والآمدي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في (الإحكام في أصول الأحكام) الذي تحدث فيه عن</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العلم الكلي والجزئي</a:t>
            </a:r>
            <a:r>
              <a:rPr lang="en-US" sz="2200" dirty="0">
                <a:solidFill>
                  <a:schemeClr val="tx1"/>
                </a:solidFill>
                <a:latin typeface="Arial" pitchFamily="34" charset="0"/>
                <a:cs typeface="Akhbar MT" pitchFamily="2" charset="-78"/>
              </a:rPr>
              <a:t> </a:t>
            </a:r>
            <a:r>
              <a:rPr lang="ar-SA" sz="2200" dirty="0">
                <a:solidFill>
                  <a:schemeClr val="tx1"/>
                </a:solidFill>
                <a:latin typeface="Arial" pitchFamily="34" charset="0"/>
                <a:cs typeface="Akhbar MT" pitchFamily="2" charset="-78"/>
              </a:rPr>
              <a:t>وغيره من المفاهيم</a:t>
            </a:r>
            <a:r>
              <a:rPr lang="en-US" sz="2200" dirty="0">
                <a:solidFill>
                  <a:schemeClr val="tx1"/>
                </a:solidFill>
                <a:latin typeface="Arial" pitchFamily="34" charset="0"/>
                <a:cs typeface="Akhbar MT" pitchFamily="2" charset="-78"/>
              </a:rPr>
              <a:t>.</a:t>
            </a:r>
            <a:endParaRPr lang="ar-SA" sz="2200" dirty="0">
              <a:solidFill>
                <a:schemeClr val="tx1"/>
              </a:solidFill>
              <a:latin typeface="Arial" pitchFamily="34" charset="0"/>
              <a:cs typeface="Akhbar MT" pitchFamily="2" charset="-78"/>
            </a:endParaRPr>
          </a:p>
        </p:txBody>
      </p:sp>
    </p:spTree>
    <p:extLst>
      <p:ext uri="{BB962C8B-B14F-4D97-AF65-F5344CB8AC3E}">
        <p14:creationId xmlns:p14="http://schemas.microsoft.com/office/powerpoint/2010/main" val="1191652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مستطيل 4"/>
          <p:cNvSpPr/>
          <p:nvPr/>
        </p:nvSpPr>
        <p:spPr>
          <a:xfrm>
            <a:off x="1066800" y="1981200"/>
            <a:ext cx="8610600" cy="3046988"/>
          </a:xfrm>
          <a:prstGeom prst="rect">
            <a:avLst/>
          </a:prstGeom>
        </p:spPr>
        <p:txBody>
          <a:bodyPr wrap="square">
            <a:spAutoFit/>
          </a:bodyPr>
          <a:lstStyle/>
          <a:p>
            <a:r>
              <a:rPr lang="ar-SA" sz="2400" dirty="0">
                <a:cs typeface="Akhbar MT" pitchFamily="2" charset="-78"/>
              </a:rPr>
              <a:t>الملاحظ</a:t>
            </a:r>
            <a:r>
              <a:rPr lang="en-US" sz="2400" dirty="0">
                <a:cs typeface="Akhbar MT" pitchFamily="2" charset="-78"/>
              </a:rPr>
              <a:t> </a:t>
            </a:r>
            <a:r>
              <a:rPr lang="ar-SA" sz="2400" dirty="0">
                <a:cs typeface="Akhbar MT" pitchFamily="2" charset="-78"/>
              </a:rPr>
              <a:t>من خلال استعراضنا لتاريخ نشأة نظرية المعرفة أنها عند الفلاسفة الأقدمين، كانت</a:t>
            </a:r>
            <a:r>
              <a:rPr lang="en-US" sz="2400" dirty="0">
                <a:cs typeface="Akhbar MT" pitchFamily="2" charset="-78"/>
              </a:rPr>
              <a:t> </a:t>
            </a:r>
            <a:r>
              <a:rPr lang="ar-SA" sz="2400" dirty="0">
                <a:cs typeface="Akhbar MT" pitchFamily="2" charset="-78"/>
              </a:rPr>
              <a:t>مبثوثة متفرقة، في ثنايا أبحاث الوجود والقيم، بل</a:t>
            </a:r>
            <a:r>
              <a:rPr lang="en-US" sz="2400" dirty="0">
                <a:cs typeface="Akhbar MT" pitchFamily="2" charset="-78"/>
              </a:rPr>
              <a:t> </a:t>
            </a:r>
            <a:r>
              <a:rPr lang="ar-SA" sz="2400" dirty="0">
                <a:cs typeface="Akhbar MT" pitchFamily="2" charset="-78"/>
              </a:rPr>
              <a:t>لم يكن يجمعها كتاب واحد أو دراسة منهجية مستقلة، فقد كانت متضمنة مثلا عند أفلاطون في أبحاثه في الجدل، وعند أرسطو في بحث ما وراء الطبيعة،</a:t>
            </a:r>
            <a:r>
              <a:rPr lang="en-US" sz="2400" dirty="0">
                <a:cs typeface="Akhbar MT" pitchFamily="2" charset="-78"/>
              </a:rPr>
              <a:t> </a:t>
            </a:r>
            <a:r>
              <a:rPr lang="ar-SA" sz="2400" dirty="0">
                <a:cs typeface="Akhbar MT" pitchFamily="2" charset="-78"/>
              </a:rPr>
              <a:t>دون أن يميزوا بين موضوع المعرفة وموضوع (</a:t>
            </a:r>
            <a:r>
              <a:rPr lang="ar-SA" sz="2400" dirty="0" smtClean="0">
                <a:cs typeface="Akhbar MT" pitchFamily="2" charset="-78"/>
              </a:rPr>
              <a:t>الميتافيزيقا</a:t>
            </a:r>
            <a:r>
              <a:rPr lang="ar-SA" sz="2400" dirty="0">
                <a:cs typeface="Akhbar MT" pitchFamily="2" charset="-78"/>
              </a:rPr>
              <a:t>)</a:t>
            </a:r>
            <a:r>
              <a:rPr lang="ar-SA" sz="2400" dirty="0" smtClean="0">
                <a:cs typeface="Akhbar MT" pitchFamily="2" charset="-78"/>
              </a:rPr>
              <a:t>، </a:t>
            </a:r>
            <a:r>
              <a:rPr lang="ar-SA" sz="2400" dirty="0">
                <a:cs typeface="Akhbar MT" pitchFamily="2" charset="-78"/>
              </a:rPr>
              <a:t>إلا انهم بحثوا في أهم جوانب المعرفة</a:t>
            </a:r>
            <a:r>
              <a:rPr lang="en-US" sz="2400" dirty="0" smtClean="0">
                <a:cs typeface="Akhbar MT" pitchFamily="2" charset="-78"/>
              </a:rPr>
              <a:t>.</a:t>
            </a:r>
            <a:endParaRPr lang="ar-SA" sz="2400" dirty="0" smtClean="0">
              <a:cs typeface="Akhbar MT" pitchFamily="2" charset="-78"/>
            </a:endParaRPr>
          </a:p>
          <a:p>
            <a:r>
              <a:rPr lang="en-US" sz="2400" dirty="0">
                <a:cs typeface="Akhbar MT" pitchFamily="2" charset="-78"/>
              </a:rPr>
              <a:t/>
            </a:r>
            <a:br>
              <a:rPr lang="en-US" sz="2400" dirty="0">
                <a:cs typeface="Akhbar MT" pitchFamily="2" charset="-78"/>
              </a:rPr>
            </a:br>
            <a:r>
              <a:rPr lang="en-US" sz="2400" dirty="0">
                <a:cs typeface="Akhbar MT" pitchFamily="2" charset="-78"/>
              </a:rPr>
              <a:t>-</a:t>
            </a:r>
            <a:r>
              <a:rPr lang="ar-SA" sz="2400" dirty="0">
                <a:cs typeface="Akhbar MT" pitchFamily="2" charset="-78"/>
              </a:rPr>
              <a:t>ولعل</a:t>
            </a:r>
            <a:r>
              <a:rPr lang="en-US" sz="2400" dirty="0">
                <a:cs typeface="Akhbar MT" pitchFamily="2" charset="-78"/>
              </a:rPr>
              <a:t> </a:t>
            </a:r>
            <a:r>
              <a:rPr lang="ar-SA" sz="2400" dirty="0">
                <a:cs typeface="Akhbar MT" pitchFamily="2" charset="-78"/>
              </a:rPr>
              <a:t>علماءنا المسلمين قد سبقوا غيرهم في إفراد بحث المعرفة بصورة مستقلة في كتبهم، لأهمية هذا الموضوع بالنسبة لهم، وعلاقته بالوجود، بينما لم يبدأ إفرادها عن الفلاسفة الغربيين إلا في القرن السابع عشر، مع جون لوك</a:t>
            </a:r>
            <a:r>
              <a:rPr lang="en-US" sz="2400" dirty="0">
                <a:cs typeface="Akhbar MT" pitchFamily="2" charset="-78"/>
              </a:rPr>
              <a:t>. </a:t>
            </a:r>
            <a:endParaRPr lang="ar-SA" sz="2400" dirty="0">
              <a:cs typeface="Akhbar MT" pitchFamily="2" charset="-78"/>
            </a:endParaRPr>
          </a:p>
        </p:txBody>
      </p:sp>
      <p:sp>
        <p:nvSpPr>
          <p:cNvPr id="6" name="مستطيل مستدير الزوايا 5"/>
          <p:cNvSpPr/>
          <p:nvPr/>
        </p:nvSpPr>
        <p:spPr>
          <a:xfrm>
            <a:off x="3771900" y="533400"/>
            <a:ext cx="29337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800" dirty="0" smtClean="0">
                <a:solidFill>
                  <a:srgbClr val="FF0000"/>
                </a:solidFill>
                <a:cs typeface="Akhbar MT" pitchFamily="2" charset="-78"/>
              </a:rPr>
              <a:t>مقارنة</a:t>
            </a:r>
            <a:r>
              <a:rPr lang="ar-SA" dirty="0" smtClean="0"/>
              <a:t> </a:t>
            </a:r>
            <a:endParaRPr lang="ar-SA" dirty="0"/>
          </a:p>
        </p:txBody>
      </p:sp>
    </p:spTree>
    <p:extLst>
      <p:ext uri="{BB962C8B-B14F-4D97-AF65-F5344CB8AC3E}">
        <p14:creationId xmlns:p14="http://schemas.microsoft.com/office/powerpoint/2010/main" val="9138937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400" dirty="0" smtClean="0">
                <a:solidFill>
                  <a:schemeClr val="tx1"/>
                </a:solidFill>
                <a:latin typeface="Arial" pitchFamily="34" charset="0"/>
                <a:cs typeface="Akhbar MT" pitchFamily="2" charset="-78"/>
              </a:rPr>
              <a:t>1- </a:t>
            </a:r>
            <a:r>
              <a:rPr lang="ar-SA" sz="2400" dirty="0">
                <a:solidFill>
                  <a:schemeClr val="tx1"/>
                </a:solidFill>
                <a:latin typeface="Arial" pitchFamily="34" charset="0"/>
                <a:cs typeface="Akhbar MT" pitchFamily="2" charset="-78"/>
              </a:rPr>
              <a:t>طبيعة المعرفة: وتقوم أبحاثها على بيان طبيعة العلاقة بين الذات العارفة والشيء المعروف</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2- إمكان المعرفة ويبحث في مدى قدرة الإنسان على تحصيل المعرفة. وهل يستطيع الإنسان أن يصل إلى جميع الحقائق، ويطمئن إلى صدق إدراكه وصحة معلوماته.</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3- مصادر المعرفة: الحواس والعقل، وعلاقتهما ببعض، وطريق الوحي عند أصحاب الأديان. وطرق أخرى كالإلهام والكشف والحدس.</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4- مجالات المعرفة</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5- غايات المعرفة</a:t>
            </a:r>
            <a:endParaRPr lang="en-US" sz="2400" dirty="0">
              <a:solidFill>
                <a:schemeClr val="tx1"/>
              </a:solidFill>
              <a:latin typeface="Arial" pitchFamily="34" charset="0"/>
              <a:cs typeface="Akhbar MT" pitchFamily="2" charset="-78"/>
            </a:endParaRPr>
          </a:p>
          <a:p>
            <a:r>
              <a:rPr lang="ar-SA" sz="2400" dirty="0">
                <a:solidFill>
                  <a:schemeClr val="tx1"/>
                </a:solidFill>
                <a:latin typeface="Arial" pitchFamily="34" charset="0"/>
                <a:cs typeface="Akhbar MT" pitchFamily="2" charset="-78"/>
              </a:rPr>
              <a:t>وهناك أبحاث قريبة من نظرية المعرفة، قد يدمجها البعض فيها، وقد يفصلونها عنها. منها:  أبحاث علم المنطق، وأبحاث علم النفس المتعلقة بمسائل التخيل والتصور والتعرف والإدراك وسائر العمليات العقلية.</a:t>
            </a:r>
            <a:endParaRPr lang="en-US" sz="2400" dirty="0">
              <a:solidFill>
                <a:schemeClr val="tx1"/>
              </a:solidFill>
              <a:latin typeface="Arial" pitchFamily="34" charset="0"/>
              <a:cs typeface="Akhbar MT"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مستطيل مستدير الزوايا 4"/>
          <p:cNvSpPr/>
          <p:nvPr/>
        </p:nvSpPr>
        <p:spPr>
          <a:xfrm>
            <a:off x="2514600" y="457200"/>
            <a:ext cx="6172200" cy="8382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r>
              <a:rPr lang="ar-SA" sz="2400" dirty="0" smtClean="0">
                <a:solidFill>
                  <a:schemeClr val="tx1"/>
                </a:solidFill>
                <a:latin typeface="Arial" pitchFamily="34" charset="0"/>
                <a:cs typeface="Akhbar MT" pitchFamily="2" charset="-78"/>
              </a:rPr>
              <a:t>              </a:t>
            </a:r>
            <a:r>
              <a:rPr lang="ar-SA" sz="2400" dirty="0" smtClean="0">
                <a:solidFill>
                  <a:srgbClr val="FF0000"/>
                </a:solidFill>
                <a:latin typeface="Arial" pitchFamily="34" charset="0"/>
                <a:cs typeface="Akhbar MT" pitchFamily="2" charset="-78"/>
              </a:rPr>
              <a:t>مباحث </a:t>
            </a:r>
            <a:r>
              <a:rPr lang="ar-SA" sz="2400" dirty="0">
                <a:solidFill>
                  <a:srgbClr val="FF0000"/>
                </a:solidFill>
                <a:latin typeface="Arial" pitchFamily="34" charset="0"/>
                <a:cs typeface="Akhbar MT" pitchFamily="2" charset="-78"/>
              </a:rPr>
              <a:t>(موضوعات) نظرية المعرفة:</a:t>
            </a:r>
            <a:endParaRPr lang="en-US" sz="2400" dirty="0">
              <a:solidFill>
                <a:srgbClr val="FF0000"/>
              </a:solidFill>
              <a:latin typeface="Arial" pitchFamily="34" charset="0"/>
              <a:cs typeface="Akhbar MT" pitchFamily="2" charset="-78"/>
            </a:endParaRPr>
          </a:p>
        </p:txBody>
      </p:sp>
    </p:spTree>
    <p:extLst>
      <p:ext uri="{BB962C8B-B14F-4D97-AF65-F5344CB8AC3E}">
        <p14:creationId xmlns:p14="http://schemas.microsoft.com/office/powerpoint/2010/main" val="3161553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173</TotalTime>
  <Words>330</Words>
  <Application>Microsoft Office PowerPoint</Application>
  <PresentationFormat>A4 Paper (210x297 mm)</PresentationFormat>
  <Paragraphs>85</Paragraphs>
  <Slides>11</Slides>
  <Notes>1</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فورم لكلية الاداب</vt:lpstr>
      <vt:lpstr>عرض تقديمي في PowerPoint</vt:lpstr>
      <vt:lpstr>المحاضرة الثانية</vt:lpstr>
      <vt:lpstr>عناصر المحاضرة</vt:lpstr>
      <vt:lpstr>عرض تقديمي في PowerPoint</vt:lpstr>
      <vt:lpstr>عرض تقديمي في PowerPoint</vt:lpstr>
      <vt:lpstr>عرض تقديمي في PowerPoint</vt:lpstr>
      <vt:lpstr> </vt:lpstr>
      <vt:lpstr>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Mohammad Abdulhmid Alqatawneh</cp:lastModifiedBy>
  <cp:revision>25</cp:revision>
  <dcterms:created xsi:type="dcterms:W3CDTF">2014-01-30T12:18:20Z</dcterms:created>
  <dcterms:modified xsi:type="dcterms:W3CDTF">2014-02-04T05:04:10Z</dcterms:modified>
</cp:coreProperties>
</file>