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9"/>
  </p:notesMasterIdLst>
  <p:sldIdLst>
    <p:sldId id="258" r:id="rId2"/>
    <p:sldId id="265" r:id="rId3"/>
    <p:sldId id="256" r:id="rId4"/>
    <p:sldId id="257" r:id="rId5"/>
    <p:sldId id="266" r:id="rId6"/>
    <p:sldId id="259" r:id="rId7"/>
    <p:sldId id="267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BEA2"/>
    <a:srgbClr val="CAA178"/>
    <a:srgbClr val="A77441"/>
    <a:srgbClr val="A0814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2" d="100"/>
          <a:sy n="62" d="100"/>
        </p:scale>
        <p:origin x="-151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1A745E5-9438-44FF-9444-705C44C83987}" type="datetimeFigureOut">
              <a:rPr lang="ar-SA" smtClean="0"/>
              <a:t>19/07/35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31F2BD7-DF4D-4FC9-84D3-012C27496E4D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7FA5-5324-470D-8808-06467EC9EA8B}" type="datetimeFigureOut">
              <a:rPr lang="ar-SA" smtClean="0"/>
              <a:t>19/07/35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FDE2-6D9E-499C-A35F-59E65FAE9B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7FA5-5324-470D-8808-06467EC9EA8B}" type="datetimeFigureOut">
              <a:rPr lang="ar-SA" smtClean="0"/>
              <a:t>19/07/35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FDE2-6D9E-499C-A35F-59E65FAE9B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7FA5-5324-470D-8808-06467EC9EA8B}" type="datetimeFigureOut">
              <a:rPr lang="ar-SA" smtClean="0"/>
              <a:t>19/07/35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FDE2-6D9E-499C-A35F-59E65FAE9B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7FA5-5324-470D-8808-06467EC9EA8B}" type="datetimeFigureOut">
              <a:rPr lang="ar-SA" smtClean="0"/>
              <a:t>19/07/35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FDE2-6D9E-499C-A35F-59E65FAE9B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7FA5-5324-470D-8808-06467EC9EA8B}" type="datetimeFigureOut">
              <a:rPr lang="ar-SA" smtClean="0"/>
              <a:t>19/07/35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FDE2-6D9E-499C-A35F-59E65FAE9B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7FA5-5324-470D-8808-06467EC9EA8B}" type="datetimeFigureOut">
              <a:rPr lang="ar-SA" smtClean="0"/>
              <a:t>19/07/35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FDE2-6D9E-499C-A35F-59E65FAE9B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7FA5-5324-470D-8808-06467EC9EA8B}" type="datetimeFigureOut">
              <a:rPr lang="ar-SA" smtClean="0"/>
              <a:t>19/07/35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FDE2-6D9E-499C-A35F-59E65FAE9B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7FA5-5324-470D-8808-06467EC9EA8B}" type="datetimeFigureOut">
              <a:rPr lang="ar-SA" smtClean="0"/>
              <a:t>19/07/35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FDE2-6D9E-499C-A35F-59E65FAE9B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7FA5-5324-470D-8808-06467EC9EA8B}" type="datetimeFigureOut">
              <a:rPr lang="ar-SA" smtClean="0"/>
              <a:t>19/07/35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FDE2-6D9E-499C-A35F-59E65FAE9B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7FA5-5324-470D-8808-06467EC9EA8B}" type="datetimeFigureOut">
              <a:rPr lang="ar-SA" smtClean="0"/>
              <a:t>19/07/35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FDE2-6D9E-499C-A35F-59E65FAE9B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7FA5-5324-470D-8808-06467EC9EA8B}" type="datetimeFigureOut">
              <a:rPr lang="ar-SA" smtClean="0"/>
              <a:t>19/07/35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FDE2-6D9E-499C-A35F-59E65FAE9B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57FA5-5324-470D-8808-06467EC9EA8B}" type="datetimeFigureOut">
              <a:rPr lang="ar-SA" smtClean="0"/>
              <a:t>19/07/35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BFDE2-6D9E-499C-A35F-59E65FAE9B43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2.bp.blogspot.com/-NxDBabAjEGU/Up4-a6pkX-I/AAAAAAAAAvg/fRlmf7CkpEk/s1600/School-Powerpoint-Background-787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مستطيل 4"/>
          <p:cNvSpPr/>
          <p:nvPr/>
        </p:nvSpPr>
        <p:spPr>
          <a:xfrm>
            <a:off x="1432960" y="404664"/>
            <a:ext cx="638828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7200" b="0" cap="none" spc="0" dirty="0" smtClean="0">
                <a:ln w="1841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مادة/ نظرية </a:t>
            </a:r>
            <a:r>
              <a:rPr lang="ar-SA" sz="7200" b="0" cap="none" spc="0" dirty="0" err="1" smtClean="0">
                <a:ln w="1841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المعرفة ..</a:t>
            </a:r>
            <a:endParaRPr lang="ar-SA" sz="7200" b="0" cap="none" spc="0" dirty="0" smtClean="0">
              <a:ln w="18415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414732" y="1772816"/>
            <a:ext cx="8470589" cy="39703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dirty="0" smtClean="0">
                <a:ln w="18415" cmpd="sng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تتبرأ من كل أمر يخيفكم </a:t>
            </a:r>
          </a:p>
          <a:p>
            <a:pPr algn="ctr"/>
            <a:r>
              <a:rPr lang="ar-SA" sz="2800" dirty="0" smtClean="0">
                <a:ln w="18415" cmpd="sng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وتتجلى  أمامكم اليوم بخريطة ذهنية </a:t>
            </a:r>
          </a:p>
          <a:p>
            <a:pPr algn="ctr"/>
            <a:r>
              <a:rPr lang="ar-SA" sz="2800" dirty="0" smtClean="0">
                <a:ln w="18415" cmpd="sng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تصور شامل بعناوين المنهج </a:t>
            </a:r>
          </a:p>
          <a:p>
            <a:pPr algn="ctr"/>
            <a:r>
              <a:rPr lang="ar-SA" sz="2800" dirty="0" smtClean="0">
                <a:ln w="18415" cmpd="sng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نحتاج هذا كثيراً قب</a:t>
            </a:r>
            <a:r>
              <a:rPr lang="ar-SA" sz="2800" dirty="0" smtClean="0">
                <a:ln w="18415" cmpd="sng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ل البدء والعَوْم بداخلها وأنت لا تعلم أين موقعك فيها </a:t>
            </a:r>
          </a:p>
          <a:p>
            <a:pPr algn="ctr"/>
            <a:endParaRPr lang="ar-SA" sz="2800" b="0" cap="none" spc="0" dirty="0">
              <a:ln w="18415" cmpd="sng">
                <a:solidFill>
                  <a:schemeClr val="accent5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ar-SA" sz="2800" dirty="0" err="1" smtClean="0">
                <a:ln w="18415" cmpd="sng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ذهبت </a:t>
            </a:r>
            <a:r>
              <a:rPr lang="ar-SA" sz="2800" dirty="0" smtClean="0">
                <a:ln w="18415" cmpd="sng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”نظرية المعرفة“ وهي حزينة وألقت مِقودها في يد </a:t>
            </a:r>
            <a:r>
              <a:rPr lang="ar-SA" sz="2800" dirty="0" smtClean="0">
                <a:ln w="18415" cmpd="sng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أسماء </a:t>
            </a:r>
            <a:r>
              <a:rPr lang="ar-SA" sz="2800" dirty="0" err="1" smtClean="0">
                <a:ln w="18415" cmpd="sng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عبدالعزيز</a:t>
            </a:r>
            <a:endParaRPr lang="ar-SA" sz="2800" dirty="0" smtClean="0">
              <a:ln w="18415" cmpd="sng">
                <a:solidFill>
                  <a:schemeClr val="accent5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accent5">
                  <a:lumMod val="20000"/>
                  <a:lumOff val="80000"/>
                </a:schemeClr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ar-SA" sz="2800" b="0" cap="none" spc="0" dirty="0" smtClean="0">
                <a:ln w="18415" cmpd="sng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وهاهي تحاول جاهدة أن تسلك بكم الطريق الصحيح </a:t>
            </a:r>
          </a:p>
          <a:p>
            <a:pPr algn="ctr"/>
            <a:endParaRPr lang="ar-SA" sz="2800" dirty="0">
              <a:ln w="18415" cmpd="sng">
                <a:solidFill>
                  <a:schemeClr val="accent5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ar-SA" sz="2800" b="0" cap="none" spc="0" dirty="0" err="1" smtClean="0">
                <a:ln w="18415" cmpd="sng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وتقول .............</a:t>
            </a:r>
            <a:r>
              <a:rPr lang="ar-SA" sz="2800" b="0" cap="none" spc="0" dirty="0" smtClean="0">
                <a:ln w="18415" cmpd="sng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ar-SA" sz="2800" b="0" cap="none" spc="0" dirty="0">
              <a:ln w="18415" cmpd="sng">
                <a:solidFill>
                  <a:schemeClr val="accent5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2.bp.blogspot.com/-NxDBabAjEGU/Up4-a6pkX-I/AAAAAAAAAvg/fRlmf7CkpEk/s1600/School-Powerpoint-Background-787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مستطيل 4"/>
          <p:cNvSpPr/>
          <p:nvPr/>
        </p:nvSpPr>
        <p:spPr>
          <a:xfrm>
            <a:off x="1979712" y="2348880"/>
            <a:ext cx="529343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بسم الله الرحمن الرحيم </a:t>
            </a:r>
          </a:p>
          <a:p>
            <a:pPr algn="ctr"/>
            <a:r>
              <a:rPr lang="ar-SA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نبدأ</a:t>
            </a:r>
            <a:r>
              <a:rPr lang="ar-SA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ar-SA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destiny4rohan.files.wordpress.com/2010/09/red-background-skinny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شكل بيضاوي 9"/>
          <p:cNvSpPr/>
          <p:nvPr/>
        </p:nvSpPr>
        <p:spPr>
          <a:xfrm>
            <a:off x="5436096" y="1124744"/>
            <a:ext cx="3312368" cy="237626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buFont typeface="Arial" pitchFamily="34" charset="0"/>
              <a:buChar char="•"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مقدمة</a:t>
            </a:r>
            <a:r>
              <a:rPr lang="ar-SA" alt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في نظرية المعرفة</a:t>
            </a:r>
          </a:p>
          <a:p>
            <a:pPr>
              <a:buFont typeface="Arial" pitchFamily="34" charset="0"/>
              <a:buChar char="•"/>
            </a:pP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تعريفها </a:t>
            </a:r>
          </a:p>
          <a:p>
            <a:pPr>
              <a:buFont typeface="Arial" pitchFamily="34" charset="0"/>
              <a:buChar char="•"/>
            </a:pP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أنواع المعرفة</a:t>
            </a:r>
          </a:p>
        </p:txBody>
      </p:sp>
      <p:sp>
        <p:nvSpPr>
          <p:cNvPr id="11" name="مخطط انسيابي: محطة طرفية 10"/>
          <p:cNvSpPr/>
          <p:nvPr/>
        </p:nvSpPr>
        <p:spPr>
          <a:xfrm>
            <a:off x="5436096" y="764704"/>
            <a:ext cx="3312368" cy="648072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المحاضرة الأولى</a:t>
            </a: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2" name="شكل بيضاوي 11"/>
          <p:cNvSpPr/>
          <p:nvPr/>
        </p:nvSpPr>
        <p:spPr>
          <a:xfrm>
            <a:off x="611560" y="1098456"/>
            <a:ext cx="3672408" cy="237626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indent="-457200">
              <a:buClr>
                <a:srgbClr val="FF0000"/>
              </a:buClr>
            </a:pPr>
            <a:r>
              <a:rPr lang="ar-SA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نشأة نظرية </a:t>
            </a:r>
            <a:r>
              <a:rPr lang="ar-SA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المعرفة </a:t>
            </a:r>
            <a:r>
              <a:rPr lang="ar-SA" sz="2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>
              <a:buClr>
                <a:srgbClr val="FF0000"/>
              </a:buClr>
            </a:pP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* عند </a:t>
            </a:r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اليونان </a:t>
            </a:r>
            <a:endParaRPr lang="ar-SA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>
              <a:buClr>
                <a:srgbClr val="FF0000"/>
              </a:buClr>
            </a:pP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* عند الغربيين المعاصرين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>
              <a:buClr>
                <a:srgbClr val="FF0000"/>
              </a:buClr>
            </a:pP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* في </a:t>
            </a:r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التراث الإسلامي </a:t>
            </a:r>
            <a:r>
              <a:rPr lang="en-US" dirty="0" smtClean="0"/>
              <a:t> </a:t>
            </a:r>
            <a:endParaRPr lang="ar-SA" dirty="0" smtClean="0"/>
          </a:p>
        </p:txBody>
      </p:sp>
      <p:sp>
        <p:nvSpPr>
          <p:cNvPr id="13" name="مخطط انسيابي: محطة طرفية 12"/>
          <p:cNvSpPr/>
          <p:nvPr/>
        </p:nvSpPr>
        <p:spPr>
          <a:xfrm>
            <a:off x="755576" y="738416"/>
            <a:ext cx="3312368" cy="648072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المحاضرة الثانية</a:t>
            </a:r>
          </a:p>
        </p:txBody>
      </p:sp>
      <p:sp>
        <p:nvSpPr>
          <p:cNvPr id="14" name="شكل بيضاوي 13"/>
          <p:cNvSpPr/>
          <p:nvPr/>
        </p:nvSpPr>
        <p:spPr>
          <a:xfrm>
            <a:off x="3131840" y="3933056"/>
            <a:ext cx="3312368" cy="237626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القرآن</a:t>
            </a:r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ونظرية المعرفة</a:t>
            </a:r>
          </a:p>
        </p:txBody>
      </p:sp>
      <p:sp>
        <p:nvSpPr>
          <p:cNvPr id="15" name="مخطط انسيابي: محطة طرفية 14"/>
          <p:cNvSpPr/>
          <p:nvPr/>
        </p:nvSpPr>
        <p:spPr>
          <a:xfrm>
            <a:off x="3131840" y="3573016"/>
            <a:ext cx="3312368" cy="648072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المحاضرة الثالثة</a:t>
            </a: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destiny4rohan.files.wordpress.com/2010/09/red-background-skinny-11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شكل بيضاوي 7"/>
          <p:cNvSpPr/>
          <p:nvPr/>
        </p:nvSpPr>
        <p:spPr>
          <a:xfrm>
            <a:off x="4139952" y="1412776"/>
            <a:ext cx="4788024" cy="3312368"/>
          </a:xfrm>
          <a:prstGeom prst="ellipse">
            <a:avLst/>
          </a:prstGeom>
          <a:solidFill>
            <a:srgbClr val="DABEA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سيكون لدينا هنا مذاهب من حيث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مصادر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المعرفة</a:t>
            </a:r>
          </a:p>
          <a:p>
            <a:pPr>
              <a:buClr>
                <a:srgbClr val="FF0000"/>
              </a:buClr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 </a:t>
            </a:r>
            <a:r>
              <a:rPr lang="ar-SA" alt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المذهب </a:t>
            </a:r>
            <a:r>
              <a:rPr lang="ar-SA" alt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العقلي </a:t>
            </a:r>
            <a:r>
              <a:rPr lang="ar-SA" alt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المذهب </a:t>
            </a:r>
            <a:r>
              <a:rPr lang="ar-SA" alt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التجريبي </a:t>
            </a:r>
            <a:r>
              <a:rPr lang="ar-SA" alt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المذهب </a:t>
            </a:r>
            <a:r>
              <a:rPr lang="ar-SA" alt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الحدسي </a:t>
            </a:r>
            <a:r>
              <a:rPr lang="ar-SA" alt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المذهب </a:t>
            </a:r>
            <a:r>
              <a:rPr lang="ar-SA" alt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البراغماتي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alt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ar-SA" altLang="ar-SA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>
              <a:buClr>
                <a:srgbClr val="FF0000"/>
              </a:buClr>
            </a:pPr>
            <a:r>
              <a:rPr lang="ar-SA" alt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وبما أن الوحي من ضمن المصادر عندنا نحن المسلمون بيكون فيه عنوان موقع الوحي بين هذه المصادر</a:t>
            </a:r>
            <a:endParaRPr lang="ar-SA" alt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</p:txBody>
      </p:sp>
      <p:sp>
        <p:nvSpPr>
          <p:cNvPr id="9" name="مخطط انسيابي: محطة طرفية 8"/>
          <p:cNvSpPr/>
          <p:nvPr/>
        </p:nvSpPr>
        <p:spPr>
          <a:xfrm>
            <a:off x="4932040" y="908720"/>
            <a:ext cx="3312368" cy="648072"/>
          </a:xfrm>
          <a:prstGeom prst="flowChartTerminator">
            <a:avLst/>
          </a:prstGeom>
          <a:solidFill>
            <a:srgbClr val="A774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المحاضرة الرابعة</a:t>
            </a: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836148" y="-12144"/>
            <a:ext cx="747191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هنا يبدأ الشغل </a:t>
            </a:r>
            <a:r>
              <a:rPr lang="ar-SA" sz="4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والمتعة والتركيز </a:t>
            </a:r>
            <a:r>
              <a:rPr lang="ar-SA" sz="4800" dirty="0" err="1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ياجماعة</a:t>
            </a:r>
            <a:endParaRPr lang="ar-SA" sz="48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1" name="شكل بيضاوي 10"/>
          <p:cNvSpPr/>
          <p:nvPr/>
        </p:nvSpPr>
        <p:spPr>
          <a:xfrm>
            <a:off x="35496" y="3140968"/>
            <a:ext cx="4788024" cy="3312368"/>
          </a:xfrm>
          <a:prstGeom prst="ellipse">
            <a:avLst/>
          </a:prstGeom>
          <a:solidFill>
            <a:srgbClr val="DABEA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و سيكون لدينا هنا مذاهب من حيث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إمكان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المعرفة ..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إذا أصلا ممكن إحنا نعرف شيء وإلا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لا ..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بيكون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فيه 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(مذهب الشك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بنوعيه 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– مجالات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الشك 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– موقف الإسلام من الشك المذهبي) فقط</a:t>
            </a:r>
            <a:endParaRPr lang="ar-SA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2" name="مخطط انسيابي: محطة طرفية 11"/>
          <p:cNvSpPr/>
          <p:nvPr/>
        </p:nvSpPr>
        <p:spPr>
          <a:xfrm>
            <a:off x="827584" y="2636912"/>
            <a:ext cx="3312368" cy="648072"/>
          </a:xfrm>
          <a:prstGeom prst="flowChartTerminator">
            <a:avLst/>
          </a:prstGeom>
          <a:solidFill>
            <a:srgbClr val="A774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المحاضرة الخامسة</a:t>
            </a: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destiny4rohan.files.wordpress.com/2010/09/red-background-skinny-11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شكل بيضاوي 7"/>
          <p:cNvSpPr/>
          <p:nvPr/>
        </p:nvSpPr>
        <p:spPr>
          <a:xfrm>
            <a:off x="4788024" y="764704"/>
            <a:ext cx="4283968" cy="2592288"/>
          </a:xfrm>
          <a:prstGeom prst="ellipse">
            <a:avLst/>
          </a:prstGeom>
          <a:solidFill>
            <a:srgbClr val="DABEA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سيكون لدينا هنا مذاهب من حيث </a:t>
            </a:r>
          </a:p>
          <a:p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طبيعة وحقيقة 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المعرفة</a:t>
            </a:r>
          </a:p>
          <a:p>
            <a:pPr>
              <a:buClr>
                <a:srgbClr val="FF0000"/>
              </a:buClr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 </a:t>
            </a:r>
            <a:r>
              <a:rPr lang="ar-SA" alt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المذهب </a:t>
            </a:r>
            <a:r>
              <a:rPr lang="ar-SA" alt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مثالي </a:t>
            </a:r>
            <a:r>
              <a:rPr lang="ar-SA" alt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المذهب </a:t>
            </a:r>
            <a:r>
              <a:rPr lang="ar-SA" alt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واقعي </a:t>
            </a:r>
            <a:r>
              <a:rPr lang="ar-SA" alt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المذهب </a:t>
            </a:r>
            <a:r>
              <a:rPr lang="ar-SA" alt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عملي </a:t>
            </a:r>
            <a:r>
              <a:rPr lang="ar-SA" alt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ar-SA" altLang="ar-SA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وفي الأخير وقفة نقدية  </a:t>
            </a:r>
          </a:p>
        </p:txBody>
      </p:sp>
      <p:sp>
        <p:nvSpPr>
          <p:cNvPr id="9" name="مخطط انسيابي: محطة طرفية 8"/>
          <p:cNvSpPr/>
          <p:nvPr/>
        </p:nvSpPr>
        <p:spPr>
          <a:xfrm>
            <a:off x="5292080" y="332656"/>
            <a:ext cx="3312368" cy="648072"/>
          </a:xfrm>
          <a:prstGeom prst="flowChartTerminator">
            <a:avLst/>
          </a:prstGeom>
          <a:solidFill>
            <a:srgbClr val="A774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المحاضرة السادسة</a:t>
            </a: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1" name="شكل بيضاوي 10"/>
          <p:cNvSpPr/>
          <p:nvPr/>
        </p:nvSpPr>
        <p:spPr>
          <a:xfrm>
            <a:off x="35496" y="692696"/>
            <a:ext cx="4788024" cy="3312368"/>
          </a:xfrm>
          <a:prstGeom prst="ellipse">
            <a:avLst/>
          </a:prstGeom>
          <a:solidFill>
            <a:srgbClr val="DABEA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هنا مازال يتحدث عن المعرفة </a:t>
            </a:r>
          </a:p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وبدأ بمقدمة ويتكلم عن مفهوم المنهج</a:t>
            </a:r>
          </a:p>
          <a:p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ونأخذ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 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المنطق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الصوري 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– والمنطق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الرمزي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بتعاريفها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وكل منطق وما يتعلق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به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من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أمور ..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endParaRPr lang="ar-SA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ctr"/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تحتاج لتركيز </a:t>
            </a:r>
            <a:endParaRPr lang="ar-SA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2" name="مخطط انسيابي: محطة طرفية 11"/>
          <p:cNvSpPr/>
          <p:nvPr/>
        </p:nvSpPr>
        <p:spPr>
          <a:xfrm>
            <a:off x="827584" y="188640"/>
            <a:ext cx="3312368" cy="648072"/>
          </a:xfrm>
          <a:prstGeom prst="flowChartTerminator">
            <a:avLst/>
          </a:prstGeom>
          <a:solidFill>
            <a:srgbClr val="A774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المحاضرة السابعة</a:t>
            </a: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3" name="شكل بيضاوي 12"/>
          <p:cNvSpPr/>
          <p:nvPr/>
        </p:nvSpPr>
        <p:spPr>
          <a:xfrm>
            <a:off x="4536504" y="3933056"/>
            <a:ext cx="3923928" cy="2016224"/>
          </a:xfrm>
          <a:prstGeom prst="ellipse">
            <a:avLst/>
          </a:prstGeom>
          <a:solidFill>
            <a:srgbClr val="DABEA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تتحدث عن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مناهج 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المعرفة</a:t>
            </a:r>
          </a:p>
          <a:p>
            <a:pPr>
              <a:buClr>
                <a:srgbClr val="FF0000"/>
              </a:buClr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 </a:t>
            </a:r>
            <a:r>
              <a:rPr lang="ar-SA" alt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منهج </a:t>
            </a:r>
            <a:r>
              <a:rPr lang="ar-SA" alt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جدلي </a:t>
            </a:r>
            <a:r>
              <a:rPr lang="ar-SA" alt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– منهج </a:t>
            </a:r>
            <a:r>
              <a:rPr lang="ar-SA" alt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إشراقي </a:t>
            </a:r>
            <a:r>
              <a:rPr lang="ar-SA" alt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ar-SA" altLang="ar-SA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4" name="مخطط انسيابي: محطة طرفية 13"/>
          <p:cNvSpPr/>
          <p:nvPr/>
        </p:nvSpPr>
        <p:spPr>
          <a:xfrm>
            <a:off x="4824536" y="3573016"/>
            <a:ext cx="3312368" cy="648072"/>
          </a:xfrm>
          <a:prstGeom prst="flowChartTerminator">
            <a:avLst/>
          </a:prstGeom>
          <a:solidFill>
            <a:srgbClr val="A774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المحاضرة الثامنة</a:t>
            </a: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5" name="شكل بيضاوي 14"/>
          <p:cNvSpPr/>
          <p:nvPr/>
        </p:nvSpPr>
        <p:spPr>
          <a:xfrm>
            <a:off x="323528" y="4265712"/>
            <a:ext cx="4283968" cy="2592288"/>
          </a:xfrm>
          <a:prstGeom prst="ellipse">
            <a:avLst/>
          </a:prstGeom>
          <a:solidFill>
            <a:srgbClr val="DABEA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استفردت هذه المحاضرة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بالمنهج التجريبي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بشكل أوسع مما هو عليه في المحاضرة الرابعة عندما كان مذهب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بسيط ..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توسعوا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فيه ..</a:t>
            </a:r>
            <a:endParaRPr lang="ar-SA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6" name="مخطط انسيابي: محطة طرفية 15"/>
          <p:cNvSpPr/>
          <p:nvPr/>
        </p:nvSpPr>
        <p:spPr>
          <a:xfrm>
            <a:off x="827584" y="3833664"/>
            <a:ext cx="3312368" cy="648072"/>
          </a:xfrm>
          <a:prstGeom prst="flowChartTerminator">
            <a:avLst/>
          </a:prstGeom>
          <a:solidFill>
            <a:srgbClr val="A774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المحاضرة التاسعة</a:t>
            </a: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destiny4rohan.files.wordpress.com/2010/09/red-background-skinny-11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شكل بيضاوي 2"/>
          <p:cNvSpPr/>
          <p:nvPr/>
        </p:nvSpPr>
        <p:spPr>
          <a:xfrm>
            <a:off x="4788024" y="764704"/>
            <a:ext cx="4283968" cy="25922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أشهر أعلام نظرية المعرفة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في الفكر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الإسلامي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..</a:t>
            </a:r>
            <a:endParaRPr lang="ar-SA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ابن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سينا 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– ابن عربي</a:t>
            </a:r>
            <a:endParaRPr lang="ar-SA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5292080" y="332656"/>
            <a:ext cx="3312368" cy="648072"/>
          </a:xfrm>
          <a:prstGeom prst="flowChartTerminator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المحاضرة العاشرة</a:t>
            </a: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شكل بيضاوي 4"/>
          <p:cNvSpPr/>
          <p:nvPr/>
        </p:nvSpPr>
        <p:spPr>
          <a:xfrm>
            <a:off x="288032" y="764704"/>
            <a:ext cx="4283968" cy="25922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أشهر أعلام نظرية المعرفة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في الفكر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الإسلامي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..</a:t>
            </a:r>
            <a:endParaRPr lang="ar-SA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الغزالي 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– ابن رشد</a:t>
            </a:r>
            <a:endParaRPr lang="ar-SA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" name="مخطط انسيابي: محطة طرفية 5"/>
          <p:cNvSpPr/>
          <p:nvPr/>
        </p:nvSpPr>
        <p:spPr>
          <a:xfrm>
            <a:off x="792088" y="332656"/>
            <a:ext cx="3312368" cy="648072"/>
          </a:xfrm>
          <a:prstGeom prst="flowChartTerminator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المحاضرة الحادية عشر</a:t>
            </a: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شكل بيضاوي 6"/>
          <p:cNvSpPr/>
          <p:nvPr/>
        </p:nvSpPr>
        <p:spPr>
          <a:xfrm>
            <a:off x="2483768" y="3933056"/>
            <a:ext cx="4283968" cy="25922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أشهر أعلام نظرية المعرفة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الغربيين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..</a:t>
            </a:r>
            <a:endParaRPr lang="ar-SA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كانت 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–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باشلار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..</a:t>
            </a:r>
            <a:endParaRPr lang="ar-SA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برايفت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للبنات: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يخي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مدري ليه أقراه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بلاشار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:D</a:t>
            </a:r>
            <a:endParaRPr lang="ar-SA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" name="مخطط انسيابي: محطة طرفية 7"/>
          <p:cNvSpPr/>
          <p:nvPr/>
        </p:nvSpPr>
        <p:spPr>
          <a:xfrm>
            <a:off x="2987824" y="3501008"/>
            <a:ext cx="3312368" cy="648072"/>
          </a:xfrm>
          <a:prstGeom prst="flowChartTerminator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المحاضرة الثانية عشر</a:t>
            </a: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destiny4rohan.files.wordpress.com/2010/09/red-background-skinny-11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شكل بيضاوي 2"/>
          <p:cNvSpPr/>
          <p:nvPr/>
        </p:nvSpPr>
        <p:spPr>
          <a:xfrm>
            <a:off x="4788024" y="764704"/>
            <a:ext cx="4283968" cy="25922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اتجاهات معاصرة 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في نظرية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المعرفة:</a:t>
            </a:r>
            <a:endParaRPr lang="ar-SA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الوظعية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المنطقية 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–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الظاهراتية</a:t>
            </a:r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إسلامية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المعرفة </a:t>
            </a:r>
            <a:r>
              <a:rPr lang="ar-SA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ar-SA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5292080" y="332656"/>
            <a:ext cx="3312368" cy="648072"/>
          </a:xfrm>
          <a:prstGeom prst="flowChartTerminator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المحاضرة الثالثة عشر</a:t>
            </a: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شكل بيضاوي 4"/>
          <p:cNvSpPr/>
          <p:nvPr/>
        </p:nvSpPr>
        <p:spPr>
          <a:xfrm>
            <a:off x="288032" y="764704"/>
            <a:ext cx="4283968" cy="25922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إسلامية المعرفة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بالتفصيل ..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وهذه المحاضرة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ممتعة ..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</p:txBody>
      </p:sp>
      <p:sp>
        <p:nvSpPr>
          <p:cNvPr id="6" name="مخطط انسيابي: محطة طرفية 5"/>
          <p:cNvSpPr/>
          <p:nvPr/>
        </p:nvSpPr>
        <p:spPr>
          <a:xfrm>
            <a:off x="792088" y="332656"/>
            <a:ext cx="3312368" cy="648072"/>
          </a:xfrm>
          <a:prstGeom prst="flowChartTerminator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المحاضرة الرابعة عشر</a:t>
            </a: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شكل بيضاوي 6"/>
          <p:cNvSpPr/>
          <p:nvPr/>
        </p:nvSpPr>
        <p:spPr>
          <a:xfrm>
            <a:off x="2483768" y="3933056"/>
            <a:ext cx="4283968" cy="25922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أتمنى إني وضحت الفكرة عن منهجنا بشكل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عام ..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  <a:sym typeface="Wingdings" pitchFamily="2" charset="2"/>
              </a:rPr>
              <a:t>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  <a:sym typeface="Wingdings" pitchFamily="2" charset="2"/>
              </a:rPr>
              <a:t> </a:t>
            </a:r>
          </a:p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  <a:sym typeface="Wingdings" pitchFamily="2" charset="2"/>
              </a:rPr>
              <a:t>وأتمنى من كل قلبي إني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  <a:sym typeface="Wingdings" pitchFamily="2" charset="2"/>
              </a:rPr>
              <a:t>أفدتكم ..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  <a:sym typeface="Wingdings" pitchFamily="2" charset="2"/>
              </a:rPr>
              <a:t> </a:t>
            </a:r>
          </a:p>
          <a:p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  <a:sym typeface="Wingdings" pitchFamily="2" charset="2"/>
              </a:rPr>
              <a:t>وأسأل الله العلي القدير أن يوفقكم ويسدد خطاكم وفالكم أعلى الدرجات دنيا </a:t>
            </a:r>
            <a:r>
              <a:rPr lang="ar-SA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  <a:sym typeface="Wingdings" pitchFamily="2" charset="2"/>
              </a:rPr>
              <a:t>وآخرة ..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  <a:sym typeface="Wingdings" pitchFamily="2" charset="2"/>
              </a:rPr>
              <a:t> </a:t>
            </a:r>
            <a:endParaRPr lang="ar-SA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" name="مخطط انسيابي: محطة طرفية 7"/>
          <p:cNvSpPr/>
          <p:nvPr/>
        </p:nvSpPr>
        <p:spPr>
          <a:xfrm>
            <a:off x="2987824" y="3501008"/>
            <a:ext cx="3312368" cy="648072"/>
          </a:xfrm>
          <a:prstGeom prst="flowChartTerminator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أخيراً</a:t>
            </a: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384</Words>
  <Application>Microsoft Office PowerPoint</Application>
  <PresentationFormat>عرض على الشاشة (3:4)‏</PresentationFormat>
  <Paragraphs>72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Sony</dc:creator>
  <cp:lastModifiedBy>Sony</cp:lastModifiedBy>
  <cp:revision>1</cp:revision>
  <dcterms:created xsi:type="dcterms:W3CDTF">2014-05-18T14:34:55Z</dcterms:created>
  <dcterms:modified xsi:type="dcterms:W3CDTF">2014-05-18T15:48:49Z</dcterms:modified>
</cp:coreProperties>
</file>