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92" r:id="rId3"/>
    <p:sldId id="308" r:id="rId4"/>
    <p:sldId id="309" r:id="rId5"/>
    <p:sldId id="310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0E478A"/>
    <a:srgbClr val="43A79C"/>
    <a:srgbClr val="313B4A"/>
    <a:srgbClr val="EDBD1F"/>
    <a:srgbClr val="F04316"/>
    <a:srgbClr val="81AA52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12725" y="3097848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العمل التطوعي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الثامنة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آليات العمل التطوعي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68760"/>
            <a:ext cx="8915400" cy="4525963"/>
          </a:xfrm>
        </p:spPr>
        <p:txBody>
          <a:bodyPr/>
          <a:lstStyle/>
          <a:p>
            <a:r>
              <a:rPr lang="ar-SA" sz="3600" b="1" dirty="0" smtClean="0">
                <a:solidFill>
                  <a:srgbClr val="FF0000"/>
                </a:solidFill>
              </a:rPr>
              <a:t> </a:t>
            </a:r>
            <a:r>
              <a:rPr lang="ar-SA" b="1" dirty="0" smtClean="0">
                <a:solidFill>
                  <a:srgbClr val="FF0000"/>
                </a:solidFill>
              </a:rPr>
              <a:t>آليات العمل التطوعي</a:t>
            </a:r>
          </a:p>
          <a:p>
            <a:r>
              <a:rPr lang="ar-SA" dirty="0" smtClean="0"/>
              <a:t>     </a:t>
            </a:r>
            <a:r>
              <a:rPr lang="ar-SA" dirty="0" smtClean="0">
                <a:solidFill>
                  <a:srgbClr val="7030A0"/>
                </a:solidFill>
              </a:rPr>
              <a:t>تبرز آليات العمل التطوعي من خلال </a:t>
            </a:r>
            <a:r>
              <a:rPr lang="ar-SA" dirty="0" smtClean="0">
                <a:solidFill>
                  <a:srgbClr val="00B050"/>
                </a:solidFill>
              </a:rPr>
              <a:t>تفعيله في عدة مجالات </a:t>
            </a:r>
            <a:r>
              <a:rPr lang="ar-SA" dirty="0" smtClean="0"/>
              <a:t>منها </a:t>
            </a:r>
            <a:r>
              <a:rPr lang="ar-SA" dirty="0" smtClean="0">
                <a:solidFill>
                  <a:srgbClr val="0070C0"/>
                </a:solidFill>
              </a:rPr>
              <a:t>الإعلام</a:t>
            </a:r>
            <a:r>
              <a:rPr lang="ar-SA" dirty="0" smtClean="0"/>
              <a:t> و</a:t>
            </a:r>
            <a:r>
              <a:rPr lang="ar-SA" dirty="0" smtClean="0">
                <a:solidFill>
                  <a:srgbClr val="C00000"/>
                </a:solidFill>
              </a:rPr>
              <a:t>التعليم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43A79C"/>
                </a:solidFill>
              </a:rPr>
              <a:t>واستخدام الحاسب الآلي </a:t>
            </a:r>
            <a:r>
              <a:rPr lang="ar-SA" dirty="0" smtClean="0"/>
              <a:t>، ويمكن توضيح ذلك فيما يلي: </a:t>
            </a:r>
          </a:p>
          <a:p>
            <a:r>
              <a:rPr lang="ar-SA" b="1" dirty="0"/>
              <a:t>أولا : </a:t>
            </a:r>
            <a:r>
              <a:rPr lang="ar-SA" b="1" dirty="0">
                <a:solidFill>
                  <a:srgbClr val="FF0000"/>
                </a:solidFill>
              </a:rPr>
              <a:t>تفعيل العمل التطوعي في مجال الإعلام </a:t>
            </a:r>
            <a:r>
              <a:rPr lang="ar-SA" dirty="0"/>
              <a:t>: - </a:t>
            </a:r>
          </a:p>
          <a:p>
            <a:r>
              <a:rPr lang="ar-SA" dirty="0" smtClean="0"/>
              <a:t>   </a:t>
            </a:r>
            <a:r>
              <a:rPr lang="ar-SA" i="1" dirty="0" smtClean="0">
                <a:solidFill>
                  <a:srgbClr val="7030A0"/>
                </a:solidFill>
              </a:rPr>
              <a:t>ومن </a:t>
            </a:r>
            <a:r>
              <a:rPr lang="ar-SA" i="1" dirty="0">
                <a:solidFill>
                  <a:srgbClr val="7030A0"/>
                </a:solidFill>
              </a:rPr>
              <a:t>المقترحات لتفعيل العمل التطوعي في مجال الإعلام </a:t>
            </a:r>
            <a:r>
              <a:rPr lang="ar-SA" i="1" dirty="0" smtClean="0">
                <a:solidFill>
                  <a:srgbClr val="7030A0"/>
                </a:solidFill>
              </a:rPr>
              <a:t>ما يلي </a:t>
            </a:r>
            <a:r>
              <a:rPr lang="ar-SA" dirty="0" smtClean="0"/>
              <a:t>: 1- </a:t>
            </a:r>
            <a:r>
              <a:rPr lang="ar-SA" dirty="0">
                <a:solidFill>
                  <a:srgbClr val="FF0000"/>
                </a:solidFill>
              </a:rPr>
              <a:t>أن </a:t>
            </a:r>
            <a:r>
              <a:rPr lang="ar-SA" dirty="0">
                <a:solidFill>
                  <a:srgbClr val="FF0000"/>
                </a:solidFill>
              </a:rPr>
              <a:t>ي</a:t>
            </a:r>
            <a:r>
              <a:rPr lang="ar-SA" dirty="0" smtClean="0">
                <a:solidFill>
                  <a:srgbClr val="FF0000"/>
                </a:solidFill>
              </a:rPr>
              <a:t>مارس </a:t>
            </a:r>
            <a:r>
              <a:rPr lang="ar-SA" dirty="0">
                <a:solidFill>
                  <a:srgbClr val="FF0000"/>
                </a:solidFill>
              </a:rPr>
              <a:t>الإعلام دورا أكبر في دعوة المواطنين الى العمل التطوعي</a:t>
            </a:r>
            <a:r>
              <a:rPr lang="ar-SA" dirty="0"/>
              <a:t> </a:t>
            </a:r>
            <a:r>
              <a:rPr lang="ar-SA" dirty="0">
                <a:solidFill>
                  <a:srgbClr val="0070C0"/>
                </a:solidFill>
              </a:rPr>
              <a:t>والتعريف بالنشاطات التطوعية </a:t>
            </a:r>
            <a:r>
              <a:rPr lang="ar-SA" dirty="0" smtClean="0">
                <a:solidFill>
                  <a:srgbClr val="0070C0"/>
                </a:solidFill>
              </a:rPr>
              <a:t>التي </a:t>
            </a:r>
            <a:r>
              <a:rPr lang="ar-SA" dirty="0">
                <a:solidFill>
                  <a:srgbClr val="0070C0"/>
                </a:solidFill>
              </a:rPr>
              <a:t>تقوم بها المؤسسات الحكومية والجمعيات  </a:t>
            </a:r>
          </a:p>
          <a:p>
            <a:r>
              <a:rPr lang="ar-SA" dirty="0" smtClean="0"/>
              <a:t>.</a:t>
            </a:r>
            <a:endParaRPr lang="ar-SA" dirty="0"/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2- </a:t>
            </a:r>
            <a:r>
              <a:rPr lang="ar-SA" dirty="0">
                <a:solidFill>
                  <a:srgbClr val="FF0000"/>
                </a:solidFill>
              </a:rPr>
              <a:t>مطالبة وسائل الإعلام المختلفة بدور أكثر تأثيرا في تعريف </a:t>
            </a:r>
            <a:r>
              <a:rPr lang="ar-SA" dirty="0" smtClean="0">
                <a:solidFill>
                  <a:srgbClr val="FF0000"/>
                </a:solidFill>
              </a:rPr>
              <a:t> أفراد </a:t>
            </a:r>
            <a:r>
              <a:rPr lang="ar-SA" dirty="0">
                <a:solidFill>
                  <a:srgbClr val="FF0000"/>
                </a:solidFill>
              </a:rPr>
              <a:t>المجتمع </a:t>
            </a:r>
            <a:r>
              <a:rPr lang="ar-SA" dirty="0" smtClean="0">
                <a:solidFill>
                  <a:srgbClr val="FF0000"/>
                </a:solidFill>
              </a:rPr>
              <a:t>بماهية العمل </a:t>
            </a:r>
            <a:r>
              <a:rPr lang="ar-SA" dirty="0">
                <a:solidFill>
                  <a:srgbClr val="FF0000"/>
                </a:solidFill>
              </a:rPr>
              <a:t>التطوعي </a:t>
            </a:r>
            <a:r>
              <a:rPr lang="ar-SA" dirty="0">
                <a:solidFill>
                  <a:srgbClr val="0070C0"/>
                </a:solidFill>
              </a:rPr>
              <a:t>ومدى حاجة المجتمع إليه </a:t>
            </a:r>
            <a:r>
              <a:rPr lang="ar-SA" dirty="0">
                <a:solidFill>
                  <a:srgbClr val="00B050"/>
                </a:solidFill>
              </a:rPr>
              <a:t>وتبصيرهم بأهميته </a:t>
            </a:r>
            <a:r>
              <a:rPr lang="ar-SA" dirty="0">
                <a:solidFill>
                  <a:srgbClr val="D9791B"/>
                </a:solidFill>
              </a:rPr>
              <a:t>ودوره في عملية التنمية </a:t>
            </a:r>
            <a:r>
              <a:rPr lang="ar-SA" dirty="0"/>
              <a:t>وكذلك </a:t>
            </a:r>
            <a:r>
              <a:rPr lang="ar-SA" dirty="0">
                <a:solidFill>
                  <a:srgbClr val="7030A0"/>
                </a:solidFill>
              </a:rPr>
              <a:t>إبراز دور العاملين في هذا المجال بطريقة تكسبهم الاحترام الذاتي واحترام الآخرين </a:t>
            </a:r>
            <a:r>
              <a:rPr lang="ar-SA" dirty="0"/>
              <a:t>.</a:t>
            </a:r>
          </a:p>
          <a:p>
            <a:endParaRPr lang="ar-SA" dirty="0" smtClean="0"/>
          </a:p>
          <a:p>
            <a:r>
              <a:rPr lang="ar-SA" dirty="0"/>
              <a:t>3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بناء القدرات البشرية </a:t>
            </a:r>
            <a:r>
              <a:rPr lang="ar-SA" dirty="0">
                <a:solidFill>
                  <a:srgbClr val="00B050"/>
                </a:solidFill>
              </a:rPr>
              <a:t>المهنية والفنية </a:t>
            </a:r>
            <a:r>
              <a:rPr lang="ar-SA" dirty="0">
                <a:solidFill>
                  <a:srgbClr val="0070C0"/>
                </a:solidFill>
              </a:rPr>
              <a:t>وفي إدارة الأعمال </a:t>
            </a:r>
            <a:r>
              <a:rPr lang="ar-SA" dirty="0">
                <a:solidFill>
                  <a:srgbClr val="43A79C"/>
                </a:solidFill>
              </a:rPr>
              <a:t>وإدارة العمل التطوعي</a:t>
            </a:r>
            <a:r>
              <a:rPr lang="ar-SA" dirty="0"/>
              <a:t> </a:t>
            </a:r>
            <a:r>
              <a:rPr lang="ar-SA" dirty="0">
                <a:solidFill>
                  <a:srgbClr val="7030A0"/>
                </a:solidFill>
              </a:rPr>
              <a:t>والمشاركة السياسية </a:t>
            </a:r>
            <a:r>
              <a:rPr lang="ar-SA" dirty="0" smtClean="0"/>
              <a:t>و </a:t>
            </a:r>
            <a:r>
              <a:rPr lang="ar-SA" dirty="0">
                <a:solidFill>
                  <a:srgbClr val="D9791B"/>
                </a:solidFill>
              </a:rPr>
              <a:t>تكثيف التدريب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4- نشر وتفعيل </a:t>
            </a:r>
            <a:r>
              <a:rPr lang="ar-SA" dirty="0">
                <a:solidFill>
                  <a:srgbClr val="FF0000"/>
                </a:solidFill>
              </a:rPr>
              <a:t>ثقافة العمل التطوعي </a:t>
            </a:r>
            <a:r>
              <a:rPr lang="ar-SA" dirty="0"/>
              <a:t>من خلال </a:t>
            </a:r>
            <a:r>
              <a:rPr lang="ar-SA" dirty="0">
                <a:solidFill>
                  <a:srgbClr val="0070C0"/>
                </a:solidFill>
              </a:rPr>
              <a:t>قنوات ووسائل </a:t>
            </a:r>
            <a:r>
              <a:rPr lang="ar-SA" dirty="0" smtClean="0">
                <a:solidFill>
                  <a:srgbClr val="0070C0"/>
                </a:solidFill>
              </a:rPr>
              <a:t>الإعـلام الـمـرئي والـمقـروء والمسمـوع </a:t>
            </a:r>
            <a:r>
              <a:rPr lang="ar-SA" dirty="0" smtClean="0"/>
              <a:t>ومـن خـلال </a:t>
            </a:r>
            <a:r>
              <a:rPr lang="ar-SA" dirty="0" smtClean="0">
                <a:solidFill>
                  <a:srgbClr val="00B050"/>
                </a:solidFill>
              </a:rPr>
              <a:t>المجـلات المتخصصـة </a:t>
            </a:r>
            <a:r>
              <a:rPr lang="ar-SA" dirty="0">
                <a:solidFill>
                  <a:srgbClr val="00B050"/>
                </a:solidFill>
              </a:rPr>
              <a:t>في </a:t>
            </a:r>
            <a:r>
              <a:rPr lang="ar-SA" dirty="0" smtClean="0">
                <a:solidFill>
                  <a:srgbClr val="00B050"/>
                </a:solidFill>
              </a:rPr>
              <a:t>متابعـة أنشطـة العمـل التطـوعـي</a:t>
            </a:r>
            <a:r>
              <a:rPr lang="ar-SA" dirty="0" smtClean="0"/>
              <a:t> ومـن خـلال </a:t>
            </a:r>
            <a:r>
              <a:rPr lang="ar-SA" dirty="0" smtClean="0">
                <a:solidFill>
                  <a:srgbClr val="7030A0"/>
                </a:solidFill>
              </a:rPr>
              <a:t>المحـاضـرات </a:t>
            </a:r>
            <a:r>
              <a:rPr lang="ar-SA" dirty="0">
                <a:solidFill>
                  <a:srgbClr val="7030A0"/>
                </a:solidFill>
              </a:rPr>
              <a:t>في </a:t>
            </a:r>
            <a:r>
              <a:rPr lang="ar-SA" dirty="0" smtClean="0">
                <a:solidFill>
                  <a:srgbClr val="7030A0"/>
                </a:solidFill>
              </a:rPr>
              <a:t>المسـاجـد وخطـب الجمعـة </a:t>
            </a:r>
            <a:r>
              <a:rPr lang="ar-SA" dirty="0">
                <a:solidFill>
                  <a:srgbClr val="C00000"/>
                </a:solidFill>
              </a:rPr>
              <a:t>والمنتديات الثقافية </a:t>
            </a:r>
            <a:r>
              <a:rPr lang="ar-SA" dirty="0" smtClean="0">
                <a:solidFill>
                  <a:srgbClr val="D9791B"/>
                </a:solidFill>
              </a:rPr>
              <a:t>والنـدوات والمـؤتمـرات </a:t>
            </a:r>
            <a:r>
              <a:rPr lang="ar-SA" dirty="0" smtClean="0"/>
              <a:t>التـي تتعقـد لهـذا الغـرض بخصـوصـه    ويدعي </a:t>
            </a:r>
            <a:r>
              <a:rPr lang="ar-SA" dirty="0"/>
              <a:t>لها الشخصيات البارزة في العمل التطوعي 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ثانيا : </a:t>
            </a:r>
            <a:r>
              <a:rPr lang="ar-SA" b="1" dirty="0">
                <a:solidFill>
                  <a:srgbClr val="FF0000"/>
                </a:solidFill>
              </a:rPr>
              <a:t>تفعيل العمل التطوعي في مجال التعليم</a:t>
            </a:r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/>
              <a:t>: - </a:t>
            </a:r>
          </a:p>
          <a:p>
            <a:r>
              <a:rPr lang="ar-SA" dirty="0"/>
              <a:t>1- </a:t>
            </a:r>
            <a:r>
              <a:rPr lang="ar-SA" dirty="0">
                <a:solidFill>
                  <a:srgbClr val="0070C0"/>
                </a:solidFill>
              </a:rPr>
              <a:t>أن تضم البرامج الدراسية للمؤسسات التعليمية المختلفة </a:t>
            </a:r>
            <a:r>
              <a:rPr lang="ar-SA" dirty="0">
                <a:solidFill>
                  <a:srgbClr val="FF0000"/>
                </a:solidFill>
              </a:rPr>
              <a:t>بعض </a:t>
            </a:r>
            <a:r>
              <a:rPr lang="ar-SA" dirty="0" smtClean="0">
                <a:solidFill>
                  <a:srgbClr val="FF0000"/>
                </a:solidFill>
              </a:rPr>
              <a:t>المقـررات </a:t>
            </a:r>
            <a:r>
              <a:rPr lang="ar-SA" dirty="0">
                <a:solidFill>
                  <a:srgbClr val="FF0000"/>
                </a:solidFill>
              </a:rPr>
              <a:t>الدراسية </a:t>
            </a:r>
            <a:r>
              <a:rPr lang="ar-SA" dirty="0" smtClean="0">
                <a:solidFill>
                  <a:srgbClr val="FF0000"/>
                </a:solidFill>
              </a:rPr>
              <a:t>التي تركـز </a:t>
            </a:r>
            <a:r>
              <a:rPr lang="ar-SA" dirty="0">
                <a:solidFill>
                  <a:srgbClr val="FF0000"/>
                </a:solidFill>
              </a:rPr>
              <a:t>على </a:t>
            </a:r>
            <a:r>
              <a:rPr lang="ar-SA" dirty="0" smtClean="0">
                <a:solidFill>
                  <a:srgbClr val="FF0000"/>
                </a:solidFill>
              </a:rPr>
              <a:t>مفاهيـم العمـل الاجتماعـي </a:t>
            </a:r>
            <a:r>
              <a:rPr lang="ar-SA" dirty="0">
                <a:solidFill>
                  <a:srgbClr val="FF0000"/>
                </a:solidFill>
              </a:rPr>
              <a:t>التطوعي وأهميته ودوره التنموي</a:t>
            </a:r>
            <a:r>
              <a:rPr lang="ar-SA" dirty="0"/>
              <a:t> </a:t>
            </a:r>
            <a:r>
              <a:rPr lang="ar-SA" dirty="0" smtClean="0"/>
              <a:t>ويقتـرن </a:t>
            </a:r>
            <a:r>
              <a:rPr lang="ar-SA" dirty="0"/>
              <a:t>ذلك ببعض </a:t>
            </a:r>
            <a:r>
              <a:rPr lang="ar-SA" dirty="0" smtClean="0"/>
              <a:t>البرامـج التطبيقيـة </a:t>
            </a:r>
            <a:r>
              <a:rPr lang="ar-SA" dirty="0" smtClean="0"/>
              <a:t>التي </a:t>
            </a:r>
            <a:r>
              <a:rPr lang="ar-SA" dirty="0" smtClean="0">
                <a:solidFill>
                  <a:srgbClr val="7030A0"/>
                </a:solidFill>
              </a:rPr>
              <a:t>تدعم هـذه </a:t>
            </a:r>
            <a:r>
              <a:rPr lang="ar-SA" dirty="0" smtClean="0">
                <a:solidFill>
                  <a:srgbClr val="7030A0"/>
                </a:solidFill>
              </a:rPr>
              <a:t>القيمـة </a:t>
            </a:r>
            <a:r>
              <a:rPr lang="ar-SA" dirty="0">
                <a:solidFill>
                  <a:srgbClr val="7030A0"/>
                </a:solidFill>
              </a:rPr>
              <a:t>في </a:t>
            </a:r>
            <a:r>
              <a:rPr lang="ar-SA" dirty="0" smtClean="0">
                <a:solidFill>
                  <a:srgbClr val="7030A0"/>
                </a:solidFill>
              </a:rPr>
              <a:t>نفـوس </a:t>
            </a:r>
            <a:r>
              <a:rPr lang="ar-SA" dirty="0">
                <a:solidFill>
                  <a:srgbClr val="7030A0"/>
                </a:solidFill>
              </a:rPr>
              <a:t>الشباب </a:t>
            </a:r>
            <a:r>
              <a:rPr lang="ar-SA" dirty="0" smtClean="0"/>
              <a:t>مثـل </a:t>
            </a:r>
            <a:r>
              <a:rPr lang="ar-SA" dirty="0">
                <a:solidFill>
                  <a:srgbClr val="00B050"/>
                </a:solidFill>
              </a:rPr>
              <a:t>حملات تنظيف محيط المدرسة </a:t>
            </a:r>
            <a:r>
              <a:rPr lang="ar-SA" dirty="0"/>
              <a:t>أو </a:t>
            </a:r>
            <a:r>
              <a:rPr lang="ar-SA" dirty="0">
                <a:solidFill>
                  <a:srgbClr val="D9791B"/>
                </a:solidFill>
              </a:rPr>
              <a:t>العناية بأشجار المدرسة </a:t>
            </a:r>
            <a:r>
              <a:rPr lang="ar-SA" dirty="0"/>
              <a:t>أو </a:t>
            </a:r>
            <a:r>
              <a:rPr lang="ar-SA" dirty="0">
                <a:solidFill>
                  <a:srgbClr val="0E478A"/>
                </a:solidFill>
              </a:rPr>
              <a:t>خدمة البيئة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196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2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ضرورة قيام المدارس وفي مراحل مبكرة في إشراك الطلبة في برامج العمل التطوعي </a:t>
            </a:r>
            <a:r>
              <a:rPr lang="ar-SA" dirty="0"/>
              <a:t>من خلال </a:t>
            </a:r>
            <a:r>
              <a:rPr lang="ar-SA" dirty="0">
                <a:solidFill>
                  <a:srgbClr val="00B050"/>
                </a:solidFill>
              </a:rPr>
              <a:t>حملات النظافة وزراعة الأشجار </a:t>
            </a:r>
            <a:r>
              <a:rPr lang="ar-SA" dirty="0" smtClean="0">
                <a:solidFill>
                  <a:srgbClr val="00B050"/>
                </a:solidFill>
              </a:rPr>
              <a:t>وغيـرها</a:t>
            </a:r>
            <a:r>
              <a:rPr lang="ar-SA" dirty="0" smtClean="0"/>
              <a:t> والعمـل </a:t>
            </a:r>
            <a:r>
              <a:rPr lang="ar-SA" dirty="0"/>
              <a:t>على </a:t>
            </a:r>
            <a:r>
              <a:rPr lang="ar-SA" dirty="0">
                <a:solidFill>
                  <a:srgbClr val="0E478A"/>
                </a:solidFill>
              </a:rPr>
              <a:t>زيادة </a:t>
            </a:r>
            <a:r>
              <a:rPr lang="ar-SA" dirty="0" smtClean="0">
                <a:solidFill>
                  <a:srgbClr val="0E478A"/>
                </a:solidFill>
              </a:rPr>
              <a:t>ثقـة الجمهـور بالمـؤسسات </a:t>
            </a:r>
            <a:r>
              <a:rPr lang="ar-SA" dirty="0">
                <a:solidFill>
                  <a:srgbClr val="0E478A"/>
                </a:solidFill>
              </a:rPr>
              <a:t>التطوعية العاملة </a:t>
            </a:r>
            <a:r>
              <a:rPr lang="ar-SA" dirty="0"/>
              <a:t>، بحيث </a:t>
            </a:r>
            <a:r>
              <a:rPr lang="ar-SA" dirty="0" smtClean="0"/>
              <a:t>يشعـر المجتمـع </a:t>
            </a:r>
            <a:r>
              <a:rPr lang="ar-SA" dirty="0"/>
              <a:t>أن </a:t>
            </a:r>
            <a:r>
              <a:rPr lang="ar-SA" dirty="0" smtClean="0"/>
              <a:t>هـذه المؤسسـات تقـدم خدمـات </a:t>
            </a:r>
            <a:r>
              <a:rPr lang="ar-SA" dirty="0"/>
              <a:t>فعلية للمجتمع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041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3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تنشئة الأبناء تنشئة اجتماعية سليمة </a:t>
            </a:r>
            <a:r>
              <a:rPr lang="ar-SA" dirty="0"/>
              <a:t>وذلك من خلال قيام </a:t>
            </a:r>
            <a:r>
              <a:rPr lang="ar-SA" dirty="0" smtClean="0"/>
              <a:t>مؤسسات التنشئة </a:t>
            </a:r>
            <a:r>
              <a:rPr lang="ar-SA" dirty="0"/>
              <a:t>المختلفة </a:t>
            </a:r>
            <a:r>
              <a:rPr lang="ar-SA" dirty="0">
                <a:solidFill>
                  <a:srgbClr val="00B050"/>
                </a:solidFill>
              </a:rPr>
              <a:t>كالأسرة</a:t>
            </a:r>
            <a:r>
              <a:rPr lang="ar-SA" dirty="0"/>
              <a:t> </a:t>
            </a:r>
            <a:r>
              <a:rPr lang="ar-SA" dirty="0">
                <a:solidFill>
                  <a:srgbClr val="D9791B"/>
                </a:solidFill>
              </a:rPr>
              <a:t>والمدرسة</a:t>
            </a:r>
            <a:r>
              <a:rPr lang="ar-SA" dirty="0"/>
              <a:t> </a:t>
            </a:r>
            <a:r>
              <a:rPr lang="ar-SA" dirty="0">
                <a:solidFill>
                  <a:srgbClr val="7030A0"/>
                </a:solidFill>
              </a:rPr>
              <a:t>والإعلام</a:t>
            </a:r>
            <a:r>
              <a:rPr lang="ar-SA" dirty="0"/>
              <a:t> بدور منسق ومتكامل الجوانب في </a:t>
            </a:r>
            <a:r>
              <a:rPr lang="ar-SA" dirty="0">
                <a:solidFill>
                  <a:srgbClr val="0070C0"/>
                </a:solidFill>
              </a:rPr>
              <a:t>غرس قيم التضحية والإيثار وروح العمل الجماعي في نفوس الناشئة منذ مراحل الطفولة المبكرة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600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4- </a:t>
            </a:r>
            <a:r>
              <a:rPr lang="ar-SA" dirty="0">
                <a:solidFill>
                  <a:srgbClr val="FF0000"/>
                </a:solidFill>
              </a:rPr>
              <a:t>تدعيم جهود الباحثين لإجراء المزيد من الدراسات والبحوث العلمية حول العمل الاجتماعي التطوعي </a:t>
            </a:r>
            <a:r>
              <a:rPr lang="ar-SA" dirty="0"/>
              <a:t>مما يسهم في تحسين واقع العمل الاجتماعي بشكل عام والعمل التطوعي بشكل خاص .</a:t>
            </a:r>
          </a:p>
          <a:p>
            <a:endParaRPr lang="ar-SA" dirty="0" smtClean="0"/>
          </a:p>
          <a:p>
            <a:r>
              <a:rPr lang="ar-SA" dirty="0"/>
              <a:t>5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استخدام العمل </a:t>
            </a:r>
            <a:r>
              <a:rPr lang="ar-SA" dirty="0" smtClean="0">
                <a:solidFill>
                  <a:srgbClr val="FF0000"/>
                </a:solidFill>
              </a:rPr>
              <a:t>التطوعي </a:t>
            </a:r>
            <a:r>
              <a:rPr lang="ar-SA" dirty="0">
                <a:solidFill>
                  <a:srgbClr val="FF0000"/>
                </a:solidFill>
              </a:rPr>
              <a:t>في المعالجة النفسية والصحية والسلوكية </a:t>
            </a:r>
            <a:r>
              <a:rPr lang="ar-SA" dirty="0">
                <a:solidFill>
                  <a:srgbClr val="0070C0"/>
                </a:solidFill>
              </a:rPr>
              <a:t>لبعض المتعاطين للمخدرات والمدمنين أو </a:t>
            </a:r>
            <a:r>
              <a:rPr lang="ar-SA" dirty="0" smtClean="0">
                <a:solidFill>
                  <a:srgbClr val="0070C0"/>
                </a:solidFill>
              </a:rPr>
              <a:t>العاطلين </a:t>
            </a:r>
            <a:r>
              <a:rPr lang="ar-SA" dirty="0">
                <a:solidFill>
                  <a:srgbClr val="0070C0"/>
                </a:solidFill>
              </a:rPr>
              <a:t>أو المنحرفين اجتماعيا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069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6- </a:t>
            </a:r>
            <a:r>
              <a:rPr lang="ar-SA" dirty="0">
                <a:solidFill>
                  <a:srgbClr val="FF0000"/>
                </a:solidFill>
              </a:rPr>
              <a:t>التوعية بآداب وأخلاقيات العمل التطوعي </a:t>
            </a:r>
            <a:r>
              <a:rPr lang="ar-SA" dirty="0"/>
              <a:t>.</a:t>
            </a:r>
          </a:p>
          <a:p>
            <a:r>
              <a:rPr lang="ar-SA" dirty="0"/>
              <a:t>7- </a:t>
            </a:r>
            <a:r>
              <a:rPr lang="ar-SA" dirty="0">
                <a:solidFill>
                  <a:srgbClr val="0070C0"/>
                </a:solidFill>
              </a:rPr>
              <a:t>إظهار مجالات العمل التطوعي المختلفة وأولويتها </a:t>
            </a:r>
            <a:r>
              <a:rPr lang="ar-SA" dirty="0"/>
              <a:t>.</a:t>
            </a:r>
          </a:p>
          <a:p>
            <a:r>
              <a:rPr lang="ar-SA" dirty="0"/>
              <a:t>8- </a:t>
            </a:r>
            <a:r>
              <a:rPr lang="ar-SA" dirty="0">
                <a:solidFill>
                  <a:srgbClr val="00B050"/>
                </a:solidFill>
              </a:rPr>
              <a:t>تدريب المدربين وإعداد الكوادر </a:t>
            </a:r>
            <a:r>
              <a:rPr lang="ar-SA" dirty="0"/>
              <a:t>.</a:t>
            </a:r>
          </a:p>
          <a:p>
            <a:r>
              <a:rPr lang="ar-SA" dirty="0"/>
              <a:t>9- </a:t>
            </a:r>
            <a:r>
              <a:rPr lang="ar-SA" dirty="0">
                <a:solidFill>
                  <a:srgbClr val="D9791B"/>
                </a:solidFill>
              </a:rPr>
              <a:t>العمل على تدريب طلبة المدارس على العمل التطوعي </a:t>
            </a:r>
            <a:r>
              <a:rPr lang="ar-SA" dirty="0"/>
              <a:t>.</a:t>
            </a:r>
          </a:p>
          <a:p>
            <a:r>
              <a:rPr lang="ar-SA" dirty="0"/>
              <a:t>10- </a:t>
            </a:r>
            <a:r>
              <a:rPr lang="ar-SA" dirty="0">
                <a:solidFill>
                  <a:srgbClr val="7030A0"/>
                </a:solidFill>
              </a:rPr>
              <a:t>تدريب خريجي معاهد الخدمة الاجتماعية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885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11- </a:t>
            </a:r>
            <a:r>
              <a:rPr lang="ar-SA" dirty="0">
                <a:solidFill>
                  <a:srgbClr val="FF0000"/>
                </a:solidFill>
              </a:rPr>
              <a:t>إقامة دورات تدريبية للعاملين في هذه الهيئات والمؤسسات التطوعية</a:t>
            </a:r>
            <a:r>
              <a:rPr lang="ar-SA" dirty="0"/>
              <a:t> مما يؤدي الى اكسابهم الخبرات والمهارات المناسبة ويساعد على زيادة </a:t>
            </a:r>
            <a:r>
              <a:rPr lang="ar-SA" dirty="0" smtClean="0"/>
              <a:t>كفاءتهم </a:t>
            </a:r>
            <a:r>
              <a:rPr lang="ar-SA" dirty="0"/>
              <a:t>في هذا النوع من العمل وكذلك الاستفادة من تجارب الآخرين في هذا المجال .</a:t>
            </a:r>
          </a:p>
          <a:p>
            <a:r>
              <a:rPr lang="ar-SA" dirty="0"/>
              <a:t>12- </a:t>
            </a:r>
            <a:r>
              <a:rPr lang="ar-SA" dirty="0">
                <a:solidFill>
                  <a:srgbClr val="0070C0"/>
                </a:solidFill>
              </a:rPr>
              <a:t>تشجيع الأسرة للأعمال التطوعية </a:t>
            </a:r>
            <a:r>
              <a:rPr lang="ar-SA" dirty="0"/>
              <a:t>.</a:t>
            </a:r>
          </a:p>
          <a:p>
            <a:r>
              <a:rPr lang="ar-SA" dirty="0"/>
              <a:t>13- </a:t>
            </a:r>
            <a:r>
              <a:rPr lang="ar-SA" dirty="0">
                <a:solidFill>
                  <a:srgbClr val="00B050"/>
                </a:solidFill>
              </a:rPr>
              <a:t>تقديم الخدمات المساندة للدولة في مجال التربية الخاصة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416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14- </a:t>
            </a:r>
            <a:r>
              <a:rPr lang="ar-SA" dirty="0">
                <a:solidFill>
                  <a:srgbClr val="FF0000"/>
                </a:solidFill>
              </a:rPr>
              <a:t>إحياء مفهوم التطوع في المجتمع وخاصة بين الشباب </a:t>
            </a:r>
            <a:r>
              <a:rPr lang="ar-SA" dirty="0"/>
              <a:t>وإعطائهم الثقة الكافية للحصول على جميع المعلومات الخاصة بعملهم .</a:t>
            </a:r>
          </a:p>
          <a:p>
            <a:r>
              <a:rPr lang="ar-SA" dirty="0"/>
              <a:t>15- </a:t>
            </a:r>
            <a:r>
              <a:rPr lang="ar-SA" dirty="0">
                <a:solidFill>
                  <a:srgbClr val="FF0000"/>
                </a:solidFill>
              </a:rPr>
              <a:t>ممارسة الديمقراطية </a:t>
            </a:r>
            <a:r>
              <a:rPr lang="ar-SA" dirty="0">
                <a:solidFill>
                  <a:srgbClr val="0070C0"/>
                </a:solidFill>
              </a:rPr>
              <a:t>عن طريق إتاحة الفرصة للمتطوعين أن يتخذوا قرارات خاصة بمجتمعهم بشكل مباشر وديمقراطي </a:t>
            </a:r>
            <a:r>
              <a:rPr lang="ar-SA" dirty="0"/>
              <a:t>.</a:t>
            </a:r>
          </a:p>
          <a:p>
            <a:r>
              <a:rPr lang="ar-SA" dirty="0"/>
              <a:t>16- </a:t>
            </a:r>
            <a:r>
              <a:rPr lang="ar-SA" dirty="0">
                <a:solidFill>
                  <a:srgbClr val="00B050"/>
                </a:solidFill>
              </a:rPr>
              <a:t>تعليم الناشئة على ممارسة التطوع بصورة منظمة وفعالة </a:t>
            </a:r>
            <a:r>
              <a:rPr lang="ar-SA" dirty="0"/>
              <a:t>.</a:t>
            </a:r>
          </a:p>
          <a:p>
            <a:r>
              <a:rPr lang="ar-SA" dirty="0"/>
              <a:t>17- </a:t>
            </a:r>
            <a:r>
              <a:rPr lang="ar-SA" dirty="0">
                <a:solidFill>
                  <a:srgbClr val="7030A0"/>
                </a:solidFill>
              </a:rPr>
              <a:t>توضيح مهام ومسئوليات العاملين بالعمل التطوعي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595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18- </a:t>
            </a:r>
            <a:r>
              <a:rPr lang="ar-SA" dirty="0">
                <a:solidFill>
                  <a:srgbClr val="FF0000"/>
                </a:solidFill>
              </a:rPr>
              <a:t>أن تمارس المدرسة والجامعة والمؤسسة الدينية دوراً أكبر في حث الشباب على </a:t>
            </a:r>
            <a:r>
              <a:rPr lang="ar-SA" dirty="0" smtClean="0">
                <a:solidFill>
                  <a:srgbClr val="FF0000"/>
                </a:solidFill>
              </a:rPr>
              <a:t>التطوع </a:t>
            </a:r>
            <a:r>
              <a:rPr lang="ar-SA" dirty="0">
                <a:solidFill>
                  <a:srgbClr val="00B050"/>
                </a:solidFill>
              </a:rPr>
              <a:t>خاصة في العطل الصيفية </a:t>
            </a:r>
            <a:r>
              <a:rPr lang="ar-SA" dirty="0"/>
              <a:t>.</a:t>
            </a:r>
          </a:p>
          <a:p>
            <a:endParaRPr lang="ar-SA" dirty="0" smtClean="0"/>
          </a:p>
          <a:p>
            <a:r>
              <a:rPr lang="ar-SA" dirty="0" smtClean="0"/>
              <a:t>19- </a:t>
            </a:r>
            <a:r>
              <a:rPr lang="ar-SA" dirty="0">
                <a:solidFill>
                  <a:srgbClr val="002060"/>
                </a:solidFill>
              </a:rPr>
              <a:t>تشجيع الشباب والفتيات على الانخراط في الأعمال التطوعية من خلال وسائل الإعلام كالصحافة والإذاعة والتليفزيون </a:t>
            </a:r>
            <a:r>
              <a:rPr lang="ar-SA" dirty="0">
                <a:solidFill>
                  <a:srgbClr val="D9791B"/>
                </a:solidFill>
              </a:rPr>
              <a:t>وبيان أجورها وآثارها وعوائدها على المجتمع</a:t>
            </a:r>
            <a:r>
              <a:rPr lang="ar-SA" dirty="0"/>
              <a:t>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805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20- </a:t>
            </a:r>
            <a:r>
              <a:rPr lang="ar-SA" dirty="0">
                <a:solidFill>
                  <a:srgbClr val="FF0000"/>
                </a:solidFill>
              </a:rPr>
              <a:t>إبراز دور </a:t>
            </a:r>
            <a:r>
              <a:rPr lang="ar-SA" dirty="0" smtClean="0">
                <a:solidFill>
                  <a:srgbClr val="FF0000"/>
                </a:solidFill>
              </a:rPr>
              <a:t>البارزين </a:t>
            </a:r>
            <a:r>
              <a:rPr lang="ar-SA" dirty="0">
                <a:solidFill>
                  <a:srgbClr val="FF0000"/>
                </a:solidFill>
              </a:rPr>
              <a:t>في الأعمال التطوعية </a:t>
            </a:r>
            <a:r>
              <a:rPr lang="ar-SA" dirty="0">
                <a:solidFill>
                  <a:srgbClr val="0070C0"/>
                </a:solidFill>
              </a:rPr>
              <a:t>وتغطية أخبارهم وميادين النجاحات في حياتهم مع عرض تجاربهم وخبراتهم </a:t>
            </a:r>
            <a:r>
              <a:rPr lang="ar-SA" dirty="0">
                <a:solidFill>
                  <a:srgbClr val="00B050"/>
                </a:solidFill>
              </a:rPr>
              <a:t>ليكون ذلك حافزا لهم ودافعا لغيرهم </a:t>
            </a:r>
            <a:r>
              <a:rPr lang="ar-SA" dirty="0"/>
              <a:t>.</a:t>
            </a:r>
          </a:p>
          <a:p>
            <a:r>
              <a:rPr lang="ar-SA" dirty="0" smtClean="0"/>
              <a:t>21- </a:t>
            </a:r>
            <a:r>
              <a:rPr lang="ar-SA" dirty="0">
                <a:solidFill>
                  <a:srgbClr val="7030A0"/>
                </a:solidFill>
              </a:rPr>
              <a:t>طباعة النشرات والكتيبات المعنية بثقافة العمل التطوعي </a:t>
            </a:r>
            <a:r>
              <a:rPr lang="ar-SA" dirty="0"/>
              <a:t>وكذلك الدراسات والبحوث المؤصلة لهذا الأمر واستكتاب أساتذة الجامعات ومدراء المراكز والجمعيات والهيئات واللجان الخيرية والمعاهد المتخصصة لإثراء هذا الجانب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027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22- </a:t>
            </a:r>
            <a:r>
              <a:rPr lang="ar-SA" dirty="0">
                <a:solidFill>
                  <a:srgbClr val="FF0000"/>
                </a:solidFill>
              </a:rPr>
              <a:t>إنشاء لجنة وطنية متعاونة مع الجمعيات والمراكز والهيئات واللجان الخيرية</a:t>
            </a:r>
            <a:r>
              <a:rPr lang="ar-SA" dirty="0"/>
              <a:t> </a:t>
            </a:r>
            <a:r>
              <a:rPr lang="ar-SA" dirty="0">
                <a:solidFill>
                  <a:srgbClr val="0E478A"/>
                </a:solidFill>
              </a:rPr>
              <a:t>تستقطب الطلاب والطالبات وتدفعهم للمشاركة العملية في الأعمال التطوعية </a:t>
            </a:r>
            <a:r>
              <a:rPr lang="ar-SA" dirty="0" smtClean="0"/>
              <a:t>التي </a:t>
            </a:r>
            <a:r>
              <a:rPr lang="ar-SA" dirty="0"/>
              <a:t>حثنا عليها ديننا الحنيف وتؤكد فينا </a:t>
            </a:r>
            <a:r>
              <a:rPr lang="ar-SA" dirty="0" smtClean="0"/>
              <a:t>الانتماء للوطن وتساهم </a:t>
            </a:r>
            <a:r>
              <a:rPr lang="ar-SA" dirty="0"/>
              <a:t>في وحدة المجتمع ورقي أفراده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958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ثالثا </a:t>
            </a:r>
            <a:r>
              <a:rPr lang="ar-SA" b="1" dirty="0" smtClean="0"/>
              <a:t>: </a:t>
            </a:r>
            <a:r>
              <a:rPr lang="ar-SA" b="1" dirty="0" smtClean="0">
                <a:solidFill>
                  <a:srgbClr val="FF0000"/>
                </a:solidFill>
              </a:rPr>
              <a:t>استخدام </a:t>
            </a:r>
            <a:r>
              <a:rPr lang="ar-SA" b="1" dirty="0" smtClean="0">
                <a:solidFill>
                  <a:srgbClr val="FF0000"/>
                </a:solidFill>
              </a:rPr>
              <a:t>الحاسب الآلي</a:t>
            </a:r>
          </a:p>
          <a:p>
            <a:r>
              <a:rPr lang="ar-SA" dirty="0" smtClean="0"/>
              <a:t>              </a:t>
            </a:r>
            <a:r>
              <a:rPr lang="ar-SA" i="1" dirty="0">
                <a:solidFill>
                  <a:srgbClr val="7030A0"/>
                </a:solidFill>
              </a:rPr>
              <a:t>ومن أهم مجالات استخدام </a:t>
            </a:r>
            <a:r>
              <a:rPr lang="ar-SA" i="1" dirty="0" smtClean="0">
                <a:solidFill>
                  <a:srgbClr val="7030A0"/>
                </a:solidFill>
              </a:rPr>
              <a:t>الحاسب الآلي </a:t>
            </a:r>
            <a:r>
              <a:rPr lang="ar-SA" i="1" dirty="0">
                <a:solidFill>
                  <a:srgbClr val="7030A0"/>
                </a:solidFill>
              </a:rPr>
              <a:t>في المنظمات الخيرية للاستفادة منها في تفعيل مجال العمل التطوعي الإلكتروني ما يلي </a:t>
            </a:r>
            <a:r>
              <a:rPr lang="ar-SA" dirty="0" smtClean="0"/>
              <a:t>:</a:t>
            </a:r>
          </a:p>
          <a:p>
            <a:r>
              <a:rPr lang="ar-SA" dirty="0"/>
              <a:t>1- استخدام الانترنت في </a:t>
            </a:r>
            <a:r>
              <a:rPr lang="ar-SA" dirty="0">
                <a:solidFill>
                  <a:srgbClr val="FF0000"/>
                </a:solidFill>
              </a:rPr>
              <a:t>استقبال البريد وإرسال الرسائل ومراسلة الجهات الاخبارية والمتطوعين والمستفيدين من الأعمال </a:t>
            </a:r>
            <a:r>
              <a:rPr lang="ar-SA" dirty="0" smtClean="0">
                <a:solidFill>
                  <a:srgbClr val="FF0000"/>
                </a:solidFill>
              </a:rPr>
              <a:t>التطوعية</a:t>
            </a:r>
          </a:p>
          <a:p>
            <a:r>
              <a:rPr lang="ar-SA" dirty="0" smtClean="0"/>
              <a:t>2- </a:t>
            </a:r>
            <a:r>
              <a:rPr lang="ar-SA" dirty="0">
                <a:solidFill>
                  <a:srgbClr val="0070C0"/>
                </a:solidFill>
              </a:rPr>
              <a:t>تكوين قاعدة بيانات بالمتطوعين وخبراتهم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910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3- </a:t>
            </a:r>
            <a:r>
              <a:rPr lang="ar-SA" dirty="0">
                <a:solidFill>
                  <a:srgbClr val="00B050"/>
                </a:solidFill>
              </a:rPr>
              <a:t>تكوين قاعدة بيانات بالاحتياجات المطلوبة </a:t>
            </a:r>
            <a:r>
              <a:rPr lang="ar-SA" dirty="0"/>
              <a:t>.</a:t>
            </a:r>
          </a:p>
          <a:p>
            <a:endParaRPr lang="ar-SA" dirty="0" smtClean="0"/>
          </a:p>
          <a:p>
            <a:r>
              <a:rPr lang="ar-SA" dirty="0" smtClean="0"/>
              <a:t>4- </a:t>
            </a:r>
            <a:r>
              <a:rPr lang="ar-SA" dirty="0">
                <a:solidFill>
                  <a:srgbClr val="FF0000"/>
                </a:solidFill>
              </a:rPr>
              <a:t>إنشاء قاعدة بيانات عالمية بشأن الموارد المتاحة من المتطوعين على </a:t>
            </a:r>
            <a:r>
              <a:rPr lang="ar-SA" dirty="0" smtClean="0">
                <a:solidFill>
                  <a:srgbClr val="FF0000"/>
                </a:solidFill>
              </a:rPr>
              <a:t>شبكة الانتـرنت</a:t>
            </a:r>
            <a:r>
              <a:rPr lang="ar-SA" dirty="0" smtClean="0"/>
              <a:t> </a:t>
            </a:r>
            <a:r>
              <a:rPr lang="ar-SA" dirty="0"/>
              <a:t>وذلك </a:t>
            </a:r>
            <a:r>
              <a:rPr lang="ar-SA" dirty="0" smtClean="0"/>
              <a:t>يلعـب </a:t>
            </a:r>
            <a:r>
              <a:rPr lang="ar-SA" dirty="0"/>
              <a:t>دوراً </a:t>
            </a:r>
            <a:r>
              <a:rPr lang="ar-SA" dirty="0" smtClean="0"/>
              <a:t>محـوريا </a:t>
            </a:r>
            <a:r>
              <a:rPr lang="ar-SA" dirty="0"/>
              <a:t>في </a:t>
            </a:r>
            <a:r>
              <a:rPr lang="ar-SA" dirty="0" smtClean="0"/>
              <a:t>تشجيـع تبـادل </a:t>
            </a:r>
            <a:r>
              <a:rPr lang="ar-SA" dirty="0"/>
              <a:t>المعلومات على الصعيد العالمي بشأن مساهمات المتطوعين في التنمية الاقتصادية والاجتماعية .</a:t>
            </a:r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267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5- </a:t>
            </a:r>
            <a:r>
              <a:rPr lang="ar-SA" dirty="0">
                <a:solidFill>
                  <a:srgbClr val="FF0000"/>
                </a:solidFill>
              </a:rPr>
              <a:t>العمل على إنشاء منتديات المناقشة عبر شبكة الانترنت حول العمل التطوعي والاستدامة البيئية</a:t>
            </a:r>
            <a:r>
              <a:rPr lang="ar-SA" dirty="0"/>
              <a:t> مما يتيح الفرصة لتبادل الآراء والخبرات حول الموضوع وطرح الأفكار الإنمائية لتطوير العمل التطوعي .</a:t>
            </a:r>
          </a:p>
          <a:p>
            <a:r>
              <a:rPr lang="ar-SA" dirty="0" smtClean="0"/>
              <a:t>6- </a:t>
            </a:r>
            <a:r>
              <a:rPr lang="ar-SA" dirty="0">
                <a:solidFill>
                  <a:srgbClr val="0070C0"/>
                </a:solidFill>
              </a:rPr>
              <a:t>استخدام التكنولوجيا الحديثة لتنسيق العمل التطوعي بين الجهات الحكومية والأهلية</a:t>
            </a:r>
            <a:r>
              <a:rPr lang="ar-SA" dirty="0"/>
              <a:t> </a:t>
            </a:r>
            <a:r>
              <a:rPr lang="ar-SA" dirty="0">
                <a:solidFill>
                  <a:srgbClr val="D9791B"/>
                </a:solidFill>
              </a:rPr>
              <a:t>لتقديم الخدمات الاجتماعية وإعطاء بيانات دقيقة عن حجم واتجاهات وحاجات العمل </a:t>
            </a:r>
            <a:r>
              <a:rPr lang="ar-SA" dirty="0" smtClean="0">
                <a:solidFill>
                  <a:srgbClr val="D9791B"/>
                </a:solidFill>
              </a:rPr>
              <a:t>التطوعي </a:t>
            </a:r>
            <a:r>
              <a:rPr lang="ar-SA" dirty="0" smtClean="0"/>
              <a:t>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353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7 - </a:t>
            </a:r>
            <a:r>
              <a:rPr lang="ar-SA" dirty="0">
                <a:solidFill>
                  <a:srgbClr val="FF0000"/>
                </a:solidFill>
              </a:rPr>
              <a:t>متابعة المتبرعين من حيث </a:t>
            </a:r>
            <a:r>
              <a:rPr lang="ar-SA" dirty="0"/>
              <a:t>: </a:t>
            </a:r>
          </a:p>
          <a:p>
            <a:r>
              <a:rPr lang="ar-SA" dirty="0"/>
              <a:t>	أ- </a:t>
            </a:r>
            <a:r>
              <a:rPr lang="ar-SA" dirty="0">
                <a:solidFill>
                  <a:srgbClr val="0070C0"/>
                </a:solidFill>
              </a:rPr>
              <a:t>تبرعاتهم </a:t>
            </a:r>
            <a:r>
              <a:rPr lang="ar-SA" dirty="0" smtClean="0">
                <a:solidFill>
                  <a:srgbClr val="0070C0"/>
                </a:solidFill>
              </a:rPr>
              <a:t>ونشاطهم </a:t>
            </a:r>
            <a:r>
              <a:rPr lang="ar-SA" dirty="0"/>
              <a:t>.</a:t>
            </a:r>
          </a:p>
          <a:p>
            <a:r>
              <a:rPr lang="ar-SA" dirty="0"/>
              <a:t>	ب- </a:t>
            </a:r>
            <a:r>
              <a:rPr lang="ar-SA" dirty="0">
                <a:solidFill>
                  <a:srgbClr val="00B050"/>
                </a:solidFill>
              </a:rPr>
              <a:t>التغيير في العناوين</a:t>
            </a:r>
            <a:r>
              <a:rPr lang="ar-SA" dirty="0"/>
              <a:t>.</a:t>
            </a:r>
          </a:p>
          <a:p>
            <a:r>
              <a:rPr lang="ar-SA" dirty="0"/>
              <a:t>	ج- </a:t>
            </a:r>
            <a:r>
              <a:rPr lang="ar-SA" dirty="0">
                <a:solidFill>
                  <a:srgbClr val="D9791B"/>
                </a:solidFill>
              </a:rPr>
              <a:t>رسائل الشكر </a:t>
            </a:r>
            <a:r>
              <a:rPr lang="ar-SA" dirty="0"/>
              <a:t>.</a:t>
            </a:r>
          </a:p>
          <a:p>
            <a:r>
              <a:rPr lang="ar-SA" dirty="0"/>
              <a:t>	د- </a:t>
            </a:r>
            <a:r>
              <a:rPr lang="ar-SA" dirty="0">
                <a:solidFill>
                  <a:srgbClr val="7030A0"/>
                </a:solidFill>
              </a:rPr>
              <a:t>متابعة ما يصل لكل متبرع من مراسلات وما يتسلم منه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8025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8 - </a:t>
            </a:r>
            <a:r>
              <a:rPr lang="ar-SA" dirty="0">
                <a:solidFill>
                  <a:srgbClr val="FF0000"/>
                </a:solidFill>
              </a:rPr>
              <a:t>إصدار بعض الحملات البريدية لفئة معينة من المتبرعين كالأطباء مثلا </a:t>
            </a:r>
            <a:r>
              <a:rPr lang="ar-SA" dirty="0"/>
              <a:t>.</a:t>
            </a:r>
          </a:p>
          <a:p>
            <a:r>
              <a:rPr lang="ar-SA" dirty="0" smtClean="0"/>
              <a:t>9 - </a:t>
            </a:r>
            <a:r>
              <a:rPr lang="ar-SA" dirty="0">
                <a:solidFill>
                  <a:srgbClr val="00B050"/>
                </a:solidFill>
              </a:rPr>
              <a:t>تحليل أداء الحملات البريدية </a:t>
            </a:r>
            <a:r>
              <a:rPr lang="ar-SA" dirty="0"/>
              <a:t>.</a:t>
            </a:r>
          </a:p>
          <a:p>
            <a:r>
              <a:rPr lang="ar-SA" dirty="0" smtClean="0"/>
              <a:t>10- </a:t>
            </a:r>
            <a:r>
              <a:rPr lang="ar-SA" dirty="0">
                <a:solidFill>
                  <a:srgbClr val="7030A0"/>
                </a:solidFill>
              </a:rPr>
              <a:t>متابعة الخدمات الفنية مع الشركات المختلفة </a:t>
            </a:r>
            <a:r>
              <a:rPr lang="ar-SA" dirty="0"/>
              <a:t>.</a:t>
            </a:r>
          </a:p>
          <a:p>
            <a:r>
              <a:rPr lang="ar-SA" dirty="0" smtClean="0"/>
              <a:t>11- </a:t>
            </a:r>
            <a:r>
              <a:rPr lang="ar-SA" dirty="0">
                <a:solidFill>
                  <a:srgbClr val="D9791B"/>
                </a:solidFill>
              </a:rPr>
              <a:t>المحاسبة المالية في المنظمات الخيرية </a:t>
            </a:r>
            <a:r>
              <a:rPr lang="ar-SA" dirty="0"/>
              <a:t>.</a:t>
            </a:r>
          </a:p>
          <a:p>
            <a:r>
              <a:rPr lang="ar-SA" dirty="0" smtClean="0"/>
              <a:t>12- </a:t>
            </a:r>
            <a:r>
              <a:rPr lang="ar-SA" dirty="0">
                <a:solidFill>
                  <a:srgbClr val="C00000"/>
                </a:solidFill>
              </a:rPr>
              <a:t>متابعة صناديق جمع التبرعات المثبتة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223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13- </a:t>
            </a:r>
            <a:r>
              <a:rPr lang="ar-SA" dirty="0">
                <a:solidFill>
                  <a:srgbClr val="FF0000"/>
                </a:solidFill>
              </a:rPr>
              <a:t>متابعة حركة البيع من خلال المعارض الخيرية المختلفة </a:t>
            </a:r>
          </a:p>
          <a:p>
            <a:r>
              <a:rPr lang="ar-SA" dirty="0" smtClean="0"/>
              <a:t>14- </a:t>
            </a:r>
            <a:r>
              <a:rPr lang="ar-SA" dirty="0">
                <a:solidFill>
                  <a:srgbClr val="0070C0"/>
                </a:solidFill>
              </a:rPr>
              <a:t>متابعة الاستقطاعات المختلفة من الشركات </a:t>
            </a:r>
          </a:p>
          <a:p>
            <a:r>
              <a:rPr lang="ar-SA" dirty="0" smtClean="0"/>
              <a:t>15- </a:t>
            </a:r>
            <a:r>
              <a:rPr lang="ar-SA" dirty="0">
                <a:solidFill>
                  <a:srgbClr val="00B050"/>
                </a:solidFill>
              </a:rPr>
              <a:t>متابعة تبرعات الأسهم والأرباح </a:t>
            </a:r>
            <a:r>
              <a:rPr lang="ar-SA" dirty="0"/>
              <a:t>.</a:t>
            </a:r>
          </a:p>
          <a:p>
            <a:r>
              <a:rPr lang="ar-SA" dirty="0" smtClean="0"/>
              <a:t>16- </a:t>
            </a:r>
            <a:r>
              <a:rPr lang="ar-SA" dirty="0">
                <a:solidFill>
                  <a:srgbClr val="7030A0"/>
                </a:solidFill>
              </a:rPr>
              <a:t>إعداد تقارير مختلفة ومتنوعة </a:t>
            </a:r>
            <a:r>
              <a:rPr lang="ar-SA" dirty="0"/>
              <a:t>وتتضمن :</a:t>
            </a:r>
          </a:p>
          <a:p>
            <a:r>
              <a:rPr lang="ar-SA" dirty="0"/>
              <a:t>	أ- </a:t>
            </a:r>
            <a:r>
              <a:rPr lang="ar-SA" dirty="0">
                <a:solidFill>
                  <a:srgbClr val="FF0000"/>
                </a:solidFill>
              </a:rPr>
              <a:t>تقارير سنوية </a:t>
            </a:r>
            <a:r>
              <a:rPr lang="ar-SA" dirty="0"/>
              <a:t>عن نشاط المؤسسة ومجموع التبرعات </a:t>
            </a:r>
            <a:r>
              <a:rPr lang="ar-SA" dirty="0" smtClean="0"/>
              <a:t>. </a:t>
            </a:r>
            <a:endParaRPr lang="ar-SA" dirty="0"/>
          </a:p>
          <a:p>
            <a:r>
              <a:rPr lang="ar-SA" dirty="0"/>
              <a:t>	ب- </a:t>
            </a:r>
            <a:r>
              <a:rPr lang="ar-SA" dirty="0">
                <a:solidFill>
                  <a:srgbClr val="FF0000"/>
                </a:solidFill>
              </a:rPr>
              <a:t>تقارير دورية </a:t>
            </a:r>
            <a:r>
              <a:rPr lang="ar-SA" dirty="0"/>
              <a:t>عن التبرعات في فترة معينة .</a:t>
            </a:r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74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95</TotalTime>
  <Words>901</Words>
  <Application>Microsoft Office PowerPoint</Application>
  <PresentationFormat>A4 Paper (210x297 mm)</PresentationFormat>
  <Paragraphs>123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الثامنة</vt:lpstr>
      <vt:lpstr>    </vt:lpstr>
      <vt:lpstr>     </vt:lpstr>
      <vt:lpstr>    </vt:lpstr>
      <vt:lpstr>    </vt:lpstr>
      <vt:lpstr>    </vt:lpstr>
      <vt:lpstr>    </vt:lpstr>
      <vt:lpstr>    </vt:lpstr>
      <vt:lpstr>    </vt:lpstr>
      <vt:lpstr> 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11</cp:revision>
  <dcterms:created xsi:type="dcterms:W3CDTF">2014-08-21T14:11:51Z</dcterms:created>
  <dcterms:modified xsi:type="dcterms:W3CDTF">2014-09-20T08:08:49Z</dcterms:modified>
</cp:coreProperties>
</file>