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7" r:id="rId21"/>
    <p:sldId id="325" r:id="rId22"/>
    <p:sldId id="326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313B4A"/>
    <a:srgbClr val="43A79C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العمل التطوعي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التاسعة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إطار العمل التطوعي وأساليبه ودور الاخصائي الاجتماعي في الحركة التطوعية</a:t>
            </a:r>
            <a:endParaRPr lang="en-US" sz="4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dirty="0" smtClean="0"/>
              <a:t>  أولا  :  إطار العمل التطوعي</a:t>
            </a:r>
          </a:p>
          <a:p>
            <a:endParaRPr lang="ar-SA" dirty="0"/>
          </a:p>
          <a:p>
            <a:r>
              <a:rPr lang="ar-SA" dirty="0" smtClean="0"/>
              <a:t> ثانيا   : أساليب العمل التطوعي</a:t>
            </a:r>
          </a:p>
          <a:p>
            <a:endParaRPr lang="ar-SA" dirty="0"/>
          </a:p>
          <a:p>
            <a:r>
              <a:rPr lang="ar-SA" dirty="0" smtClean="0"/>
              <a:t>ثالثا   : دور الاخصائي الاجتماعي في الحركة التطوعية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/>
              <a:t> أولا  :  </a:t>
            </a:r>
            <a:r>
              <a:rPr lang="ar-SA" b="1" dirty="0">
                <a:solidFill>
                  <a:srgbClr val="FF0000"/>
                </a:solidFill>
              </a:rPr>
              <a:t>إطار العمل </a:t>
            </a:r>
            <a:r>
              <a:rPr lang="ar-SA" b="1" dirty="0" smtClean="0">
                <a:solidFill>
                  <a:srgbClr val="FF0000"/>
                </a:solidFill>
              </a:rPr>
              <a:t>التطوعي</a:t>
            </a:r>
          </a:p>
          <a:p>
            <a:r>
              <a:rPr lang="ar-SA" dirty="0" smtClean="0"/>
              <a:t>        يتصف </a:t>
            </a:r>
            <a:r>
              <a:rPr lang="ar-SA" dirty="0"/>
              <a:t>العمل التطوعي بأنه </a:t>
            </a:r>
            <a:r>
              <a:rPr lang="ar-SA" dirty="0">
                <a:solidFill>
                  <a:srgbClr val="FF0000"/>
                </a:solidFill>
              </a:rPr>
              <a:t>عمل تلقائي </a:t>
            </a:r>
            <a:r>
              <a:rPr lang="ar-SA" dirty="0"/>
              <a:t>ولكن نظراً لأهمية </a:t>
            </a:r>
            <a:r>
              <a:rPr lang="ar-SA" dirty="0" smtClean="0"/>
              <a:t>النتائـج المتـرتبة عـن هـذا العمل والتي تنعكـس بشكل </a:t>
            </a:r>
            <a:r>
              <a:rPr lang="ar-SA" dirty="0"/>
              <a:t>مباشر على </a:t>
            </a:r>
            <a:r>
              <a:rPr lang="ar-SA" dirty="0" smtClean="0"/>
              <a:t>المجتمـع وأفـراده فإنـه يجـب </a:t>
            </a:r>
            <a:r>
              <a:rPr lang="ar-SA" dirty="0"/>
              <a:t>أن </a:t>
            </a:r>
            <a:r>
              <a:rPr lang="ar-SA" dirty="0" smtClean="0"/>
              <a:t>يكـون هـذا العمـل </a:t>
            </a:r>
            <a:r>
              <a:rPr lang="ar-SA" dirty="0" smtClean="0">
                <a:solidFill>
                  <a:srgbClr val="FF0000"/>
                </a:solidFill>
              </a:rPr>
              <a:t>منظمـا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70C0"/>
                </a:solidFill>
              </a:rPr>
              <a:t>ليحقـق النتائـج المـرجـوة </a:t>
            </a:r>
            <a:r>
              <a:rPr lang="ar-SA" dirty="0">
                <a:solidFill>
                  <a:srgbClr val="0070C0"/>
                </a:solidFill>
              </a:rPr>
              <a:t>منه</a:t>
            </a:r>
            <a:r>
              <a:rPr lang="ar-SA" dirty="0"/>
              <a:t> وإلا </a:t>
            </a:r>
            <a:r>
              <a:rPr lang="ar-SA" dirty="0" smtClean="0"/>
              <a:t>سينجـم </a:t>
            </a:r>
            <a:r>
              <a:rPr lang="ar-SA" dirty="0"/>
              <a:t>عنه آثاراً </a:t>
            </a:r>
            <a:r>
              <a:rPr lang="ar-SA" dirty="0" smtClean="0"/>
              <a:t>عكسية .</a:t>
            </a:r>
          </a:p>
          <a:p>
            <a:r>
              <a:rPr lang="ar-SA" dirty="0"/>
              <a:t> </a:t>
            </a:r>
            <a:r>
              <a:rPr lang="ar-SA" dirty="0" smtClean="0"/>
              <a:t>  </a:t>
            </a:r>
            <a:r>
              <a:rPr lang="ar-SA" i="1" dirty="0" smtClean="0">
                <a:solidFill>
                  <a:srgbClr val="7030A0"/>
                </a:solidFill>
              </a:rPr>
              <a:t>وعـادة </a:t>
            </a:r>
            <a:r>
              <a:rPr lang="ar-SA" i="1" dirty="0">
                <a:solidFill>
                  <a:srgbClr val="7030A0"/>
                </a:solidFill>
              </a:rPr>
              <a:t>ما يتم تنظيم العمل الاجتماعي بالأطر التالية </a:t>
            </a:r>
            <a:r>
              <a:rPr lang="ar-SA" dirty="0"/>
              <a:t>: - 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1) </a:t>
            </a:r>
            <a:r>
              <a:rPr lang="ar-SA" dirty="0">
                <a:solidFill>
                  <a:srgbClr val="0070C0"/>
                </a:solidFill>
              </a:rPr>
              <a:t>إطار المجتمع </a:t>
            </a:r>
            <a:r>
              <a:rPr lang="ar-SA" dirty="0"/>
              <a:t>: </a:t>
            </a:r>
          </a:p>
          <a:p>
            <a:r>
              <a:rPr lang="ar-SA" dirty="0"/>
              <a:t>	</a:t>
            </a:r>
            <a:r>
              <a:rPr lang="ar-SA" dirty="0" smtClean="0"/>
              <a:t>                   يأتي العمل </a:t>
            </a:r>
            <a:r>
              <a:rPr lang="ar-SA" dirty="0"/>
              <a:t>الاجتماعي التطوعي </a:t>
            </a:r>
            <a:r>
              <a:rPr lang="ar-SA" dirty="0" smtClean="0">
                <a:solidFill>
                  <a:srgbClr val="FF0000"/>
                </a:solidFill>
              </a:rPr>
              <a:t>استجابة </a:t>
            </a:r>
            <a:r>
              <a:rPr lang="ar-SA" dirty="0">
                <a:solidFill>
                  <a:srgbClr val="FF0000"/>
                </a:solidFill>
              </a:rPr>
              <a:t>لحاجة </a:t>
            </a:r>
            <a:r>
              <a:rPr lang="ar-SA" dirty="0" smtClean="0">
                <a:solidFill>
                  <a:srgbClr val="FF0000"/>
                </a:solidFill>
              </a:rPr>
              <a:t>اجتمـاعيـة</a:t>
            </a:r>
            <a:r>
              <a:rPr lang="ar-SA" dirty="0" smtClean="0"/>
              <a:t> فهـو </a:t>
            </a:r>
            <a:r>
              <a:rPr lang="ar-SA" dirty="0" smtClean="0">
                <a:solidFill>
                  <a:srgbClr val="00B050"/>
                </a:solidFill>
              </a:rPr>
              <a:t>واقعـي ومعبـر عـن </a:t>
            </a:r>
            <a:r>
              <a:rPr lang="ar-SA" dirty="0">
                <a:solidFill>
                  <a:srgbClr val="00B050"/>
                </a:solidFill>
              </a:rPr>
              <a:t>الحس </a:t>
            </a:r>
            <a:r>
              <a:rPr lang="ar-SA" dirty="0" smtClean="0">
                <a:solidFill>
                  <a:srgbClr val="00B050"/>
                </a:solidFill>
              </a:rPr>
              <a:t>الاجتمـاعـي </a:t>
            </a:r>
            <a:r>
              <a:rPr lang="ar-SA" dirty="0" smtClean="0"/>
              <a:t>وبالرغـم      من  أن انفتـاح </a:t>
            </a:r>
            <a:r>
              <a:rPr lang="ar-SA" dirty="0"/>
              <a:t>المجتمعات يؤدي الى اتساع </a:t>
            </a:r>
            <a:r>
              <a:rPr lang="ar-SA" dirty="0" smtClean="0"/>
              <a:t>الخيـارات أمـام </a:t>
            </a:r>
            <a:r>
              <a:rPr lang="ar-SA" dirty="0"/>
              <a:t>العمل الاجتماعي إلا </a:t>
            </a:r>
            <a:r>
              <a:rPr lang="ar-SA" dirty="0" smtClean="0"/>
              <a:t>أنـه </a:t>
            </a:r>
            <a:r>
              <a:rPr lang="ar-SA" dirty="0"/>
              <a:t>يبقى هناك </a:t>
            </a:r>
            <a:r>
              <a:rPr lang="ar-SA" dirty="0" smtClean="0"/>
              <a:t>حـد </a:t>
            </a:r>
            <a:r>
              <a:rPr lang="ar-SA" dirty="0"/>
              <a:t>أدنى </a:t>
            </a:r>
            <a:r>
              <a:rPr lang="ar-SA" dirty="0" smtClean="0"/>
              <a:t>مـن </a:t>
            </a:r>
            <a:r>
              <a:rPr lang="ar-SA" dirty="0"/>
              <a:t>التغيرات </a:t>
            </a:r>
            <a:r>
              <a:rPr lang="ar-SA" dirty="0" smtClean="0"/>
              <a:t>الاجتمـاعية التي </a:t>
            </a:r>
            <a:r>
              <a:rPr lang="ar-SA" dirty="0"/>
              <a:t>يهدف العمل التطوعي إحداثها </a:t>
            </a:r>
            <a:r>
              <a:rPr lang="ar-SA" dirty="0" smtClean="0"/>
              <a:t>وقد يرفضها </a:t>
            </a:r>
            <a:r>
              <a:rPr lang="ar-SA" dirty="0"/>
              <a:t>المجتمع 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2</a:t>
            </a:r>
            <a:r>
              <a:rPr lang="ar-SA" dirty="0" smtClean="0"/>
              <a:t>) </a:t>
            </a:r>
            <a:r>
              <a:rPr lang="ar-SA" dirty="0">
                <a:solidFill>
                  <a:srgbClr val="0070C0"/>
                </a:solidFill>
              </a:rPr>
              <a:t>القوانين</a:t>
            </a:r>
            <a:r>
              <a:rPr lang="ar-SA" dirty="0"/>
              <a:t> : </a:t>
            </a:r>
          </a:p>
          <a:p>
            <a:r>
              <a:rPr lang="ar-SA" dirty="0"/>
              <a:t>	</a:t>
            </a:r>
            <a:r>
              <a:rPr lang="ar-SA" dirty="0" smtClean="0"/>
              <a:t>    </a:t>
            </a:r>
            <a:r>
              <a:rPr lang="ar-SA" dirty="0" smtClean="0">
                <a:solidFill>
                  <a:srgbClr val="FF0000"/>
                </a:solidFill>
              </a:rPr>
              <a:t>وهي </a:t>
            </a:r>
            <a:r>
              <a:rPr lang="ar-SA" dirty="0">
                <a:solidFill>
                  <a:srgbClr val="FF0000"/>
                </a:solidFill>
              </a:rPr>
              <a:t>مجموعة القوانين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تنظم العمل الاجتماعي وتحدد قطاعاته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كما تنظم إنشاء وعمل المؤسسات الأهلية العاملة في المجال الاجتماعي التطوعي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701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3) </a:t>
            </a:r>
            <a:r>
              <a:rPr lang="ar-SA" dirty="0">
                <a:solidFill>
                  <a:srgbClr val="0070C0"/>
                </a:solidFill>
              </a:rPr>
              <a:t>المؤسسات</a:t>
            </a:r>
            <a:r>
              <a:rPr lang="ar-SA" dirty="0"/>
              <a:t> : </a:t>
            </a:r>
          </a:p>
          <a:p>
            <a:r>
              <a:rPr lang="ar-SA" dirty="0"/>
              <a:t>	</a:t>
            </a:r>
            <a:r>
              <a:rPr lang="ar-SA" dirty="0" smtClean="0"/>
              <a:t>           وهي </a:t>
            </a:r>
            <a:r>
              <a:rPr lang="ar-SA" dirty="0">
                <a:solidFill>
                  <a:srgbClr val="FF0000"/>
                </a:solidFill>
              </a:rPr>
              <a:t>مؤسسات حكومية أهلية </a:t>
            </a:r>
            <a:r>
              <a:rPr lang="ar-SA" dirty="0">
                <a:solidFill>
                  <a:srgbClr val="00B050"/>
                </a:solidFill>
              </a:rPr>
              <a:t>فبإمكان الشباب المشاركة في البرامج التطوعية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تنفذها المؤسسات الحكومية كالوزارات </a:t>
            </a:r>
            <a:r>
              <a:rPr lang="ar-SA" dirty="0" smtClean="0">
                <a:solidFill>
                  <a:srgbClr val="00B050"/>
                </a:solidFill>
              </a:rPr>
              <a:t>والمـدارس والجامعـات والمؤسسـات الدينيـة وغيـرها</a:t>
            </a:r>
            <a:r>
              <a:rPr lang="ar-SA" dirty="0" smtClean="0"/>
              <a:t> ، </a:t>
            </a:r>
            <a:r>
              <a:rPr lang="ar-SA" dirty="0">
                <a:solidFill>
                  <a:srgbClr val="FF0000"/>
                </a:solidFill>
              </a:rPr>
              <a:t>كما </a:t>
            </a:r>
            <a:r>
              <a:rPr lang="ar-SA" dirty="0" smtClean="0">
                <a:solidFill>
                  <a:srgbClr val="FF0000"/>
                </a:solidFill>
              </a:rPr>
              <a:t>يمكـن </a:t>
            </a:r>
            <a:r>
              <a:rPr lang="ar-SA" dirty="0">
                <a:solidFill>
                  <a:srgbClr val="FF0000"/>
                </a:solidFill>
              </a:rPr>
              <a:t>للشباب </a:t>
            </a:r>
            <a:r>
              <a:rPr lang="ar-SA" dirty="0" smtClean="0">
                <a:solidFill>
                  <a:srgbClr val="FF0000"/>
                </a:solidFill>
              </a:rPr>
              <a:t>ممـارسة العمـل التطوعـي مـن </a:t>
            </a:r>
            <a:r>
              <a:rPr lang="ar-SA" dirty="0">
                <a:solidFill>
                  <a:srgbClr val="FF0000"/>
                </a:solidFill>
              </a:rPr>
              <a:t>خلال </a:t>
            </a:r>
            <a:r>
              <a:rPr lang="ar-SA" dirty="0" smtClean="0">
                <a:solidFill>
                  <a:srgbClr val="FF0000"/>
                </a:solidFill>
              </a:rPr>
              <a:t>انتسابهـم للمؤسسـات </a:t>
            </a:r>
            <a:r>
              <a:rPr lang="ar-SA" dirty="0">
                <a:solidFill>
                  <a:srgbClr val="FF0000"/>
                </a:solidFill>
              </a:rPr>
              <a:t>الأهلية</a:t>
            </a:r>
            <a:r>
              <a:rPr lang="ar-SA" dirty="0"/>
              <a:t> </a:t>
            </a:r>
            <a:r>
              <a:rPr lang="ar-SA" dirty="0">
                <a:solidFill>
                  <a:srgbClr val="0070C0"/>
                </a:solidFill>
              </a:rPr>
              <a:t>كالجمعيات</a:t>
            </a:r>
            <a:r>
              <a:rPr lang="ar-SA" dirty="0"/>
              <a:t> </a:t>
            </a:r>
            <a:r>
              <a:rPr lang="ar-SA" dirty="0" smtClean="0"/>
              <a:t>و</a:t>
            </a:r>
            <a:r>
              <a:rPr lang="ar-SA" dirty="0" smtClean="0">
                <a:solidFill>
                  <a:srgbClr val="7030A0"/>
                </a:solidFill>
              </a:rPr>
              <a:t>النوادي</a:t>
            </a:r>
            <a:r>
              <a:rPr lang="ar-SA" dirty="0" smtClean="0"/>
              <a:t> </a:t>
            </a:r>
            <a:r>
              <a:rPr lang="ar-SA" dirty="0">
                <a:solidFill>
                  <a:srgbClr val="D9791B"/>
                </a:solidFill>
              </a:rPr>
              <a:t>والهيئات الثقافية </a:t>
            </a:r>
            <a:r>
              <a:rPr lang="ar-SA" dirty="0" smtClean="0"/>
              <a:t>وغيرها .</a:t>
            </a:r>
            <a:endParaRPr lang="ar-S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01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ثانيا :  </a:t>
            </a:r>
            <a:r>
              <a:rPr lang="ar-SA" b="1" dirty="0" smtClean="0">
                <a:solidFill>
                  <a:srgbClr val="FF0000"/>
                </a:solidFill>
              </a:rPr>
              <a:t>أساليب </a:t>
            </a:r>
            <a:r>
              <a:rPr lang="ar-SA" b="1" dirty="0">
                <a:solidFill>
                  <a:srgbClr val="FF0000"/>
                </a:solidFill>
              </a:rPr>
              <a:t>العمل الاجتماعي </a:t>
            </a:r>
          </a:p>
          <a:p>
            <a:r>
              <a:rPr lang="ar-SA" dirty="0" smtClean="0"/>
              <a:t>     وتتمثل في : </a:t>
            </a:r>
            <a:endParaRPr lang="ar-SA" dirty="0"/>
          </a:p>
          <a:p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1 - </a:t>
            </a:r>
            <a:r>
              <a:rPr lang="ar-SA" dirty="0">
                <a:solidFill>
                  <a:srgbClr val="0070C0"/>
                </a:solidFill>
              </a:rPr>
              <a:t>خدمة الفرد </a:t>
            </a:r>
            <a:r>
              <a:rPr lang="ar-SA" dirty="0"/>
              <a:t>: </a:t>
            </a:r>
          </a:p>
          <a:p>
            <a:r>
              <a:rPr lang="ar-SA" dirty="0"/>
              <a:t>	* تناول الأفراد الذين يتعرضون لمصاعب معينة .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* والذين </a:t>
            </a:r>
            <a:r>
              <a:rPr lang="ar-SA" dirty="0"/>
              <a:t>يتعثرون في مسار حياتهم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384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7030A0"/>
                </a:solidFill>
              </a:rPr>
              <a:t>وتهدف الى </a:t>
            </a:r>
            <a:r>
              <a:rPr lang="ar-SA" dirty="0"/>
              <a:t>: </a:t>
            </a:r>
          </a:p>
          <a:p>
            <a:r>
              <a:rPr lang="ar-SA" dirty="0"/>
              <a:t>	* </a:t>
            </a:r>
            <a:r>
              <a:rPr lang="ar-SA" dirty="0">
                <a:solidFill>
                  <a:srgbClr val="0070C0"/>
                </a:solidFill>
              </a:rPr>
              <a:t>مساعدتهم ليتمكنوا من ممارسة حقوقهم </a:t>
            </a:r>
            <a:r>
              <a:rPr lang="ar-SA" dirty="0" smtClean="0">
                <a:solidFill>
                  <a:srgbClr val="0070C0"/>
                </a:solidFill>
              </a:rPr>
              <a:t>وتقوية </a:t>
            </a:r>
            <a:r>
              <a:rPr lang="ar-SA" dirty="0">
                <a:solidFill>
                  <a:srgbClr val="0070C0"/>
                </a:solidFill>
              </a:rPr>
              <a:t>علاقتهم السوية بالمجتمع</a:t>
            </a:r>
            <a:r>
              <a:rPr lang="ar-SA" dirty="0"/>
              <a:t> . </a:t>
            </a:r>
          </a:p>
          <a:p>
            <a:r>
              <a:rPr lang="ar-SA" dirty="0"/>
              <a:t>	</a:t>
            </a:r>
            <a:endParaRPr lang="ar-SA" dirty="0" smtClean="0"/>
          </a:p>
          <a:p>
            <a:r>
              <a:rPr lang="ar-SA" dirty="0" smtClean="0"/>
              <a:t>* </a:t>
            </a:r>
            <a:r>
              <a:rPr lang="ar-SA" dirty="0">
                <a:solidFill>
                  <a:srgbClr val="D9791B"/>
                </a:solidFill>
              </a:rPr>
              <a:t>اتاحة المجال لهم بالمشاركة الفعالة كمواطنين صالحين لا يستطيع الوطن الاستغناء عن دورهم في بنائه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721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2 - </a:t>
            </a:r>
            <a:r>
              <a:rPr lang="ar-SA" dirty="0">
                <a:solidFill>
                  <a:srgbClr val="0070C0"/>
                </a:solidFill>
              </a:rPr>
              <a:t>خدمة الجماعة </a:t>
            </a:r>
            <a:r>
              <a:rPr lang="ar-SA" dirty="0"/>
              <a:t>: </a:t>
            </a:r>
          </a:p>
          <a:p>
            <a:r>
              <a:rPr lang="ar-SA" dirty="0"/>
              <a:t>	* </a:t>
            </a:r>
            <a:r>
              <a:rPr lang="ar-SA" dirty="0" smtClean="0"/>
              <a:t>ادخلت </a:t>
            </a:r>
            <a:r>
              <a:rPr lang="ar-SA" dirty="0"/>
              <a:t>الى العمل الاجتماعي في ا</a:t>
            </a:r>
            <a:r>
              <a:rPr lang="ar-SA" dirty="0">
                <a:solidFill>
                  <a:srgbClr val="FF0000"/>
                </a:solidFill>
              </a:rPr>
              <a:t>لثلاثينات</a:t>
            </a:r>
            <a:r>
              <a:rPr lang="ar-SA" dirty="0"/>
              <a:t> من القرن الماضي .</a:t>
            </a:r>
          </a:p>
          <a:p>
            <a:endParaRPr lang="ar-SA" dirty="0" smtClean="0"/>
          </a:p>
          <a:p>
            <a:r>
              <a:rPr lang="ar-SA" dirty="0" smtClean="0"/>
              <a:t>* </a:t>
            </a:r>
            <a:r>
              <a:rPr lang="ar-SA" dirty="0">
                <a:solidFill>
                  <a:srgbClr val="FF0000"/>
                </a:solidFill>
              </a:rPr>
              <a:t>أسلوب يركز على قوة الجماعة والعلاقات التبادلية داخلها في مواجهة الصعاب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يعيشها أفرادها </a:t>
            </a:r>
            <a:r>
              <a:rPr lang="ar-SA" dirty="0" smtClean="0"/>
              <a:t>أو </a:t>
            </a:r>
            <a:r>
              <a:rPr lang="ar-SA" dirty="0"/>
              <a:t>في معالجة الأمور الحياتية المختلفة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360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</a:t>
            </a:r>
            <a:r>
              <a:rPr lang="ar-SA" dirty="0" smtClean="0">
                <a:solidFill>
                  <a:srgbClr val="7030A0"/>
                </a:solidFill>
              </a:rPr>
              <a:t>و الجماعات اما أن </a:t>
            </a:r>
            <a:r>
              <a:rPr lang="ar-SA" dirty="0">
                <a:solidFill>
                  <a:srgbClr val="7030A0"/>
                </a:solidFill>
              </a:rPr>
              <a:t>تكون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SA" dirty="0" smtClean="0"/>
              <a:t>: </a:t>
            </a:r>
            <a:endParaRPr lang="ar-SA" dirty="0"/>
          </a:p>
          <a:p>
            <a:r>
              <a:rPr lang="ar-SA" dirty="0" smtClean="0"/>
              <a:t>أ - </a:t>
            </a:r>
            <a:r>
              <a:rPr lang="ar-SA" dirty="0">
                <a:solidFill>
                  <a:srgbClr val="FF0000"/>
                </a:solidFill>
              </a:rPr>
              <a:t>جماعة تنطلق من حاجة الأفراد الى </a:t>
            </a:r>
            <a:r>
              <a:rPr lang="ar-SA" dirty="0" smtClean="0">
                <a:solidFill>
                  <a:srgbClr val="FF0000"/>
                </a:solidFill>
              </a:rPr>
              <a:t>المساعدة </a:t>
            </a:r>
            <a:r>
              <a:rPr lang="ar-SA" dirty="0">
                <a:solidFill>
                  <a:srgbClr val="FF0000"/>
                </a:solidFill>
              </a:rPr>
              <a:t>والدعم المتبادل </a:t>
            </a:r>
            <a:r>
              <a:rPr lang="ar-SA" dirty="0" smtClean="0"/>
              <a:t>مثل( </a:t>
            </a:r>
            <a:r>
              <a:rPr lang="ar-SA" dirty="0"/>
              <a:t>المصابون بالسرطان – المدمنون على الكحول ) .</a:t>
            </a:r>
          </a:p>
          <a:p>
            <a:r>
              <a:rPr lang="ar-SA" dirty="0" smtClean="0"/>
              <a:t>ب - </a:t>
            </a:r>
            <a:r>
              <a:rPr lang="ar-SA" dirty="0">
                <a:solidFill>
                  <a:srgbClr val="0070C0"/>
                </a:solidFill>
              </a:rPr>
              <a:t>جماعة يلتقي أفرادها من أجل اتخاذ قرارات حل المشكلات واقتراح تيسير أمورهم الاجتماعية </a:t>
            </a:r>
            <a:r>
              <a:rPr lang="ar-SA" dirty="0"/>
              <a:t>( جماعة أهالي المعاقين – سكان منطقة أو حي ) </a:t>
            </a:r>
          </a:p>
          <a:p>
            <a:r>
              <a:rPr lang="ar-SA" dirty="0">
                <a:solidFill>
                  <a:srgbClr val="D9791B"/>
                </a:solidFill>
              </a:rPr>
              <a:t>وهذا يسمح </a:t>
            </a:r>
            <a:r>
              <a:rPr lang="ar-SA" dirty="0" smtClean="0">
                <a:solidFill>
                  <a:srgbClr val="D9791B"/>
                </a:solidFill>
              </a:rPr>
              <a:t>بتقوية  </a:t>
            </a:r>
            <a:r>
              <a:rPr lang="ar-SA" dirty="0">
                <a:solidFill>
                  <a:srgbClr val="D9791B"/>
                </a:solidFill>
              </a:rPr>
              <a:t>الصلات وكسر طوق الوحدة والعزلة وتنمية الشعور بالقوة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69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/>
              <a:t>3- </a:t>
            </a:r>
            <a:r>
              <a:rPr lang="ar-SA" dirty="0">
                <a:solidFill>
                  <a:srgbClr val="0070C0"/>
                </a:solidFill>
              </a:rPr>
              <a:t>التنشيط الاجتماعي </a:t>
            </a:r>
            <a:r>
              <a:rPr lang="ar-SA" dirty="0"/>
              <a:t>: </a:t>
            </a:r>
          </a:p>
          <a:p>
            <a:r>
              <a:rPr lang="ar-SA" dirty="0"/>
              <a:t>	</a:t>
            </a:r>
            <a:r>
              <a:rPr lang="ar-SA" dirty="0" smtClean="0"/>
              <a:t>     </a:t>
            </a:r>
            <a:r>
              <a:rPr lang="ar-SA" dirty="0" smtClean="0">
                <a:solidFill>
                  <a:srgbClr val="00B050"/>
                </a:solidFill>
              </a:rPr>
              <a:t>ويتركز </a:t>
            </a:r>
            <a:r>
              <a:rPr lang="ar-SA" dirty="0">
                <a:solidFill>
                  <a:srgbClr val="00B050"/>
                </a:solidFill>
              </a:rPr>
              <a:t>على تحريك الجماعات وتنظيم النشاطات ذات الطابع </a:t>
            </a:r>
            <a:r>
              <a:rPr lang="ar-SA" dirty="0">
                <a:solidFill>
                  <a:srgbClr val="0070C0"/>
                </a:solidFill>
              </a:rPr>
              <a:t>التربوي</a:t>
            </a:r>
            <a:r>
              <a:rPr lang="ar-SA" dirty="0">
                <a:solidFill>
                  <a:srgbClr val="00B050"/>
                </a:solidFill>
              </a:rPr>
              <a:t> </a:t>
            </a:r>
            <a:r>
              <a:rPr lang="ar-SA" dirty="0">
                <a:solidFill>
                  <a:srgbClr val="7030A0"/>
                </a:solidFill>
              </a:rPr>
              <a:t>أو الاجتماعي </a:t>
            </a:r>
            <a:r>
              <a:rPr lang="ar-SA" dirty="0">
                <a:solidFill>
                  <a:srgbClr val="0E478A"/>
                </a:solidFill>
              </a:rPr>
              <a:t>أو الاقتصادي </a:t>
            </a:r>
            <a:r>
              <a:rPr lang="ar-SA" dirty="0" smtClean="0">
                <a:solidFill>
                  <a:srgbClr val="D9791B"/>
                </a:solidFill>
              </a:rPr>
              <a:t>أو </a:t>
            </a:r>
            <a:r>
              <a:rPr lang="ar-SA" dirty="0">
                <a:solidFill>
                  <a:srgbClr val="D9791B"/>
                </a:solidFill>
              </a:rPr>
              <a:t>الثقافي </a:t>
            </a:r>
            <a:r>
              <a:rPr lang="ar-SA" dirty="0">
                <a:solidFill>
                  <a:srgbClr val="C00000"/>
                </a:solidFill>
              </a:rPr>
              <a:t>أو الترفيهي </a:t>
            </a:r>
            <a:r>
              <a:rPr lang="ar-SA" dirty="0"/>
              <a:t>بهدف </a:t>
            </a:r>
            <a:r>
              <a:rPr lang="ar-SA" dirty="0">
                <a:solidFill>
                  <a:srgbClr val="FF0000"/>
                </a:solidFill>
              </a:rPr>
              <a:t>تحسين العلاقات الاجتماعية وتفعيل المشاركة المجتمعية وتسهيل قيام المجتمع المدني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518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ثالثا </a:t>
            </a:r>
            <a:r>
              <a:rPr lang="ar-SA" b="1" dirty="0"/>
              <a:t>: </a:t>
            </a:r>
            <a:r>
              <a:rPr lang="ar-SA" b="1" dirty="0">
                <a:solidFill>
                  <a:srgbClr val="FF0000"/>
                </a:solidFill>
              </a:rPr>
              <a:t>دور الاخصائي الاجتماعي في الحركة التطوعية</a:t>
            </a:r>
          </a:p>
          <a:p>
            <a:r>
              <a:rPr lang="ar-SA" i="1" dirty="0" smtClean="0">
                <a:solidFill>
                  <a:srgbClr val="7030A0"/>
                </a:solidFill>
              </a:rPr>
              <a:t>ويتمثل هذا الدور فيما يلي </a:t>
            </a:r>
            <a:r>
              <a:rPr lang="ar-SA" dirty="0" smtClean="0"/>
              <a:t>:</a:t>
            </a:r>
          </a:p>
          <a:p>
            <a:endParaRPr lang="ar-SA" dirty="0"/>
          </a:p>
          <a:p>
            <a:r>
              <a:rPr lang="ar-SA" dirty="0"/>
              <a:t>1- </a:t>
            </a:r>
            <a:r>
              <a:rPr lang="ar-SA" dirty="0">
                <a:solidFill>
                  <a:srgbClr val="0070C0"/>
                </a:solidFill>
              </a:rPr>
              <a:t>توعية </a:t>
            </a:r>
            <a:r>
              <a:rPr lang="ar-SA" dirty="0" smtClean="0">
                <a:solidFill>
                  <a:srgbClr val="0070C0"/>
                </a:solidFill>
              </a:rPr>
              <a:t>الجماهير </a:t>
            </a:r>
            <a:r>
              <a:rPr lang="ar-SA" dirty="0" smtClean="0"/>
              <a:t>: </a:t>
            </a:r>
            <a:endParaRPr lang="ar-SA" dirty="0"/>
          </a:p>
          <a:p>
            <a:r>
              <a:rPr lang="ar-SA" dirty="0"/>
              <a:t>		</a:t>
            </a:r>
            <a:r>
              <a:rPr lang="ar-SA" dirty="0" smtClean="0"/>
              <a:t>     يقصد </a:t>
            </a:r>
            <a:r>
              <a:rPr lang="ar-SA" dirty="0">
                <a:solidFill>
                  <a:srgbClr val="FF0000"/>
                </a:solidFill>
              </a:rPr>
              <a:t>بالتوعية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احاطة الجمهور علما بما يقوم به المجتمع ككل من خدمات وما يحيط به من </a:t>
            </a:r>
            <a:r>
              <a:rPr lang="ar-SA" dirty="0" smtClean="0">
                <a:solidFill>
                  <a:srgbClr val="00B050"/>
                </a:solidFill>
              </a:rPr>
              <a:t>مشاكل </a:t>
            </a:r>
            <a:r>
              <a:rPr lang="ar-SA" dirty="0" smtClean="0"/>
              <a:t>، </a:t>
            </a:r>
            <a:r>
              <a:rPr lang="ar-SA" dirty="0">
                <a:solidFill>
                  <a:srgbClr val="7030A0"/>
                </a:solidFill>
              </a:rPr>
              <a:t>والتعريف بهذا كله </a:t>
            </a:r>
            <a:r>
              <a:rPr lang="ar-SA" dirty="0" smtClean="0">
                <a:solidFill>
                  <a:srgbClr val="7030A0"/>
                </a:solidFill>
              </a:rPr>
              <a:t>  حتى </a:t>
            </a:r>
            <a:r>
              <a:rPr lang="ar-SA" dirty="0">
                <a:solidFill>
                  <a:srgbClr val="7030A0"/>
                </a:solidFill>
              </a:rPr>
              <a:t>يدرك كل مواطن ما يدور حوله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763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9568" y="1412876"/>
            <a:ext cx="8915400" cy="4525963"/>
          </a:xfrm>
        </p:spPr>
        <p:txBody>
          <a:bodyPr/>
          <a:lstStyle/>
          <a:p>
            <a:r>
              <a:rPr lang="ar-SA" i="1" dirty="0" smtClean="0">
                <a:solidFill>
                  <a:srgbClr val="7030A0"/>
                </a:solidFill>
              </a:rPr>
              <a:t>وتتسم عملية توعية الجماهير بما يلي </a:t>
            </a:r>
            <a:r>
              <a:rPr lang="ar-SA" dirty="0" smtClean="0"/>
              <a:t>:</a:t>
            </a:r>
          </a:p>
          <a:p>
            <a:r>
              <a:rPr lang="ar-SA" dirty="0"/>
              <a:t>	أ- </a:t>
            </a:r>
            <a:r>
              <a:rPr lang="ar-SA" dirty="0">
                <a:solidFill>
                  <a:srgbClr val="FF0000"/>
                </a:solidFill>
              </a:rPr>
              <a:t>الالتزام بالموضوعية والمصداقية </a:t>
            </a:r>
            <a:r>
              <a:rPr lang="ar-SA" dirty="0"/>
              <a:t>دون مبالغة مع إبراز الحقائق كلها وما للمجتمع وما عليه .</a:t>
            </a:r>
          </a:p>
          <a:p>
            <a:r>
              <a:rPr lang="ar-SA" dirty="0"/>
              <a:t>	ب- </a:t>
            </a:r>
            <a:r>
              <a:rPr lang="ar-SA" dirty="0">
                <a:solidFill>
                  <a:srgbClr val="FF0000"/>
                </a:solidFill>
              </a:rPr>
              <a:t>هي عملية مستمرة بسبب التغيرات </a:t>
            </a:r>
            <a:r>
              <a:rPr lang="ar-SA" dirty="0" smtClean="0">
                <a:solidFill>
                  <a:srgbClr val="FF0000"/>
                </a:solidFill>
              </a:rPr>
              <a:t>التي </a:t>
            </a:r>
            <a:r>
              <a:rPr lang="ar-SA" dirty="0">
                <a:solidFill>
                  <a:srgbClr val="FF0000"/>
                </a:solidFill>
              </a:rPr>
              <a:t>تطرأ على المجتمع </a:t>
            </a:r>
            <a:r>
              <a:rPr lang="ar-SA" dirty="0"/>
              <a:t>بصورة مستمرة وتغير المشكلات والخدمات </a:t>
            </a:r>
            <a:r>
              <a:rPr lang="ar-SA" dirty="0" smtClean="0"/>
              <a:t>التي </a:t>
            </a:r>
            <a:r>
              <a:rPr lang="ar-SA" dirty="0"/>
              <a:t>توجد به .</a:t>
            </a:r>
          </a:p>
          <a:p>
            <a:r>
              <a:rPr lang="ar-SA" dirty="0"/>
              <a:t>	ج- </a:t>
            </a:r>
            <a:r>
              <a:rPr lang="ar-SA" dirty="0">
                <a:solidFill>
                  <a:srgbClr val="FF0000"/>
                </a:solidFill>
              </a:rPr>
              <a:t>اتصافها بالشمول </a:t>
            </a:r>
            <a:r>
              <a:rPr lang="ar-SA" dirty="0"/>
              <a:t>فلا يجب أن تقتصر على فئات محددة من المجتمع وإنما جميع أفراد المجتمع .</a:t>
            </a:r>
          </a:p>
          <a:p>
            <a:r>
              <a:rPr lang="ar-SA" dirty="0"/>
              <a:t>	</a:t>
            </a:r>
            <a:r>
              <a:rPr lang="ar-SA" dirty="0" smtClean="0"/>
              <a:t>د- من </a:t>
            </a:r>
            <a:r>
              <a:rPr lang="ar-SA" dirty="0"/>
              <a:t>الضروري </a:t>
            </a:r>
            <a:r>
              <a:rPr lang="ar-SA" dirty="0">
                <a:solidFill>
                  <a:srgbClr val="FF0000"/>
                </a:solidFill>
              </a:rPr>
              <a:t>تماشي الأسلوب مع مستوى الناس الذي نتحدث معهم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242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8915400" cy="4525963"/>
          </a:xfrm>
        </p:spPr>
        <p:txBody>
          <a:bodyPr/>
          <a:lstStyle/>
          <a:p>
            <a:r>
              <a:rPr lang="ar-SA" dirty="0"/>
              <a:t>2- </a:t>
            </a:r>
            <a:r>
              <a:rPr lang="ar-SA" dirty="0">
                <a:solidFill>
                  <a:srgbClr val="0070C0"/>
                </a:solidFill>
              </a:rPr>
              <a:t>تغيير الاتجاهات </a:t>
            </a:r>
            <a:r>
              <a:rPr lang="ar-SA" dirty="0"/>
              <a:t>: </a:t>
            </a:r>
          </a:p>
          <a:p>
            <a:r>
              <a:rPr lang="ar-SA" dirty="0"/>
              <a:t>		</a:t>
            </a:r>
            <a:r>
              <a:rPr lang="ar-SA" dirty="0" smtClean="0"/>
              <a:t>            </a:t>
            </a:r>
            <a:r>
              <a:rPr lang="ar-SA" dirty="0" smtClean="0">
                <a:solidFill>
                  <a:srgbClr val="FF0000"/>
                </a:solidFill>
              </a:rPr>
              <a:t>تعني </a:t>
            </a:r>
            <a:r>
              <a:rPr lang="ar-SA" dirty="0">
                <a:solidFill>
                  <a:srgbClr val="FF0000"/>
                </a:solidFill>
              </a:rPr>
              <a:t>الاتجاهات </a:t>
            </a:r>
            <a:r>
              <a:rPr lang="ar-SA" dirty="0" smtClean="0">
                <a:solidFill>
                  <a:srgbClr val="00B050"/>
                </a:solidFill>
              </a:rPr>
              <a:t>مدى </a:t>
            </a:r>
            <a:r>
              <a:rPr lang="ar-SA" dirty="0">
                <a:solidFill>
                  <a:srgbClr val="00B050"/>
                </a:solidFill>
              </a:rPr>
              <a:t>إحساس الناس </a:t>
            </a:r>
            <a:r>
              <a:rPr lang="ar-SA" dirty="0" smtClean="0">
                <a:solidFill>
                  <a:srgbClr val="00B050"/>
                </a:solidFill>
              </a:rPr>
              <a:t>بمشكلة </a:t>
            </a:r>
            <a:r>
              <a:rPr lang="ar-SA" dirty="0">
                <a:solidFill>
                  <a:srgbClr val="00B050"/>
                </a:solidFill>
              </a:rPr>
              <a:t>معينة وأبعادها </a:t>
            </a:r>
            <a:r>
              <a:rPr lang="ar-SA" dirty="0" smtClean="0">
                <a:solidFill>
                  <a:srgbClr val="00B050"/>
                </a:solidFill>
              </a:rPr>
              <a:t>والعواقب المترتبة </a:t>
            </a:r>
            <a:r>
              <a:rPr lang="ar-SA" dirty="0">
                <a:solidFill>
                  <a:srgbClr val="00B050"/>
                </a:solidFill>
              </a:rPr>
              <a:t>على </a:t>
            </a:r>
            <a:r>
              <a:rPr lang="ar-SA" dirty="0" smtClean="0">
                <a:solidFill>
                  <a:srgbClr val="00B050"/>
                </a:solidFill>
              </a:rPr>
              <a:t>استمرار هذه </a:t>
            </a:r>
            <a:r>
              <a:rPr lang="ar-SA" dirty="0">
                <a:solidFill>
                  <a:srgbClr val="00B050"/>
                </a:solidFill>
              </a:rPr>
              <a:t>المشكلة </a:t>
            </a:r>
            <a:r>
              <a:rPr lang="ar-SA" dirty="0" smtClean="0">
                <a:solidFill>
                  <a:srgbClr val="00B050"/>
                </a:solidFill>
              </a:rPr>
              <a:t>والرغبة  في إحـداث التغييـر</a:t>
            </a:r>
            <a:r>
              <a:rPr lang="ar-SA" dirty="0" smtClean="0"/>
              <a:t>، </a:t>
            </a:r>
            <a:r>
              <a:rPr lang="ar-SA" dirty="0">
                <a:solidFill>
                  <a:srgbClr val="7030A0"/>
                </a:solidFill>
              </a:rPr>
              <a:t>وتكوين </a:t>
            </a:r>
            <a:r>
              <a:rPr lang="ar-SA" dirty="0" smtClean="0">
                <a:solidFill>
                  <a:srgbClr val="7030A0"/>
                </a:solidFill>
              </a:rPr>
              <a:t>هـذا </a:t>
            </a:r>
            <a:r>
              <a:rPr lang="ar-SA" dirty="0">
                <a:solidFill>
                  <a:srgbClr val="7030A0"/>
                </a:solidFill>
              </a:rPr>
              <a:t>الاتجاه </a:t>
            </a:r>
            <a:r>
              <a:rPr lang="ar-SA" dirty="0" smtClean="0">
                <a:solidFill>
                  <a:srgbClr val="7030A0"/>
                </a:solidFill>
              </a:rPr>
              <a:t>أمـر </a:t>
            </a:r>
            <a:r>
              <a:rPr lang="ar-SA" dirty="0">
                <a:solidFill>
                  <a:srgbClr val="7030A0"/>
                </a:solidFill>
              </a:rPr>
              <a:t>في غاية </a:t>
            </a:r>
            <a:r>
              <a:rPr lang="ar-SA" dirty="0" smtClean="0">
                <a:solidFill>
                  <a:srgbClr val="7030A0"/>
                </a:solidFill>
              </a:rPr>
              <a:t>الأهمية </a:t>
            </a:r>
            <a:r>
              <a:rPr lang="ar-SA" dirty="0" smtClean="0">
                <a:solidFill>
                  <a:srgbClr val="FF0000"/>
                </a:solidFill>
              </a:rPr>
              <a:t>فعلى سبيل المثال :   </a:t>
            </a:r>
            <a:r>
              <a:rPr lang="ar-SA" dirty="0" smtClean="0"/>
              <a:t>يـوجـد </a:t>
            </a:r>
            <a:r>
              <a:rPr lang="ar-SA" dirty="0"/>
              <a:t>في المجتمع </a:t>
            </a:r>
            <a:r>
              <a:rPr lang="ar-SA" dirty="0" smtClean="0"/>
              <a:t>فئـة </a:t>
            </a:r>
            <a:r>
              <a:rPr lang="ar-SA" dirty="0"/>
              <a:t>لا </a:t>
            </a:r>
            <a:r>
              <a:rPr lang="ar-SA" dirty="0" smtClean="0"/>
              <a:t>يستهان </a:t>
            </a:r>
            <a:r>
              <a:rPr lang="ar-SA" dirty="0"/>
              <a:t>بها من الناس </a:t>
            </a:r>
            <a:r>
              <a:rPr lang="ar-SA" dirty="0" smtClean="0">
                <a:solidFill>
                  <a:srgbClr val="C00000"/>
                </a:solidFill>
              </a:rPr>
              <a:t>لـديهــم </a:t>
            </a:r>
            <a:r>
              <a:rPr lang="ar-SA" dirty="0">
                <a:solidFill>
                  <a:srgbClr val="C00000"/>
                </a:solidFill>
              </a:rPr>
              <a:t>اتجاه خاطئ </a:t>
            </a:r>
            <a:r>
              <a:rPr lang="ar-SA" dirty="0" smtClean="0">
                <a:solidFill>
                  <a:srgbClr val="C00000"/>
                </a:solidFill>
              </a:rPr>
              <a:t>نحـو المعاقيـن </a:t>
            </a:r>
            <a:r>
              <a:rPr lang="ar-SA" dirty="0" smtClean="0"/>
              <a:t>، فهـم </a:t>
            </a:r>
            <a:r>
              <a:rPr lang="ar-SA" dirty="0"/>
              <a:t>ينظرون </a:t>
            </a:r>
            <a:r>
              <a:rPr lang="ar-SA" dirty="0" smtClean="0"/>
              <a:t>إليهـم    على أنهـم </a:t>
            </a:r>
            <a:r>
              <a:rPr lang="ar-SA" dirty="0"/>
              <a:t>عالة على </a:t>
            </a:r>
            <a:r>
              <a:rPr lang="ar-SA" dirty="0" smtClean="0"/>
              <a:t>المجتمـع وتوفيـر الخـدمات لهـم نــوع مـن الصـدقة </a:t>
            </a:r>
            <a:r>
              <a:rPr lang="ar-SA" dirty="0"/>
              <a:t>وليس </a:t>
            </a:r>
            <a:r>
              <a:rPr lang="ar-SA" dirty="0" smtClean="0"/>
              <a:t>حـق مـن حقوقهـم </a:t>
            </a:r>
            <a:r>
              <a:rPr lang="ar-SA" dirty="0"/>
              <a:t>مما </a:t>
            </a:r>
            <a:r>
              <a:rPr lang="ar-SA" dirty="0" smtClean="0"/>
              <a:t>يتطلـب منـا السعـي الجـاد    لتغيير </a:t>
            </a:r>
            <a:r>
              <a:rPr lang="ar-SA" dirty="0"/>
              <a:t>هذا الاتجاه مما يساهم في دفع المجتمع للتطوع لهذه الفئة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392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3- </a:t>
            </a:r>
            <a:r>
              <a:rPr lang="ar-SA" dirty="0">
                <a:solidFill>
                  <a:srgbClr val="0070C0"/>
                </a:solidFill>
              </a:rPr>
              <a:t>اختيار المتطوعين </a:t>
            </a:r>
            <a:r>
              <a:rPr lang="ar-SA" dirty="0"/>
              <a:t>: </a:t>
            </a:r>
          </a:p>
          <a:p>
            <a:r>
              <a:rPr lang="ar-SA" dirty="0"/>
              <a:t>	</a:t>
            </a:r>
            <a:r>
              <a:rPr lang="ar-SA" dirty="0" smtClean="0"/>
              <a:t>          </a:t>
            </a:r>
            <a:r>
              <a:rPr lang="ar-SA" i="1" dirty="0" smtClean="0">
                <a:solidFill>
                  <a:srgbClr val="7030A0"/>
                </a:solidFill>
              </a:rPr>
              <a:t>يستطيع الاخصائي الاجتماعي التركيز على  فئات معينة يمكن أن </a:t>
            </a:r>
            <a:r>
              <a:rPr lang="ar-SA" i="1" dirty="0">
                <a:solidFill>
                  <a:srgbClr val="7030A0"/>
                </a:solidFill>
              </a:rPr>
              <a:t>تشكل موردا جيدا </a:t>
            </a:r>
            <a:r>
              <a:rPr lang="ar-SA" i="1" dirty="0" smtClean="0">
                <a:solidFill>
                  <a:srgbClr val="7030A0"/>
                </a:solidFill>
              </a:rPr>
              <a:t>للتطوع وهي كالتالي  </a:t>
            </a:r>
            <a:r>
              <a:rPr lang="ar-SA" dirty="0"/>
              <a:t>: </a:t>
            </a:r>
          </a:p>
          <a:p>
            <a:r>
              <a:rPr lang="ar-SA" dirty="0"/>
              <a:t>		- </a:t>
            </a:r>
            <a:r>
              <a:rPr lang="ar-SA" dirty="0">
                <a:solidFill>
                  <a:srgbClr val="FF0000"/>
                </a:solidFill>
              </a:rPr>
              <a:t>شباب الجامعات والمدارس </a:t>
            </a:r>
            <a:r>
              <a:rPr lang="ar-SA" dirty="0" smtClean="0">
                <a:solidFill>
                  <a:srgbClr val="FF0000"/>
                </a:solidFill>
              </a:rPr>
              <a:t>خلال وقت الفراغ والعطلة 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/>
              <a:t>		- </a:t>
            </a:r>
            <a:r>
              <a:rPr lang="ar-SA" dirty="0">
                <a:solidFill>
                  <a:srgbClr val="00B050"/>
                </a:solidFill>
              </a:rPr>
              <a:t>النساء الغير عاملات </a:t>
            </a:r>
            <a:r>
              <a:rPr lang="ar-SA" dirty="0"/>
              <a:t>.</a:t>
            </a:r>
          </a:p>
          <a:p>
            <a:r>
              <a:rPr lang="ar-SA" dirty="0"/>
              <a:t>		- </a:t>
            </a:r>
            <a:r>
              <a:rPr lang="ar-SA" dirty="0">
                <a:solidFill>
                  <a:srgbClr val="0070C0"/>
                </a:solidFill>
              </a:rPr>
              <a:t>ربات البيوت والمسنين </a:t>
            </a:r>
            <a:r>
              <a:rPr lang="ar-SA" dirty="0"/>
              <a:t>.</a:t>
            </a:r>
          </a:p>
          <a:p>
            <a:r>
              <a:rPr lang="ar-SA" dirty="0"/>
              <a:t>		- </a:t>
            </a:r>
            <a:r>
              <a:rPr lang="ar-SA" dirty="0">
                <a:solidFill>
                  <a:srgbClr val="7030A0"/>
                </a:solidFill>
              </a:rPr>
              <a:t>الباحثين عن العمل والمتقاعدين </a:t>
            </a:r>
            <a:r>
              <a:rPr lang="ar-SA" dirty="0"/>
              <a:t>.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36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i="1" dirty="0" smtClean="0">
                <a:solidFill>
                  <a:srgbClr val="7030A0"/>
                </a:solidFill>
              </a:rPr>
              <a:t>وتمر عملية </a:t>
            </a:r>
            <a:r>
              <a:rPr lang="ar-SA" i="1" dirty="0">
                <a:solidFill>
                  <a:srgbClr val="7030A0"/>
                </a:solidFill>
              </a:rPr>
              <a:t>اختيار المتطوعين </a:t>
            </a:r>
            <a:r>
              <a:rPr lang="ar-SA" i="1" dirty="0" smtClean="0">
                <a:solidFill>
                  <a:srgbClr val="7030A0"/>
                </a:solidFill>
              </a:rPr>
              <a:t>بالمراحل التالية </a:t>
            </a:r>
            <a:r>
              <a:rPr lang="ar-SA" dirty="0" smtClean="0"/>
              <a:t>:</a:t>
            </a:r>
            <a:endParaRPr lang="ar-SA" dirty="0"/>
          </a:p>
          <a:p>
            <a:r>
              <a:rPr lang="ar-SA" dirty="0"/>
              <a:t>- </a:t>
            </a:r>
            <a:r>
              <a:rPr lang="ar-SA" dirty="0">
                <a:solidFill>
                  <a:srgbClr val="FF0000"/>
                </a:solidFill>
              </a:rPr>
              <a:t>تقدم الراغب للتطوع باستمارة طلب التطوع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:  موضحا </a:t>
            </a:r>
            <a:r>
              <a:rPr lang="ar-SA" dirty="0"/>
              <a:t>فيها </a:t>
            </a:r>
            <a:r>
              <a:rPr lang="ar-SA" dirty="0">
                <a:solidFill>
                  <a:srgbClr val="0070C0"/>
                </a:solidFill>
              </a:rPr>
              <a:t>المعلومات الأساسية عنه </a:t>
            </a:r>
            <a:r>
              <a:rPr lang="ar-SA" dirty="0">
                <a:solidFill>
                  <a:srgbClr val="00B050"/>
                </a:solidFill>
              </a:rPr>
              <a:t>وهوايته</a:t>
            </a:r>
            <a:r>
              <a:rPr lang="ar-SA" dirty="0"/>
              <a:t> </a:t>
            </a:r>
            <a:r>
              <a:rPr lang="ar-SA" dirty="0">
                <a:solidFill>
                  <a:srgbClr val="D9791B"/>
                </a:solidFill>
              </a:rPr>
              <a:t>والجهات </a:t>
            </a:r>
            <a:r>
              <a:rPr lang="ar-SA" dirty="0" smtClean="0">
                <a:solidFill>
                  <a:srgbClr val="D9791B"/>
                </a:solidFill>
              </a:rPr>
              <a:t>الي </a:t>
            </a:r>
            <a:r>
              <a:rPr lang="ar-SA" dirty="0">
                <a:solidFill>
                  <a:srgbClr val="D9791B"/>
                </a:solidFill>
              </a:rPr>
              <a:t>يرغب التطوع فيها </a:t>
            </a:r>
            <a:r>
              <a:rPr lang="ar-SA" dirty="0"/>
              <a:t>.</a:t>
            </a:r>
          </a:p>
          <a:p>
            <a:r>
              <a:rPr lang="ar-SA" dirty="0"/>
              <a:t>- </a:t>
            </a:r>
            <a:r>
              <a:rPr lang="ar-SA" dirty="0">
                <a:solidFill>
                  <a:srgbClr val="FF0000"/>
                </a:solidFill>
              </a:rPr>
              <a:t>المقابلة الشخصية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SA" dirty="0" smtClean="0"/>
              <a:t>:   يتقابل </a:t>
            </a:r>
            <a:r>
              <a:rPr lang="ar-SA" dirty="0"/>
              <a:t>الأخصائي الاجتماعي مع المتطوع لمعرفة </a:t>
            </a:r>
            <a:r>
              <a:rPr lang="ar-SA" dirty="0">
                <a:solidFill>
                  <a:srgbClr val="0070C0"/>
                </a:solidFill>
              </a:rPr>
              <a:t>مدى مناسبته للعمل التطوعي </a:t>
            </a:r>
            <a:r>
              <a:rPr lang="ar-SA" dirty="0">
                <a:solidFill>
                  <a:srgbClr val="00B050"/>
                </a:solidFill>
              </a:rPr>
              <a:t>ومدى صدق المعلومات </a:t>
            </a:r>
            <a:r>
              <a:rPr lang="ar-SA" dirty="0" smtClean="0">
                <a:solidFill>
                  <a:srgbClr val="00B050"/>
                </a:solidFill>
              </a:rPr>
              <a:t>التي </a:t>
            </a:r>
            <a:r>
              <a:rPr lang="ar-SA" dirty="0">
                <a:solidFill>
                  <a:srgbClr val="00B050"/>
                </a:solidFill>
              </a:rPr>
              <a:t>ذكرت في الاستمارة</a:t>
            </a:r>
            <a:r>
              <a:rPr lang="ar-SA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212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4 - </a:t>
            </a:r>
            <a:r>
              <a:rPr lang="ar-SA" dirty="0">
                <a:solidFill>
                  <a:srgbClr val="0070C0"/>
                </a:solidFill>
              </a:rPr>
              <a:t>تدريب المتطوع </a:t>
            </a:r>
            <a:r>
              <a:rPr lang="ar-SA" dirty="0"/>
              <a:t>: </a:t>
            </a:r>
          </a:p>
          <a:p>
            <a:r>
              <a:rPr lang="ar-SA" dirty="0" smtClean="0"/>
              <a:t>         يكون </a:t>
            </a:r>
            <a:r>
              <a:rPr lang="ar-SA" dirty="0"/>
              <a:t>المتطوع في بداية المشوار </a:t>
            </a:r>
            <a:r>
              <a:rPr lang="ar-SA" dirty="0">
                <a:solidFill>
                  <a:srgbClr val="FF0000"/>
                </a:solidFill>
              </a:rPr>
              <a:t>طاقة بشرية خاملة غير مستغلة</a:t>
            </a:r>
            <a:r>
              <a:rPr lang="ar-SA" dirty="0"/>
              <a:t> </a:t>
            </a:r>
            <a:r>
              <a:rPr lang="ar-SA" dirty="0">
                <a:solidFill>
                  <a:srgbClr val="00B050"/>
                </a:solidFill>
              </a:rPr>
              <a:t>مما </a:t>
            </a:r>
            <a:r>
              <a:rPr lang="ar-SA" dirty="0" smtClean="0">
                <a:solidFill>
                  <a:srgbClr val="00B050"/>
                </a:solidFill>
              </a:rPr>
              <a:t>يتطلـب تدريبـه </a:t>
            </a:r>
            <a:r>
              <a:rPr lang="ar-SA" dirty="0"/>
              <a:t>لإكسابه </a:t>
            </a:r>
            <a:r>
              <a:rPr lang="ar-SA" dirty="0">
                <a:solidFill>
                  <a:srgbClr val="D9791B"/>
                </a:solidFill>
              </a:rPr>
              <a:t>المهارات والخبرات اللازمة لتأديته </a:t>
            </a:r>
            <a:r>
              <a:rPr lang="ar-SA" dirty="0" smtClean="0">
                <a:solidFill>
                  <a:srgbClr val="D9791B"/>
                </a:solidFill>
              </a:rPr>
              <a:t>لـدور التطـوعي </a:t>
            </a:r>
            <a:r>
              <a:rPr lang="ar-SA" dirty="0">
                <a:solidFill>
                  <a:srgbClr val="D9791B"/>
                </a:solidFill>
              </a:rPr>
              <a:t>الموكل به </a:t>
            </a:r>
            <a:r>
              <a:rPr lang="ar-SA" dirty="0" smtClean="0">
                <a:solidFill>
                  <a:srgbClr val="D9791B"/>
                </a:solidFill>
              </a:rPr>
              <a:t> </a:t>
            </a:r>
            <a:r>
              <a:rPr lang="ar-SA" dirty="0" smtClean="0"/>
              <a:t>. </a:t>
            </a:r>
          </a:p>
          <a:p>
            <a:r>
              <a:rPr lang="ar-SA" dirty="0" smtClean="0"/>
              <a:t>             </a:t>
            </a:r>
            <a:r>
              <a:rPr lang="ar-SA" i="1" dirty="0" smtClean="0">
                <a:solidFill>
                  <a:srgbClr val="7030A0"/>
                </a:solidFill>
              </a:rPr>
              <a:t>ويتـم التـدريب </a:t>
            </a:r>
            <a:r>
              <a:rPr lang="ar-SA" i="1" dirty="0">
                <a:solidFill>
                  <a:srgbClr val="7030A0"/>
                </a:solidFill>
              </a:rPr>
              <a:t>على </a:t>
            </a:r>
            <a:r>
              <a:rPr lang="ar-SA" i="1" dirty="0" smtClean="0">
                <a:solidFill>
                  <a:srgbClr val="7030A0"/>
                </a:solidFill>
              </a:rPr>
              <a:t>مستـويـان هما </a:t>
            </a:r>
            <a:r>
              <a:rPr lang="ar-SA" dirty="0"/>
              <a:t>: </a:t>
            </a:r>
          </a:p>
          <a:p>
            <a:r>
              <a:rPr lang="ar-SA" dirty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47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 </a:t>
            </a:r>
            <a:r>
              <a:rPr lang="ar-SA" dirty="0" smtClean="0"/>
              <a:t>- </a:t>
            </a:r>
            <a:r>
              <a:rPr lang="ar-SA" dirty="0">
                <a:solidFill>
                  <a:srgbClr val="FF0000"/>
                </a:solidFill>
              </a:rPr>
              <a:t>المستوى العام </a:t>
            </a:r>
            <a:r>
              <a:rPr lang="ar-SA" dirty="0" smtClean="0"/>
              <a:t>:</a:t>
            </a:r>
          </a:p>
          <a:p>
            <a:r>
              <a:rPr lang="ar-SA" dirty="0"/>
              <a:t> </a:t>
            </a:r>
            <a:r>
              <a:rPr lang="ar-SA" dirty="0" smtClean="0"/>
              <a:t>        </a:t>
            </a:r>
            <a:r>
              <a:rPr lang="ar-SA" dirty="0">
                <a:solidFill>
                  <a:srgbClr val="0070C0"/>
                </a:solidFill>
              </a:rPr>
              <a:t>يطبق على جميع المتطوعين </a:t>
            </a:r>
            <a:r>
              <a:rPr lang="ar-SA" dirty="0"/>
              <a:t>بغض النظر عن ميدان العمل الذي </a:t>
            </a:r>
            <a:r>
              <a:rPr lang="ar-SA" dirty="0" smtClean="0"/>
              <a:t>يتطوع </a:t>
            </a:r>
            <a:r>
              <a:rPr lang="ar-SA" dirty="0"/>
              <a:t>فيه </a:t>
            </a:r>
            <a:r>
              <a:rPr lang="ar-SA" dirty="0" smtClean="0"/>
              <a:t>، ويتمثل </a:t>
            </a:r>
            <a:r>
              <a:rPr lang="ar-SA" dirty="0"/>
              <a:t>التدريب في تعريف المتطوع </a:t>
            </a:r>
            <a:r>
              <a:rPr lang="ar-SA" dirty="0">
                <a:solidFill>
                  <a:srgbClr val="FF0000"/>
                </a:solidFill>
              </a:rPr>
              <a:t>بفلسفة التطوع</a:t>
            </a:r>
            <a:r>
              <a:rPr lang="ar-SA" dirty="0"/>
              <a:t> </a:t>
            </a:r>
            <a:r>
              <a:rPr lang="ar-SA" dirty="0">
                <a:solidFill>
                  <a:srgbClr val="0070C0"/>
                </a:solidFill>
              </a:rPr>
              <a:t>وطبيعة العمل في الجمعيات والمؤسسات وأهدافها </a:t>
            </a:r>
            <a:r>
              <a:rPr lang="ar-SA" dirty="0" smtClean="0">
                <a:solidFill>
                  <a:srgbClr val="00B050"/>
                </a:solidFill>
              </a:rPr>
              <a:t>وأهميـة الالتـزام بالقوانيـن والإجـراءات المتبعـة </a:t>
            </a:r>
            <a:r>
              <a:rPr lang="ar-SA" dirty="0">
                <a:solidFill>
                  <a:srgbClr val="00B050"/>
                </a:solidFill>
              </a:rPr>
              <a:t>في </a:t>
            </a:r>
            <a:r>
              <a:rPr lang="ar-SA" dirty="0" smtClean="0">
                <a:solidFill>
                  <a:srgbClr val="00B050"/>
                </a:solidFill>
              </a:rPr>
              <a:t>مكـان التطـوع</a:t>
            </a:r>
            <a:r>
              <a:rPr lang="ar-SA" dirty="0" smtClean="0"/>
              <a:t> </a:t>
            </a:r>
            <a:r>
              <a:rPr lang="ar-SA" dirty="0"/>
              <a:t>وكذلك </a:t>
            </a:r>
            <a:r>
              <a:rPr lang="ar-SA" dirty="0">
                <a:solidFill>
                  <a:srgbClr val="D9791B"/>
                </a:solidFill>
              </a:rPr>
              <a:t>طبيعة العلاقة بين المتطوع والعاملين المهنيين في </a:t>
            </a:r>
            <a:r>
              <a:rPr lang="ar-SA" dirty="0" smtClean="0">
                <a:solidFill>
                  <a:srgbClr val="D9791B"/>
                </a:solidFill>
              </a:rPr>
              <a:t>المؤسسـة </a:t>
            </a:r>
            <a:r>
              <a:rPr lang="ar-SA" dirty="0" smtClean="0">
                <a:solidFill>
                  <a:srgbClr val="0E478A"/>
                </a:solidFill>
              </a:rPr>
              <a:t>وينفـذ </a:t>
            </a:r>
            <a:r>
              <a:rPr lang="ar-SA" dirty="0">
                <a:solidFill>
                  <a:srgbClr val="0E478A"/>
                </a:solidFill>
              </a:rPr>
              <a:t>هذا النوع من التدريب على</a:t>
            </a:r>
            <a:r>
              <a:rPr lang="ar-SA" dirty="0">
                <a:solidFill>
                  <a:srgbClr val="FF0000"/>
                </a:solidFill>
              </a:rPr>
              <a:t> المتطوعون الجدد فقط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454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ب - </a:t>
            </a:r>
            <a:r>
              <a:rPr lang="ar-SA" dirty="0">
                <a:solidFill>
                  <a:srgbClr val="FF0000"/>
                </a:solidFill>
              </a:rPr>
              <a:t>المستوى </a:t>
            </a:r>
            <a:r>
              <a:rPr lang="ar-SA" dirty="0" smtClean="0">
                <a:solidFill>
                  <a:srgbClr val="FF0000"/>
                </a:solidFill>
              </a:rPr>
              <a:t>المتخصص </a:t>
            </a:r>
            <a:r>
              <a:rPr lang="ar-SA" dirty="0"/>
              <a:t>: </a:t>
            </a:r>
            <a:endParaRPr lang="ar-SA" dirty="0" smtClean="0"/>
          </a:p>
          <a:p>
            <a:r>
              <a:rPr lang="ar-SA" dirty="0" smtClean="0"/>
              <a:t>         ويتم </a:t>
            </a:r>
            <a:r>
              <a:rPr lang="ar-SA" dirty="0"/>
              <a:t>التدريب </a:t>
            </a:r>
            <a:r>
              <a:rPr lang="ar-SA" dirty="0">
                <a:solidFill>
                  <a:srgbClr val="00B050"/>
                </a:solidFill>
              </a:rPr>
              <a:t>وفق الميدان الذي سوف يلتحق به المتطوع </a:t>
            </a:r>
            <a:r>
              <a:rPr lang="ar-SA" dirty="0"/>
              <a:t>حيث </a:t>
            </a:r>
            <a:r>
              <a:rPr lang="ar-SA" dirty="0" smtClean="0"/>
              <a:t>يكسـب المتطـوع المهـارات والخبـرات الضـرورية ، </a:t>
            </a:r>
            <a:r>
              <a:rPr lang="ar-SA" dirty="0" smtClean="0">
                <a:solidFill>
                  <a:srgbClr val="FF0000"/>
                </a:solidFill>
              </a:rPr>
              <a:t>وهـذا </a:t>
            </a:r>
            <a:r>
              <a:rPr lang="ar-SA" dirty="0">
                <a:solidFill>
                  <a:srgbClr val="FF0000"/>
                </a:solidFill>
              </a:rPr>
              <a:t>النوع من التدريب مستمر </a:t>
            </a:r>
            <a:r>
              <a:rPr lang="ar-SA" dirty="0" smtClean="0"/>
              <a:t>، </a:t>
            </a:r>
            <a:r>
              <a:rPr lang="ar-SA" dirty="0" smtClean="0">
                <a:solidFill>
                  <a:srgbClr val="D9791B"/>
                </a:solidFill>
              </a:rPr>
              <a:t>كمـا يتـم تنفيـذه </a:t>
            </a:r>
            <a:r>
              <a:rPr lang="ar-SA" dirty="0">
                <a:solidFill>
                  <a:srgbClr val="D9791B"/>
                </a:solidFill>
              </a:rPr>
              <a:t>متى رأي الأخصائي الاجتماعي الحاجة إليه</a:t>
            </a:r>
            <a:r>
              <a:rPr lang="ar-SA" dirty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49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5 - </a:t>
            </a:r>
            <a:r>
              <a:rPr lang="ar-SA" dirty="0">
                <a:solidFill>
                  <a:srgbClr val="0070C0"/>
                </a:solidFill>
              </a:rPr>
              <a:t>تسكين المتطوعين </a:t>
            </a:r>
            <a:r>
              <a:rPr lang="ar-SA" dirty="0"/>
              <a:t>: </a:t>
            </a:r>
          </a:p>
          <a:p>
            <a:r>
              <a:rPr lang="ar-SA" dirty="0"/>
              <a:t>		</a:t>
            </a:r>
            <a:r>
              <a:rPr lang="ar-SA" dirty="0" smtClean="0"/>
              <a:t>       </a:t>
            </a:r>
            <a:r>
              <a:rPr lang="ar-SA" dirty="0" smtClean="0">
                <a:solidFill>
                  <a:srgbClr val="7030A0"/>
                </a:solidFill>
              </a:rPr>
              <a:t>يقصد بتسكين </a:t>
            </a:r>
            <a:r>
              <a:rPr lang="ar-SA" dirty="0">
                <a:solidFill>
                  <a:srgbClr val="7030A0"/>
                </a:solidFill>
              </a:rPr>
              <a:t>المتطوعين </a:t>
            </a:r>
            <a:r>
              <a:rPr lang="ar-SA" dirty="0" smtClean="0">
                <a:solidFill>
                  <a:srgbClr val="FF0000"/>
                </a:solidFill>
              </a:rPr>
              <a:t>إلحاق المتطـوع بالجهـة التي ســوف يتطـوع فيهــا</a:t>
            </a:r>
            <a:r>
              <a:rPr lang="ar-SA" dirty="0" smtClean="0"/>
              <a:t> ومـن الضـروري تــركيـز الأخصـائي </a:t>
            </a:r>
            <a:r>
              <a:rPr lang="ar-SA" dirty="0"/>
              <a:t>الاجتماعي على </a:t>
            </a:r>
            <a:r>
              <a:rPr lang="ar-SA" dirty="0">
                <a:solidFill>
                  <a:srgbClr val="0070C0"/>
                </a:solidFill>
              </a:rPr>
              <a:t>رغبة </a:t>
            </a:r>
            <a:r>
              <a:rPr lang="ar-SA" dirty="0" smtClean="0">
                <a:solidFill>
                  <a:srgbClr val="0070C0"/>
                </a:solidFill>
              </a:rPr>
              <a:t>المتطـوع </a:t>
            </a:r>
            <a:r>
              <a:rPr lang="ar-SA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التطـوع </a:t>
            </a:r>
            <a:r>
              <a:rPr lang="ar-SA" dirty="0"/>
              <a:t>لاسيما وأن </a:t>
            </a:r>
            <a:r>
              <a:rPr lang="ar-SA" dirty="0">
                <a:solidFill>
                  <a:srgbClr val="D9791B"/>
                </a:solidFill>
              </a:rPr>
              <a:t>هناك </a:t>
            </a:r>
            <a:r>
              <a:rPr lang="ar-SA" dirty="0" smtClean="0">
                <a:solidFill>
                  <a:srgbClr val="D9791B"/>
                </a:solidFill>
              </a:rPr>
              <a:t> أناس </a:t>
            </a:r>
            <a:r>
              <a:rPr lang="ar-SA" dirty="0">
                <a:solidFill>
                  <a:srgbClr val="D9791B"/>
                </a:solidFill>
              </a:rPr>
              <a:t>لا يرغبون في التطوع إلا بجهة معينة</a:t>
            </a:r>
            <a:r>
              <a:rPr lang="ar-SA" dirty="0"/>
              <a:t> .</a:t>
            </a:r>
          </a:p>
          <a:p>
            <a:endParaRPr lang="ar-SA" dirty="0" smtClean="0"/>
          </a:p>
          <a:p>
            <a:r>
              <a:rPr lang="ar-SA" dirty="0"/>
              <a:t> </a:t>
            </a:r>
            <a:endParaRPr lang="ar-SA" dirty="0" smtClean="0"/>
          </a:p>
          <a:p>
            <a:endParaRPr lang="ar-SA" dirty="0"/>
          </a:p>
          <a:p>
            <a:r>
              <a:rPr lang="ar-SA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854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6- </a:t>
            </a:r>
            <a:r>
              <a:rPr lang="ar-SA" dirty="0">
                <a:solidFill>
                  <a:srgbClr val="0070C0"/>
                </a:solidFill>
              </a:rPr>
              <a:t>متابعة المتطوعين وتقويم أعمالهم </a:t>
            </a:r>
            <a:r>
              <a:rPr lang="ar-SA" dirty="0"/>
              <a:t>: </a:t>
            </a:r>
          </a:p>
          <a:p>
            <a:r>
              <a:rPr lang="ar-SA" dirty="0"/>
              <a:t>		</a:t>
            </a:r>
            <a:r>
              <a:rPr lang="ar-SA" dirty="0" smtClean="0"/>
              <a:t>        إن </a:t>
            </a:r>
            <a:r>
              <a:rPr lang="ar-SA" dirty="0"/>
              <a:t>آخر عمل </a:t>
            </a:r>
            <a:r>
              <a:rPr lang="ar-SA" dirty="0" smtClean="0"/>
              <a:t>يقوم </a:t>
            </a:r>
            <a:r>
              <a:rPr lang="ar-SA" dirty="0"/>
              <a:t>به الأخصائي الاجتماعي </a:t>
            </a:r>
            <a:r>
              <a:rPr lang="ar-SA" dirty="0" smtClean="0"/>
              <a:t>هـو </a:t>
            </a:r>
            <a:r>
              <a:rPr lang="ar-SA" dirty="0" smtClean="0">
                <a:solidFill>
                  <a:srgbClr val="0070C0"/>
                </a:solidFill>
              </a:rPr>
              <a:t>متابعة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المتطوع </a:t>
            </a:r>
            <a:r>
              <a:rPr lang="ar-SA" dirty="0">
                <a:solidFill>
                  <a:srgbClr val="0070C0"/>
                </a:solidFill>
              </a:rPr>
              <a:t>في </a:t>
            </a:r>
            <a:r>
              <a:rPr lang="ar-SA" dirty="0" smtClean="0">
                <a:solidFill>
                  <a:srgbClr val="0070C0"/>
                </a:solidFill>
              </a:rPr>
              <a:t>ميـدان </a:t>
            </a:r>
            <a:r>
              <a:rPr lang="ar-SA" dirty="0">
                <a:solidFill>
                  <a:srgbClr val="0070C0"/>
                </a:solidFill>
              </a:rPr>
              <a:t>الجهة التطوعية</a:t>
            </a:r>
            <a:r>
              <a:rPr lang="ar-SA" dirty="0"/>
              <a:t> </a:t>
            </a:r>
            <a:r>
              <a:rPr lang="ar-SA" dirty="0" smtClean="0">
                <a:solidFill>
                  <a:srgbClr val="FF0000"/>
                </a:solidFill>
              </a:rPr>
              <a:t>والتعـرف </a:t>
            </a:r>
            <a:r>
              <a:rPr lang="ar-SA" dirty="0">
                <a:solidFill>
                  <a:srgbClr val="FF0000"/>
                </a:solidFill>
              </a:rPr>
              <a:t>على </a:t>
            </a:r>
            <a:r>
              <a:rPr lang="ar-SA" dirty="0" smtClean="0">
                <a:solidFill>
                  <a:srgbClr val="FF0000"/>
                </a:solidFill>
              </a:rPr>
              <a:t>الصعـوبات     التي تواجهه</a:t>
            </a:r>
            <a:r>
              <a:rPr lang="ar-SA" dirty="0" smtClean="0"/>
              <a:t> </a:t>
            </a:r>
            <a:r>
              <a:rPr lang="ar-SA" dirty="0">
                <a:solidFill>
                  <a:srgbClr val="00B050"/>
                </a:solidFill>
              </a:rPr>
              <a:t>وكيفية التغلب عليها </a:t>
            </a:r>
            <a:r>
              <a:rPr lang="ar-SA" dirty="0">
                <a:solidFill>
                  <a:srgbClr val="0070C0"/>
                </a:solidFill>
              </a:rPr>
              <a:t>والوقوف على كفاءة </a:t>
            </a:r>
            <a:r>
              <a:rPr lang="ar-SA" dirty="0" smtClean="0">
                <a:solidFill>
                  <a:srgbClr val="0070C0"/>
                </a:solidFill>
              </a:rPr>
              <a:t>المتطـوع ومـدى التـزامه </a:t>
            </a:r>
            <a:r>
              <a:rPr lang="ar-SA" dirty="0">
                <a:solidFill>
                  <a:srgbClr val="0070C0"/>
                </a:solidFill>
              </a:rPr>
              <a:t>بالقوانين والنظم السائدة في المؤسسة </a:t>
            </a:r>
            <a:r>
              <a:rPr lang="ar-SA" dirty="0" smtClean="0"/>
              <a:t>. ونجد أن </a:t>
            </a:r>
            <a:r>
              <a:rPr lang="ar-SA" i="1" dirty="0" smtClean="0">
                <a:solidFill>
                  <a:srgbClr val="FF0000"/>
                </a:solidFill>
              </a:rPr>
              <a:t>عدم التزام المتطـوعين بالـوقت </a:t>
            </a:r>
            <a:r>
              <a:rPr lang="ar-SA" dirty="0" smtClean="0">
                <a:solidFill>
                  <a:srgbClr val="00B050"/>
                </a:solidFill>
              </a:rPr>
              <a:t>يعـد من  أبــرز المشـاكـل التـي تعانـي منهـا الـمـؤسسـات التـي تستقبـل   المتطوعين </a:t>
            </a:r>
            <a:r>
              <a:rPr lang="ar-SA" dirty="0" smtClean="0">
                <a:solidFill>
                  <a:srgbClr val="7030A0"/>
                </a:solidFill>
              </a:rPr>
              <a:t>مما </a:t>
            </a:r>
            <a:r>
              <a:rPr lang="ar-SA" dirty="0">
                <a:solidFill>
                  <a:srgbClr val="7030A0"/>
                </a:solidFill>
              </a:rPr>
              <a:t>يضع المؤسسة في مواقف محرجة في بعض المواقف </a:t>
            </a:r>
            <a:r>
              <a:rPr lang="ar-SA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156</TotalTime>
  <Words>474</Words>
  <Application>Microsoft Office PowerPoint</Application>
  <PresentationFormat>A4 Paper (210x297 mm)</PresentationFormat>
  <Paragraphs>138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التاسعة</vt:lpstr>
      <vt:lpstr> العناصر الأساسية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 </vt:lpstr>
      <vt:lpstr>    </vt:lpstr>
      <vt:lpstr>    </vt:lpstr>
      <vt:lpstr>    </vt:lpstr>
      <vt:lpstr>    </vt:lpstr>
      <vt:lpstr> 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15</cp:revision>
  <dcterms:created xsi:type="dcterms:W3CDTF">2014-08-22T10:57:07Z</dcterms:created>
  <dcterms:modified xsi:type="dcterms:W3CDTF">2014-09-20T09:42:52Z</dcterms:modified>
</cp:coreProperties>
</file>