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08" r:id="rId4"/>
    <p:sldId id="309" r:id="rId5"/>
    <p:sldId id="311" r:id="rId6"/>
    <p:sldId id="312" r:id="rId7"/>
    <p:sldId id="313" r:id="rId8"/>
    <p:sldId id="314" r:id="rId9"/>
    <p:sldId id="310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A02F"/>
    <a:srgbClr val="D9791B"/>
    <a:srgbClr val="313B4A"/>
    <a:srgbClr val="43A79C"/>
    <a:srgbClr val="EDBD1F"/>
    <a:srgbClr val="F04316"/>
    <a:srgbClr val="81AA52"/>
    <a:srgbClr val="0E478A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 rtl="0"/>
            <a:r>
              <a:rPr lang="en-US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الأولي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16496" y="411808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العمل التطوعي (تعريفه ، أهميته ، أشكاله )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أولا  : تعريف العمل التطوعي</a:t>
            </a:r>
          </a:p>
          <a:p>
            <a:endParaRPr lang="ar-SA" dirty="0"/>
          </a:p>
          <a:p>
            <a:r>
              <a:rPr lang="ar-SA" dirty="0" smtClean="0"/>
              <a:t> ثانيا  : أهمية العمل التطوعي</a:t>
            </a:r>
          </a:p>
          <a:p>
            <a:endParaRPr lang="ar-SA" dirty="0"/>
          </a:p>
          <a:p>
            <a:r>
              <a:rPr lang="ar-SA" dirty="0" smtClean="0"/>
              <a:t> ثالثا  : أشكال العمل التطوعي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أولا : </a:t>
            </a:r>
            <a:r>
              <a:rPr lang="ar-SA" dirty="0" smtClean="0">
                <a:solidFill>
                  <a:srgbClr val="FF0000"/>
                </a:solidFill>
              </a:rPr>
              <a:t>تعريف العمل التطوعي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       يمكن تعريف العمل التطوعي بأنه « </a:t>
            </a:r>
            <a:r>
              <a:rPr lang="ar-SA" dirty="0">
                <a:solidFill>
                  <a:srgbClr val="FF0000"/>
                </a:solidFill>
              </a:rPr>
              <a:t>قرار ذاتي </a:t>
            </a:r>
            <a:r>
              <a:rPr lang="ar-SA" dirty="0"/>
              <a:t>يتخذه الفرد بنفسه </a:t>
            </a:r>
            <a:r>
              <a:rPr lang="ar-SA" dirty="0" smtClean="0"/>
              <a:t>لتقديـم  جهـده </a:t>
            </a:r>
            <a:r>
              <a:rPr lang="ar-SA" dirty="0"/>
              <a:t>أو ماله أو </a:t>
            </a:r>
            <a:r>
              <a:rPr lang="ar-SA" dirty="0" smtClean="0"/>
              <a:t>فكـره </a:t>
            </a:r>
            <a:r>
              <a:rPr lang="ar-SA" dirty="0" smtClean="0">
                <a:solidFill>
                  <a:srgbClr val="00B050"/>
                </a:solidFill>
              </a:rPr>
              <a:t>لتحقيـق هدف </a:t>
            </a:r>
            <a:r>
              <a:rPr lang="ar-SA" dirty="0">
                <a:solidFill>
                  <a:srgbClr val="00B050"/>
                </a:solidFill>
              </a:rPr>
              <a:t>معين يخدم هذا الهدف المجتمع ويساعده على </a:t>
            </a:r>
            <a:r>
              <a:rPr lang="ar-SA" dirty="0" smtClean="0">
                <a:solidFill>
                  <a:srgbClr val="00B050"/>
                </a:solidFill>
              </a:rPr>
              <a:t>تنميته</a:t>
            </a:r>
            <a:r>
              <a:rPr lang="ar-SA" dirty="0" smtClean="0"/>
              <a:t> » .</a:t>
            </a:r>
          </a:p>
          <a:p>
            <a:endParaRPr lang="ar-SA" dirty="0"/>
          </a:p>
          <a:p>
            <a:r>
              <a:rPr lang="ar-SA" dirty="0" smtClean="0"/>
              <a:t>          والعمل التطوعي </a:t>
            </a:r>
            <a:r>
              <a:rPr lang="ar-SA" dirty="0">
                <a:solidFill>
                  <a:srgbClr val="0070C0"/>
                </a:solidFill>
              </a:rPr>
              <a:t>هو كل جهد بدني أو فكري أو عقلي أو قلبي</a:t>
            </a:r>
            <a:r>
              <a:rPr lang="ar-SA" dirty="0"/>
              <a:t>  يأتي به الإنسان أو يتركه تطوعا </a:t>
            </a:r>
            <a:r>
              <a:rPr lang="ar-SA" dirty="0">
                <a:solidFill>
                  <a:srgbClr val="FF0000"/>
                </a:solidFill>
              </a:rPr>
              <a:t>دون أن يكون ملزما به </a:t>
            </a:r>
            <a:r>
              <a:rPr lang="ar-SA" dirty="0"/>
              <a:t>لا من جهة المشرع ولا من غيره .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كما يمكن تعريف العمل التطوعي  بأنه «</a:t>
            </a:r>
            <a:r>
              <a:rPr lang="ar-SA" dirty="0" smtClean="0">
                <a:solidFill>
                  <a:srgbClr val="FF0000"/>
                </a:solidFill>
              </a:rPr>
              <a:t>عمل </a:t>
            </a:r>
            <a:r>
              <a:rPr lang="ar-SA" dirty="0">
                <a:solidFill>
                  <a:srgbClr val="FF0000"/>
                </a:solidFill>
              </a:rPr>
              <a:t>غير ربحي </a:t>
            </a:r>
            <a:r>
              <a:rPr lang="ar-SA" dirty="0"/>
              <a:t>لا يقدم نظير أجر معلوم وهو </a:t>
            </a:r>
            <a:r>
              <a:rPr lang="ar-SA" dirty="0">
                <a:solidFill>
                  <a:srgbClr val="0070C0"/>
                </a:solidFill>
              </a:rPr>
              <a:t>عمل غير وظيفي مهني </a:t>
            </a:r>
            <a:r>
              <a:rPr lang="ar-SA" dirty="0"/>
              <a:t>يقوم به الأفراد </a:t>
            </a:r>
            <a:r>
              <a:rPr lang="ar-SA" dirty="0" smtClean="0"/>
              <a:t>مـن أجـل </a:t>
            </a:r>
            <a:r>
              <a:rPr lang="ar-SA" dirty="0" smtClean="0">
                <a:solidFill>
                  <a:srgbClr val="00B050"/>
                </a:solidFill>
              </a:rPr>
              <a:t>مساعـدة وتنميـة مستـوى معيشـة الآخـريـن القـريبين </a:t>
            </a:r>
            <a:r>
              <a:rPr lang="ar-SA" dirty="0">
                <a:solidFill>
                  <a:srgbClr val="00B050"/>
                </a:solidFill>
              </a:rPr>
              <a:t>أو البعيدين أو المجتمعات البشرية بصفة </a:t>
            </a:r>
            <a:r>
              <a:rPr lang="ar-SA" dirty="0" smtClean="0">
                <a:solidFill>
                  <a:srgbClr val="00B050"/>
                </a:solidFill>
              </a:rPr>
              <a:t>مطلقة </a:t>
            </a:r>
            <a:r>
              <a:rPr lang="ar-SA" dirty="0" smtClean="0"/>
              <a:t>» .</a:t>
            </a:r>
          </a:p>
          <a:p>
            <a:r>
              <a:rPr lang="ar-SA" dirty="0" smtClean="0"/>
              <a:t>     وترى « </a:t>
            </a:r>
            <a:r>
              <a:rPr lang="ar-SA" dirty="0" err="1" smtClean="0">
                <a:solidFill>
                  <a:srgbClr val="0070C0"/>
                </a:solidFill>
              </a:rPr>
              <a:t>ثويتس</a:t>
            </a:r>
            <a:r>
              <a:rPr lang="ar-SA" dirty="0" smtClean="0">
                <a:solidFill>
                  <a:srgbClr val="0070C0"/>
                </a:solidFill>
              </a:rPr>
              <a:t> وهويت </a:t>
            </a:r>
            <a:r>
              <a:rPr lang="ar-SA" dirty="0" smtClean="0"/>
              <a:t>» أن </a:t>
            </a:r>
            <a:r>
              <a:rPr lang="ar-SA" dirty="0"/>
              <a:t>العمل </a:t>
            </a:r>
            <a:r>
              <a:rPr lang="ar-SA" dirty="0" smtClean="0"/>
              <a:t>التطوعي </a:t>
            </a:r>
            <a:r>
              <a:rPr lang="ar-SA" dirty="0"/>
              <a:t>هو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7030A0"/>
                </a:solidFill>
              </a:rPr>
              <a:t>التبرع الطوعي </a:t>
            </a:r>
            <a:r>
              <a:rPr lang="ar-SA" dirty="0">
                <a:solidFill>
                  <a:srgbClr val="7030A0"/>
                </a:solidFill>
              </a:rPr>
              <a:t>بإنفاق الوقت و القدرات </a:t>
            </a:r>
            <a:r>
              <a:rPr lang="ar-SA" dirty="0" smtClean="0">
                <a:solidFill>
                  <a:srgbClr val="FF0000"/>
                </a:solidFill>
              </a:rPr>
              <a:t>بهـدف تقديـم الخدمـات </a:t>
            </a:r>
            <a:r>
              <a:rPr lang="ar-SA" dirty="0">
                <a:solidFill>
                  <a:srgbClr val="FF0000"/>
                </a:solidFill>
              </a:rPr>
              <a:t>أو أداء المهام </a:t>
            </a:r>
            <a:r>
              <a:rPr lang="ar-SA" dirty="0">
                <a:solidFill>
                  <a:srgbClr val="00B050"/>
                </a:solidFill>
              </a:rPr>
              <a:t>دون توقع أجر </a:t>
            </a:r>
            <a:r>
              <a:rPr lang="ar-SA" dirty="0" smtClean="0">
                <a:solidFill>
                  <a:srgbClr val="00B050"/>
                </a:solidFill>
              </a:rPr>
              <a:t>مالي </a:t>
            </a:r>
            <a:r>
              <a:rPr lang="ar-SA" dirty="0" smtClean="0"/>
              <a:t>. </a:t>
            </a:r>
            <a:r>
              <a:rPr lang="ar-SA" dirty="0"/>
              <a:t>و يتضمن العمل </a:t>
            </a:r>
            <a:r>
              <a:rPr lang="ar-SA" dirty="0" smtClean="0"/>
              <a:t>التطوعي </a:t>
            </a:r>
            <a:r>
              <a:rPr lang="ar-SA" dirty="0">
                <a:solidFill>
                  <a:srgbClr val="0070C0"/>
                </a:solidFill>
              </a:rPr>
              <a:t>مشاركة الأفراد بشكل مباشر </a:t>
            </a:r>
            <a:r>
              <a:rPr lang="ar-SA" dirty="0" smtClean="0"/>
              <a:t>في </a:t>
            </a:r>
            <a:r>
              <a:rPr lang="ar-SA" dirty="0"/>
              <a:t>تقديم الخدمة </a:t>
            </a:r>
            <a:r>
              <a:rPr lang="ar-SA" dirty="0" smtClean="0"/>
              <a:t>للآخرين »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78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</a:p>
          <a:p>
            <a:r>
              <a:rPr lang="ar-SA" dirty="0"/>
              <a:t> </a:t>
            </a:r>
            <a:r>
              <a:rPr lang="ar-SA" dirty="0" smtClean="0"/>
              <a:t>    ويقدم «</a:t>
            </a:r>
            <a:r>
              <a:rPr lang="ar-SA" dirty="0" smtClean="0">
                <a:solidFill>
                  <a:srgbClr val="0070C0"/>
                </a:solidFill>
              </a:rPr>
              <a:t>عمر رجب</a:t>
            </a:r>
            <a:r>
              <a:rPr lang="ar-SA" dirty="0" smtClean="0"/>
              <a:t>» تعريفا للعمل التطوعي </a:t>
            </a:r>
            <a:r>
              <a:rPr lang="ar-SA" dirty="0"/>
              <a:t>بأنه ( تلك الجهود </a:t>
            </a:r>
            <a:r>
              <a:rPr lang="ar-SA" dirty="0" smtClean="0"/>
              <a:t>التي يقـوم بهـا أفـراد المجتمـع </a:t>
            </a:r>
            <a:r>
              <a:rPr lang="ar-SA" dirty="0" smtClean="0">
                <a:solidFill>
                  <a:srgbClr val="FF0000"/>
                </a:solidFill>
              </a:rPr>
              <a:t>مـن </a:t>
            </a:r>
            <a:r>
              <a:rPr lang="ar-SA" dirty="0">
                <a:solidFill>
                  <a:srgbClr val="FF0000"/>
                </a:solidFill>
              </a:rPr>
              <a:t>خلال </a:t>
            </a:r>
            <a:r>
              <a:rPr lang="ar-SA" dirty="0" smtClean="0">
                <a:solidFill>
                  <a:srgbClr val="FF0000"/>
                </a:solidFill>
              </a:rPr>
              <a:t>مـؤسسـات </a:t>
            </a:r>
            <a:r>
              <a:rPr lang="ar-SA" dirty="0">
                <a:solidFill>
                  <a:srgbClr val="FF0000"/>
                </a:solidFill>
              </a:rPr>
              <a:t>ذات </a:t>
            </a:r>
            <a:r>
              <a:rPr lang="ar-SA" dirty="0" smtClean="0">
                <a:solidFill>
                  <a:srgbClr val="FF0000"/>
                </a:solidFill>
              </a:rPr>
              <a:t>شخصية </a:t>
            </a:r>
            <a:r>
              <a:rPr lang="ar-SA" dirty="0">
                <a:solidFill>
                  <a:srgbClr val="FF0000"/>
                </a:solidFill>
              </a:rPr>
              <a:t>اعتبارية </a:t>
            </a:r>
            <a:r>
              <a:rPr lang="ar-SA" dirty="0" smtClean="0"/>
              <a:t>يقـومـون بتأسيسهـا </a:t>
            </a:r>
            <a:r>
              <a:rPr lang="ar-SA" dirty="0" smtClean="0">
                <a:solidFill>
                  <a:srgbClr val="0070C0"/>
                </a:solidFill>
              </a:rPr>
              <a:t>وفـق التشـريعـات </a:t>
            </a:r>
            <a:r>
              <a:rPr lang="ar-SA" dirty="0">
                <a:solidFill>
                  <a:srgbClr val="0070C0"/>
                </a:solidFill>
              </a:rPr>
              <a:t>و </a:t>
            </a:r>
            <a:r>
              <a:rPr lang="ar-SA" dirty="0" smtClean="0">
                <a:solidFill>
                  <a:srgbClr val="0070C0"/>
                </a:solidFill>
              </a:rPr>
              <a:t>النظـم </a:t>
            </a:r>
            <a:r>
              <a:rPr lang="ar-SA" dirty="0">
                <a:solidFill>
                  <a:srgbClr val="0070C0"/>
                </a:solidFill>
              </a:rPr>
              <a:t>و </a:t>
            </a:r>
            <a:r>
              <a:rPr lang="ar-SA" dirty="0" smtClean="0">
                <a:solidFill>
                  <a:srgbClr val="0070C0"/>
                </a:solidFill>
              </a:rPr>
              <a:t>اللوائـح </a:t>
            </a:r>
            <a:r>
              <a:rPr lang="ar-SA" dirty="0">
                <a:solidFill>
                  <a:srgbClr val="0070C0"/>
                </a:solidFill>
              </a:rPr>
              <a:t>المعمول بها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الدولة </a:t>
            </a:r>
            <a:r>
              <a:rPr lang="ar-SA" dirty="0"/>
              <a:t>و ذلك </a:t>
            </a:r>
            <a:r>
              <a:rPr lang="ar-SA" dirty="0">
                <a:solidFill>
                  <a:srgbClr val="00B050"/>
                </a:solidFill>
              </a:rPr>
              <a:t>لتحقيق أغراض انسانية أو اجتماعية أو ارشادية أو مهنية</a:t>
            </a:r>
            <a:r>
              <a:rPr lang="ar-SA" dirty="0"/>
              <a:t> و </a:t>
            </a:r>
            <a:r>
              <a:rPr lang="ar-SA" dirty="0" smtClean="0"/>
              <a:t>غيرهـا </a:t>
            </a:r>
            <a:r>
              <a:rPr lang="ar-SA" dirty="0">
                <a:solidFill>
                  <a:srgbClr val="7030A0"/>
                </a:solidFill>
              </a:rPr>
              <a:t>دون </a:t>
            </a:r>
            <a:r>
              <a:rPr lang="ar-SA" dirty="0" smtClean="0">
                <a:solidFill>
                  <a:srgbClr val="7030A0"/>
                </a:solidFill>
              </a:rPr>
              <a:t>السعـي للحصـول </a:t>
            </a:r>
            <a:r>
              <a:rPr lang="ar-SA" dirty="0">
                <a:solidFill>
                  <a:srgbClr val="7030A0"/>
                </a:solidFill>
              </a:rPr>
              <a:t>على </a:t>
            </a:r>
            <a:r>
              <a:rPr lang="ar-SA" dirty="0" smtClean="0">
                <a:solidFill>
                  <a:srgbClr val="7030A0"/>
                </a:solidFill>
              </a:rPr>
              <a:t>مقابـل </a:t>
            </a:r>
            <a:r>
              <a:rPr lang="ar-SA" dirty="0">
                <a:solidFill>
                  <a:srgbClr val="7030A0"/>
                </a:solidFill>
              </a:rPr>
              <a:t>مادى نظير تللك الجهود</a:t>
            </a:r>
            <a:r>
              <a:rPr lang="ar-SA" dirty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04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و </a:t>
            </a:r>
            <a:r>
              <a:rPr lang="ar-SA" dirty="0"/>
              <a:t>يرى </a:t>
            </a:r>
            <a:r>
              <a:rPr lang="ar-SA" dirty="0" smtClean="0"/>
              <a:t>« </a:t>
            </a:r>
            <a:r>
              <a:rPr lang="ar-SA" dirty="0">
                <a:solidFill>
                  <a:srgbClr val="0070C0"/>
                </a:solidFill>
              </a:rPr>
              <a:t>بوجدان  و </a:t>
            </a:r>
            <a:r>
              <a:rPr lang="ar-SA" dirty="0" smtClean="0">
                <a:solidFill>
                  <a:srgbClr val="0070C0"/>
                </a:solidFill>
              </a:rPr>
              <a:t>مالينا </a:t>
            </a:r>
            <a:r>
              <a:rPr lang="ar-SA" dirty="0" smtClean="0"/>
              <a:t>»  أن </a:t>
            </a:r>
            <a:r>
              <a:rPr lang="ar-SA" dirty="0"/>
              <a:t>العمل </a:t>
            </a:r>
            <a:r>
              <a:rPr lang="ar-SA" dirty="0" smtClean="0"/>
              <a:t>التطوعي  هو « </a:t>
            </a:r>
            <a:r>
              <a:rPr lang="ar-SA" dirty="0" smtClean="0">
                <a:solidFill>
                  <a:srgbClr val="FF0000"/>
                </a:solidFill>
              </a:rPr>
              <a:t>نشاط </a:t>
            </a:r>
            <a:r>
              <a:rPr lang="ar-SA" dirty="0">
                <a:solidFill>
                  <a:srgbClr val="FF0000"/>
                </a:solidFill>
              </a:rPr>
              <a:t>يقضى </a:t>
            </a:r>
            <a:r>
              <a:rPr lang="ar-SA" dirty="0" smtClean="0">
                <a:solidFill>
                  <a:srgbClr val="FF0000"/>
                </a:solidFill>
              </a:rPr>
              <a:t>الفـرد جـزءا من </a:t>
            </a:r>
            <a:r>
              <a:rPr lang="ar-SA" dirty="0">
                <a:solidFill>
                  <a:srgbClr val="FF0000"/>
                </a:solidFill>
              </a:rPr>
              <a:t>وقته دون تقاضى أجر</a:t>
            </a:r>
            <a:r>
              <a:rPr lang="ar-SA" dirty="0"/>
              <a:t>, </a:t>
            </a:r>
            <a:r>
              <a:rPr lang="ar-SA" dirty="0">
                <a:solidFill>
                  <a:srgbClr val="0070C0"/>
                </a:solidFill>
              </a:rPr>
              <a:t>و برغبة و اختيار </a:t>
            </a:r>
            <a:r>
              <a:rPr lang="ar-SA" dirty="0" smtClean="0">
                <a:solidFill>
                  <a:srgbClr val="0070C0"/>
                </a:solidFill>
              </a:rPr>
              <a:t>منه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/>
              <a:t>, </a:t>
            </a:r>
            <a:r>
              <a:rPr lang="ar-SA" dirty="0"/>
              <a:t>و </a:t>
            </a:r>
            <a:r>
              <a:rPr lang="ar-SA" dirty="0">
                <a:solidFill>
                  <a:srgbClr val="00B050"/>
                </a:solidFill>
              </a:rPr>
              <a:t>بصورة </a:t>
            </a:r>
            <a:r>
              <a:rPr lang="ar-SA" dirty="0" smtClean="0">
                <a:solidFill>
                  <a:srgbClr val="00B050"/>
                </a:solidFill>
              </a:rPr>
              <a:t>رسمية </a:t>
            </a:r>
            <a:r>
              <a:rPr lang="ar-SA" dirty="0" smtClean="0"/>
              <a:t>, </a:t>
            </a:r>
            <a:r>
              <a:rPr lang="ar-SA" dirty="0">
                <a:solidFill>
                  <a:srgbClr val="7030A0"/>
                </a:solidFill>
              </a:rPr>
              <a:t>وداخل تنظيم </a:t>
            </a:r>
            <a:r>
              <a:rPr lang="ar-SA" dirty="0" smtClean="0">
                <a:solidFill>
                  <a:srgbClr val="7030A0"/>
                </a:solidFill>
              </a:rPr>
              <a:t>ما</a:t>
            </a:r>
            <a:r>
              <a:rPr lang="ar-SA" dirty="0" smtClean="0"/>
              <a:t>, </a:t>
            </a:r>
            <a:r>
              <a:rPr lang="ar-SA" dirty="0"/>
              <a:t>و يعمل من أجل منفعة الآخرين أو المجتمع المحلى </a:t>
            </a:r>
            <a:r>
              <a:rPr lang="ar-SA" dirty="0" smtClean="0"/>
              <a:t>ككل »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000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ويعرف «</a:t>
            </a:r>
            <a:r>
              <a:rPr lang="ar-SA" dirty="0" smtClean="0">
                <a:solidFill>
                  <a:srgbClr val="0070C0"/>
                </a:solidFill>
              </a:rPr>
              <a:t>النعيم</a:t>
            </a:r>
            <a:r>
              <a:rPr lang="ar-SA" dirty="0" smtClean="0"/>
              <a:t> » التطوع </a:t>
            </a:r>
            <a:r>
              <a:rPr lang="ar-SA" dirty="0"/>
              <a:t>بأنه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70C0"/>
                </a:solidFill>
              </a:rPr>
              <a:t>ذلك </a:t>
            </a:r>
            <a:r>
              <a:rPr lang="ar-SA" dirty="0">
                <a:solidFill>
                  <a:srgbClr val="0070C0"/>
                </a:solidFill>
              </a:rPr>
              <a:t>النشاط </a:t>
            </a:r>
            <a:r>
              <a:rPr lang="ar-SA" dirty="0" smtClean="0">
                <a:solidFill>
                  <a:srgbClr val="0070C0"/>
                </a:solidFill>
              </a:rPr>
              <a:t>الاجتماعي      و الاقتصـادي الـذى يقـوم </a:t>
            </a:r>
            <a:r>
              <a:rPr lang="ar-SA" dirty="0">
                <a:solidFill>
                  <a:srgbClr val="0070C0"/>
                </a:solidFill>
              </a:rPr>
              <a:t>به </a:t>
            </a:r>
            <a:r>
              <a:rPr lang="ar-SA" dirty="0" smtClean="0">
                <a:solidFill>
                  <a:srgbClr val="0070C0"/>
                </a:solidFill>
              </a:rPr>
              <a:t>الأفـراد </a:t>
            </a:r>
            <a:r>
              <a:rPr lang="ar-SA" dirty="0">
                <a:solidFill>
                  <a:srgbClr val="0070C0"/>
                </a:solidFill>
              </a:rPr>
              <a:t>أو </a:t>
            </a:r>
            <a:r>
              <a:rPr lang="ar-SA" dirty="0" smtClean="0">
                <a:solidFill>
                  <a:srgbClr val="0070C0"/>
                </a:solidFill>
              </a:rPr>
              <a:t>الممثلـون في الهيئـات </a:t>
            </a:r>
            <a:r>
              <a:rPr lang="ar-SA" dirty="0">
                <a:solidFill>
                  <a:srgbClr val="0070C0"/>
                </a:solidFill>
              </a:rPr>
              <a:t>و المؤسسات و التجمعات الأهلية ذات النفع </a:t>
            </a:r>
            <a:r>
              <a:rPr lang="ar-SA" dirty="0" smtClean="0">
                <a:solidFill>
                  <a:srgbClr val="0070C0"/>
                </a:solidFill>
              </a:rPr>
              <a:t>العام </a:t>
            </a:r>
            <a:r>
              <a:rPr lang="ar-SA" dirty="0" smtClean="0"/>
              <a:t>, </a:t>
            </a:r>
            <a:r>
              <a:rPr lang="ar-SA" dirty="0">
                <a:solidFill>
                  <a:srgbClr val="FF0000"/>
                </a:solidFill>
              </a:rPr>
              <a:t>دون عائد مادى مباشر للقائمين </a:t>
            </a:r>
            <a:r>
              <a:rPr lang="ar-SA" dirty="0" smtClean="0">
                <a:solidFill>
                  <a:srgbClr val="FF0000"/>
                </a:solidFill>
              </a:rPr>
              <a:t>عليه </a:t>
            </a:r>
            <a:r>
              <a:rPr lang="ar-SA" dirty="0" smtClean="0"/>
              <a:t>, </a:t>
            </a:r>
            <a:r>
              <a:rPr lang="ar-SA" dirty="0"/>
              <a:t>وذلك بهدف </a:t>
            </a:r>
            <a:r>
              <a:rPr lang="ar-SA" dirty="0">
                <a:solidFill>
                  <a:srgbClr val="00B050"/>
                </a:solidFill>
              </a:rPr>
              <a:t>التقليل </a:t>
            </a:r>
            <a:r>
              <a:rPr lang="ar-SA" dirty="0" smtClean="0">
                <a:solidFill>
                  <a:srgbClr val="00B050"/>
                </a:solidFill>
              </a:rPr>
              <a:t>مـن حجـم </a:t>
            </a:r>
            <a:r>
              <a:rPr lang="ar-SA" dirty="0">
                <a:solidFill>
                  <a:srgbClr val="00B050"/>
                </a:solidFill>
              </a:rPr>
              <a:t>المشكلات و الاسهام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حلها , سواء أكان ذلك بالمال أو </a:t>
            </a:r>
            <a:r>
              <a:rPr lang="ar-SA" dirty="0" smtClean="0">
                <a:solidFill>
                  <a:srgbClr val="00B050"/>
                </a:solidFill>
              </a:rPr>
              <a:t>الجهد </a:t>
            </a:r>
            <a:r>
              <a:rPr lang="ar-SA" dirty="0" smtClean="0"/>
              <a:t>»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95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441450"/>
            <a:ext cx="8915400" cy="4525963"/>
          </a:xfrm>
        </p:spPr>
        <p:txBody>
          <a:bodyPr/>
          <a:lstStyle/>
          <a:p>
            <a:r>
              <a:rPr lang="ar-SA" dirty="0"/>
              <a:t>  </a:t>
            </a:r>
            <a:r>
              <a:rPr lang="ar-SA" dirty="0" smtClean="0"/>
              <a:t> و </a:t>
            </a:r>
            <a:r>
              <a:rPr lang="ar-SA" dirty="0"/>
              <a:t>يرى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70C0"/>
                </a:solidFill>
              </a:rPr>
              <a:t>مدحت </a:t>
            </a:r>
            <a:r>
              <a:rPr lang="ar-SA" dirty="0">
                <a:solidFill>
                  <a:srgbClr val="0070C0"/>
                </a:solidFill>
              </a:rPr>
              <a:t>أبو </a:t>
            </a:r>
            <a:r>
              <a:rPr lang="ar-SA" dirty="0" smtClean="0">
                <a:solidFill>
                  <a:srgbClr val="0070C0"/>
                </a:solidFill>
              </a:rPr>
              <a:t>النصر </a:t>
            </a:r>
            <a:r>
              <a:rPr lang="ar-SA" dirty="0" smtClean="0"/>
              <a:t>» </a:t>
            </a:r>
            <a:r>
              <a:rPr lang="ar-SA" dirty="0"/>
              <a:t>أنه يمكن تعريف العمل </a:t>
            </a:r>
            <a:r>
              <a:rPr lang="ar-SA" dirty="0" smtClean="0"/>
              <a:t>التطوعي </a:t>
            </a:r>
            <a:r>
              <a:rPr lang="ar-SA" dirty="0"/>
              <a:t>بأنه </a:t>
            </a:r>
            <a:r>
              <a:rPr lang="ar-SA" dirty="0" smtClean="0">
                <a:solidFill>
                  <a:srgbClr val="FF0000"/>
                </a:solidFill>
              </a:rPr>
              <a:t>« نشاط اجتماعي </a:t>
            </a:r>
            <a:r>
              <a:rPr lang="ar-SA" dirty="0">
                <a:solidFill>
                  <a:srgbClr val="FF0000"/>
                </a:solidFill>
              </a:rPr>
              <a:t>يقوم به الأفراد و بشكل فردى , أو </a:t>
            </a:r>
            <a:r>
              <a:rPr lang="ar-SA" dirty="0" smtClean="0">
                <a:solidFill>
                  <a:srgbClr val="FF0000"/>
                </a:solidFill>
              </a:rPr>
              <a:t>جماعي </a:t>
            </a:r>
            <a:r>
              <a:rPr lang="ar-SA" dirty="0">
                <a:solidFill>
                  <a:srgbClr val="00B050"/>
                </a:solidFill>
              </a:rPr>
              <a:t>من خلال احدى المؤسسات </a:t>
            </a:r>
            <a:r>
              <a:rPr lang="ar-SA" dirty="0">
                <a:solidFill>
                  <a:srgbClr val="7030A0"/>
                </a:solidFill>
              </a:rPr>
              <a:t>دون انتظار عائد </a:t>
            </a:r>
            <a:r>
              <a:rPr lang="ar-SA" dirty="0"/>
              <a:t>, وذلك </a:t>
            </a:r>
            <a:r>
              <a:rPr lang="ar-SA" dirty="0">
                <a:solidFill>
                  <a:srgbClr val="0070C0"/>
                </a:solidFill>
              </a:rPr>
              <a:t>بهدف اشباع حاجات و حل مشكلات المجتمع , و المساهمة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تدعيم مسيرة التنمية </a:t>
            </a:r>
            <a:r>
              <a:rPr lang="ar-SA" dirty="0" smtClean="0">
                <a:solidFill>
                  <a:srgbClr val="0070C0"/>
                </a:solidFill>
              </a:rPr>
              <a:t>به</a:t>
            </a:r>
            <a:r>
              <a:rPr lang="ar-SA" dirty="0" smtClean="0"/>
              <a:t> </a:t>
            </a:r>
            <a:r>
              <a:rPr lang="ar-SA" dirty="0"/>
              <a:t>» </a:t>
            </a:r>
            <a:endParaRPr lang="ar-SA" dirty="0" smtClean="0"/>
          </a:p>
          <a:p>
            <a:r>
              <a:rPr lang="ar-SA" dirty="0" smtClean="0"/>
              <a:t>    كما يعرف « </a:t>
            </a:r>
            <a:r>
              <a:rPr lang="ar-SA" dirty="0" smtClean="0">
                <a:solidFill>
                  <a:srgbClr val="0070C0"/>
                </a:solidFill>
              </a:rPr>
              <a:t>خالد </a:t>
            </a:r>
            <a:r>
              <a:rPr lang="ar-SA" dirty="0">
                <a:solidFill>
                  <a:srgbClr val="0070C0"/>
                </a:solidFill>
              </a:rPr>
              <a:t>عبد </a:t>
            </a:r>
            <a:r>
              <a:rPr lang="ar-SA" dirty="0" smtClean="0">
                <a:solidFill>
                  <a:srgbClr val="0070C0"/>
                </a:solidFill>
              </a:rPr>
              <a:t>الفتاح </a:t>
            </a:r>
            <a:r>
              <a:rPr lang="ar-SA" dirty="0" smtClean="0"/>
              <a:t>» العمل التطوعي </a:t>
            </a:r>
            <a:r>
              <a:rPr lang="ar-SA" dirty="0"/>
              <a:t>بأنه </a:t>
            </a:r>
            <a:r>
              <a:rPr lang="ar-SA" dirty="0" smtClean="0"/>
              <a:t>« </a:t>
            </a:r>
            <a:r>
              <a:rPr lang="ar-SA" dirty="0">
                <a:solidFill>
                  <a:srgbClr val="FF0000"/>
                </a:solidFill>
              </a:rPr>
              <a:t>جهود </a:t>
            </a:r>
            <a:r>
              <a:rPr lang="ar-SA" dirty="0" smtClean="0">
                <a:solidFill>
                  <a:srgbClr val="FF0000"/>
                </a:solidFill>
              </a:rPr>
              <a:t>منظمة </a:t>
            </a:r>
            <a:r>
              <a:rPr lang="ar-SA" dirty="0" smtClean="0"/>
              <a:t>, </a:t>
            </a:r>
            <a:r>
              <a:rPr lang="ar-SA" dirty="0" smtClean="0">
                <a:solidFill>
                  <a:srgbClr val="0070C0"/>
                </a:solidFill>
              </a:rPr>
              <a:t>يؤديهـا الأفـراد </a:t>
            </a:r>
            <a:r>
              <a:rPr lang="ar-SA" dirty="0">
                <a:solidFill>
                  <a:srgbClr val="0070C0"/>
                </a:solidFill>
              </a:rPr>
              <a:t>أو </a:t>
            </a:r>
            <a:r>
              <a:rPr lang="ar-SA" dirty="0" smtClean="0">
                <a:solidFill>
                  <a:srgbClr val="0070C0"/>
                </a:solidFill>
              </a:rPr>
              <a:t>الجماعـات التي تنخـرط في </a:t>
            </a:r>
            <a:r>
              <a:rPr lang="ar-SA" dirty="0">
                <a:solidFill>
                  <a:srgbClr val="0070C0"/>
                </a:solidFill>
              </a:rPr>
              <a:t>أعمال أو أنشطة منظمات المجتمع </a:t>
            </a:r>
            <a:r>
              <a:rPr lang="ar-SA" dirty="0" smtClean="0">
                <a:solidFill>
                  <a:srgbClr val="0070C0"/>
                </a:solidFill>
              </a:rPr>
              <a:t>المدني </a:t>
            </a:r>
            <a:r>
              <a:rPr lang="ar-SA" dirty="0">
                <a:solidFill>
                  <a:srgbClr val="0070C0"/>
                </a:solidFill>
              </a:rPr>
              <a:t>و </a:t>
            </a:r>
            <a:r>
              <a:rPr lang="ar-SA" dirty="0" smtClean="0">
                <a:solidFill>
                  <a:srgbClr val="0070C0"/>
                </a:solidFill>
              </a:rPr>
              <a:t>الأهلي </a:t>
            </a:r>
            <a:r>
              <a:rPr lang="ar-SA" dirty="0" smtClean="0"/>
              <a:t>, </a:t>
            </a:r>
            <a:r>
              <a:rPr lang="ar-SA" dirty="0">
                <a:solidFill>
                  <a:srgbClr val="D9791B"/>
                </a:solidFill>
              </a:rPr>
              <a:t>و تهدف للقيام بجهود تنموية </a:t>
            </a:r>
            <a:r>
              <a:rPr lang="ar-SA" dirty="0" smtClean="0">
                <a:solidFill>
                  <a:srgbClr val="D9791B"/>
                </a:solidFill>
              </a:rPr>
              <a:t>أساسا</a:t>
            </a:r>
            <a:r>
              <a:rPr lang="ar-SA" dirty="0" smtClean="0"/>
              <a:t> » .</a:t>
            </a:r>
          </a:p>
          <a:p>
            <a:r>
              <a:rPr lang="ar-SA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ثانيا : </a:t>
            </a:r>
            <a:r>
              <a:rPr lang="ar-SA" dirty="0" smtClean="0">
                <a:solidFill>
                  <a:srgbClr val="FF0000"/>
                </a:solidFill>
              </a:rPr>
              <a:t>أهمية العمل التطوعي </a:t>
            </a:r>
          </a:p>
          <a:p>
            <a:r>
              <a:rPr lang="ar-SA" dirty="0"/>
              <a:t>1- يركز على </a:t>
            </a:r>
            <a:r>
              <a:rPr lang="ar-SA" dirty="0">
                <a:solidFill>
                  <a:srgbClr val="0070C0"/>
                </a:solidFill>
              </a:rPr>
              <a:t>القيم الإنسانية للفرد </a:t>
            </a:r>
            <a:r>
              <a:rPr lang="ar-SA" dirty="0"/>
              <a:t>.</a:t>
            </a:r>
          </a:p>
          <a:p>
            <a:r>
              <a:rPr lang="ar-SA" dirty="0"/>
              <a:t>2- يؤدي الى </a:t>
            </a:r>
            <a:r>
              <a:rPr lang="ar-SA" dirty="0">
                <a:solidFill>
                  <a:srgbClr val="FF0000"/>
                </a:solidFill>
              </a:rPr>
              <a:t>اكتساب المهارات وتنمية القدرات </a:t>
            </a:r>
            <a:r>
              <a:rPr lang="ar-SA" dirty="0"/>
              <a:t>من خلال صقل الفكر .</a:t>
            </a:r>
          </a:p>
          <a:p>
            <a:r>
              <a:rPr lang="ar-SA" dirty="0"/>
              <a:t>3- يعترف </a:t>
            </a:r>
            <a:r>
              <a:rPr lang="ar-SA" dirty="0">
                <a:solidFill>
                  <a:srgbClr val="FF0000"/>
                </a:solidFill>
              </a:rPr>
              <a:t>بمدى إيجابية المشاركة في تحديد مشكلات المجتمع </a:t>
            </a:r>
            <a:r>
              <a:rPr lang="ar-SA" dirty="0">
                <a:solidFill>
                  <a:srgbClr val="00B050"/>
                </a:solidFill>
              </a:rPr>
              <a:t>وكيفية استثمار طاقات الشباب وتشجيعه على تحمل المسؤولية لمعالجتها </a:t>
            </a:r>
            <a:r>
              <a:rPr lang="ar-SA" dirty="0"/>
              <a:t>.</a:t>
            </a:r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94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4- يشجع على </a:t>
            </a:r>
            <a:r>
              <a:rPr lang="ar-SA" dirty="0">
                <a:solidFill>
                  <a:srgbClr val="FF0000"/>
                </a:solidFill>
              </a:rPr>
              <a:t>المشاركة في اتخاذ القرارات </a:t>
            </a:r>
            <a:r>
              <a:rPr lang="ar-SA" dirty="0"/>
              <a:t>والإحساس بالآخرين والتحول من الأنانية الى المشاركة الفاعلة.</a:t>
            </a:r>
          </a:p>
          <a:p>
            <a:endParaRPr lang="ar-SA" dirty="0" smtClean="0"/>
          </a:p>
          <a:p>
            <a:r>
              <a:rPr lang="ar-SA" dirty="0"/>
              <a:t>5</a:t>
            </a:r>
            <a:r>
              <a:rPr lang="ar-SA" dirty="0" smtClean="0"/>
              <a:t>- </a:t>
            </a:r>
            <a:r>
              <a:rPr lang="ar-SA" dirty="0"/>
              <a:t>يعد </a:t>
            </a:r>
            <a:r>
              <a:rPr lang="ar-SA" dirty="0">
                <a:solidFill>
                  <a:srgbClr val="FF0000"/>
                </a:solidFill>
              </a:rPr>
              <a:t>عاملا متمما ومكملا للعمل الحكومي وداعما له </a:t>
            </a:r>
            <a:r>
              <a:rPr lang="ar-SA" dirty="0" smtClean="0"/>
              <a:t>لكونه </a:t>
            </a:r>
            <a:r>
              <a:rPr lang="ar-SA" dirty="0" smtClean="0">
                <a:solidFill>
                  <a:srgbClr val="0070C0"/>
                </a:solidFill>
              </a:rPr>
              <a:t>يتصف </a:t>
            </a:r>
            <a:r>
              <a:rPr lang="ar-SA" dirty="0">
                <a:solidFill>
                  <a:srgbClr val="0070C0"/>
                </a:solidFill>
              </a:rPr>
              <a:t>بالمرونة والقدرة على سرعة الحركة .</a:t>
            </a:r>
          </a:p>
          <a:p>
            <a:endParaRPr lang="ar-SA" dirty="0" smtClean="0"/>
          </a:p>
          <a:p>
            <a:r>
              <a:rPr lang="ar-SA" dirty="0"/>
              <a:t>6</a:t>
            </a:r>
            <a:r>
              <a:rPr lang="ar-SA" dirty="0" smtClean="0"/>
              <a:t>- </a:t>
            </a:r>
            <a:r>
              <a:rPr lang="ar-SA" dirty="0"/>
              <a:t>ليس </a:t>
            </a:r>
            <a:r>
              <a:rPr lang="ar-SA" dirty="0">
                <a:solidFill>
                  <a:srgbClr val="FF0000"/>
                </a:solidFill>
              </a:rPr>
              <a:t>مرتبطا بزمن محدد</a:t>
            </a:r>
            <a:r>
              <a:rPr lang="ar-SA" dirty="0"/>
              <a:t> بقدر ما </a:t>
            </a:r>
            <a:r>
              <a:rPr lang="ar-SA" dirty="0">
                <a:solidFill>
                  <a:srgbClr val="0070C0"/>
                </a:solidFill>
              </a:rPr>
              <a:t>هو مرتبط بقيمة الخدمة نفسها </a:t>
            </a:r>
            <a:r>
              <a:rPr lang="ar-SA" dirty="0" smtClean="0"/>
              <a:t>مما </a:t>
            </a:r>
            <a:r>
              <a:rPr lang="ar-SA" dirty="0"/>
              <a:t>يساعد على تحويل الطاقات الخاملة الى طاقات منتجة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389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7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تهيئة المجتمع لمواجهة التحديات والتعامل معها </a:t>
            </a:r>
            <a:r>
              <a:rPr lang="ar-SA" dirty="0"/>
              <a:t>( إسهام المجتمع في بناء نفسه ) .</a:t>
            </a:r>
          </a:p>
          <a:p>
            <a:endParaRPr lang="ar-SA" dirty="0" smtClean="0"/>
          </a:p>
          <a:p>
            <a:r>
              <a:rPr lang="ar-SA" dirty="0"/>
              <a:t>8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يحفز التكافل الاجتماعي والإحساس بآلام الآخرين </a:t>
            </a:r>
            <a:r>
              <a:rPr lang="ar-SA" dirty="0"/>
              <a:t>من خلال تعبئة الطاقات البشرية والمادية وتوجيهها نحو العمل الاجتماعي النافع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808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9- دليل على </a:t>
            </a:r>
            <a:r>
              <a:rPr lang="ar-SA" dirty="0">
                <a:solidFill>
                  <a:srgbClr val="FF0000"/>
                </a:solidFill>
              </a:rPr>
              <a:t>تعاون الحكومة نفسها مع المجتمع المدني </a:t>
            </a:r>
            <a:r>
              <a:rPr lang="ar-SA" dirty="0"/>
              <a:t>في اقتسام المهام معها .</a:t>
            </a:r>
          </a:p>
          <a:p>
            <a:endParaRPr lang="ar-SA" dirty="0" smtClean="0"/>
          </a:p>
          <a:p>
            <a:r>
              <a:rPr lang="ar-SA" dirty="0" smtClean="0"/>
              <a:t>10- </a:t>
            </a:r>
            <a:r>
              <a:rPr lang="ar-SA" dirty="0"/>
              <a:t>من </a:t>
            </a:r>
            <a:r>
              <a:rPr lang="ar-SA" dirty="0" smtClean="0">
                <a:solidFill>
                  <a:srgbClr val="FF0000"/>
                </a:solidFill>
              </a:rPr>
              <a:t>أهـم أشكـال العمـل </a:t>
            </a:r>
            <a:r>
              <a:rPr lang="ar-SA" dirty="0">
                <a:solidFill>
                  <a:srgbClr val="FF0000"/>
                </a:solidFill>
              </a:rPr>
              <a:t>التطوعي </a:t>
            </a:r>
            <a:r>
              <a:rPr lang="ar-SA" dirty="0">
                <a:solidFill>
                  <a:srgbClr val="0070C0"/>
                </a:solidFill>
              </a:rPr>
              <a:t>الإغاثة</a:t>
            </a:r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تبرز الحاجة </a:t>
            </a:r>
            <a:r>
              <a:rPr lang="ar-SA" dirty="0" smtClean="0">
                <a:solidFill>
                  <a:srgbClr val="00B050"/>
                </a:solidFill>
              </a:rPr>
              <a:t>   إليها </a:t>
            </a:r>
            <a:r>
              <a:rPr lang="ar-SA" dirty="0">
                <a:solidFill>
                  <a:srgbClr val="00B050"/>
                </a:solidFill>
              </a:rPr>
              <a:t>في حال الحروب الداخلية أو الخارجية والكوارث الطبيعية ومعالجة مشكلات الفئات الأكثر حاجة</a:t>
            </a:r>
            <a:r>
              <a:rPr lang="ar-SA" dirty="0"/>
              <a:t> .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95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772816"/>
            <a:ext cx="8915400" cy="4421088"/>
          </a:xfrm>
        </p:spPr>
        <p:txBody>
          <a:bodyPr/>
          <a:lstStyle/>
          <a:p>
            <a:r>
              <a:rPr lang="ar-SA" dirty="0" smtClean="0"/>
              <a:t> ثالثا : </a:t>
            </a:r>
            <a:r>
              <a:rPr lang="ar-SA" dirty="0" smtClean="0">
                <a:solidFill>
                  <a:srgbClr val="FF0000"/>
                </a:solidFill>
              </a:rPr>
              <a:t>أشكال العمل التطوعي</a:t>
            </a:r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1- </a:t>
            </a:r>
            <a:r>
              <a:rPr lang="ar-SA" dirty="0">
                <a:solidFill>
                  <a:srgbClr val="0070C0"/>
                </a:solidFill>
              </a:rPr>
              <a:t>العمل التطوعي </a:t>
            </a:r>
            <a:r>
              <a:rPr lang="ar-SA" dirty="0" smtClean="0">
                <a:solidFill>
                  <a:srgbClr val="0070C0"/>
                </a:solidFill>
              </a:rPr>
              <a:t>الفردي</a:t>
            </a:r>
            <a:endParaRPr lang="ar-SA" dirty="0">
              <a:solidFill>
                <a:srgbClr val="0070C0"/>
              </a:solidFill>
            </a:endParaRPr>
          </a:p>
          <a:p>
            <a:r>
              <a:rPr lang="ar-SA" dirty="0"/>
              <a:t>	</a:t>
            </a:r>
            <a:r>
              <a:rPr lang="ar-SA" dirty="0" smtClean="0"/>
              <a:t>           وهو </a:t>
            </a:r>
            <a:r>
              <a:rPr lang="ar-SA" dirty="0">
                <a:solidFill>
                  <a:srgbClr val="FF0000"/>
                </a:solidFill>
              </a:rPr>
              <a:t>سلوك يمارسه أحد أفراد المجتمع من تلقاء نفسه أو </a:t>
            </a:r>
            <a:r>
              <a:rPr lang="ar-SA" dirty="0" smtClean="0">
                <a:solidFill>
                  <a:srgbClr val="FF0000"/>
                </a:solidFill>
              </a:rPr>
              <a:t>بمشاركـة مجمـوعة مـن </a:t>
            </a:r>
            <a:r>
              <a:rPr lang="ar-SA" dirty="0">
                <a:solidFill>
                  <a:srgbClr val="FF0000"/>
                </a:solidFill>
              </a:rPr>
              <a:t>أصحابه</a:t>
            </a:r>
            <a:r>
              <a:rPr lang="ar-SA" dirty="0"/>
              <a:t> </a:t>
            </a:r>
            <a:r>
              <a:rPr lang="ar-SA" dirty="0">
                <a:solidFill>
                  <a:srgbClr val="0070C0"/>
                </a:solidFill>
              </a:rPr>
              <a:t>لا </a:t>
            </a:r>
            <a:r>
              <a:rPr lang="ar-SA" dirty="0" smtClean="0">
                <a:solidFill>
                  <a:srgbClr val="0070C0"/>
                </a:solidFill>
              </a:rPr>
              <a:t>يرجـون منـه مـردودا </a:t>
            </a:r>
            <a:r>
              <a:rPr lang="ar-SA" dirty="0">
                <a:solidFill>
                  <a:srgbClr val="0070C0"/>
                </a:solidFill>
              </a:rPr>
              <a:t>ماليا أ</a:t>
            </a:r>
            <a:r>
              <a:rPr lang="ar-SA" dirty="0" smtClean="0">
                <a:solidFill>
                  <a:srgbClr val="0070C0"/>
                </a:solidFill>
              </a:rPr>
              <a:t>و </a:t>
            </a:r>
            <a:r>
              <a:rPr lang="ar-SA" dirty="0">
                <a:solidFill>
                  <a:srgbClr val="0070C0"/>
                </a:solidFill>
              </a:rPr>
              <a:t>معنويا </a:t>
            </a:r>
            <a:r>
              <a:rPr lang="ar-SA" dirty="0"/>
              <a:t>وقد وجد هذا النوع من خلال القيم الأخلاقية او الاجتماعية أو </a:t>
            </a:r>
            <a:r>
              <a:rPr lang="ar-SA" dirty="0" smtClean="0"/>
              <a:t>الإنسانية .</a:t>
            </a:r>
            <a:endParaRPr lang="ar-SA" dirty="0"/>
          </a:p>
          <a:p>
            <a:r>
              <a:rPr lang="ar-SA" dirty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86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ولكن </a:t>
            </a:r>
            <a:r>
              <a:rPr lang="ar-SA" dirty="0"/>
              <a:t>هذا النوع من العمل </a:t>
            </a:r>
            <a:r>
              <a:rPr lang="ar-SA" dirty="0">
                <a:solidFill>
                  <a:srgbClr val="0070C0"/>
                </a:solidFill>
              </a:rPr>
              <a:t>محدود الأهداف ليس له استقرار </a:t>
            </a:r>
            <a:r>
              <a:rPr lang="ar-SA" dirty="0" smtClean="0"/>
              <a:t>ويتـوقف </a:t>
            </a:r>
            <a:r>
              <a:rPr lang="ar-SA" dirty="0"/>
              <a:t>على </a:t>
            </a:r>
            <a:r>
              <a:rPr lang="ar-SA" dirty="0" smtClean="0">
                <a:solidFill>
                  <a:srgbClr val="00B050"/>
                </a:solidFill>
              </a:rPr>
              <a:t>حسـب أهـداف </a:t>
            </a:r>
            <a:r>
              <a:rPr lang="ar-SA" dirty="0">
                <a:solidFill>
                  <a:srgbClr val="00B050"/>
                </a:solidFill>
              </a:rPr>
              <a:t>وإمكانيات الفرد أو المجموعة القائمة </a:t>
            </a:r>
            <a:r>
              <a:rPr lang="ar-SA" dirty="0" smtClean="0">
                <a:solidFill>
                  <a:srgbClr val="00B050"/>
                </a:solidFill>
              </a:rPr>
              <a:t>به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 </a:t>
            </a:r>
            <a:r>
              <a:rPr lang="ar-SA" sz="3600" b="1" dirty="0" smtClean="0">
                <a:solidFill>
                  <a:srgbClr val="FF0000"/>
                </a:solidFill>
              </a:rPr>
              <a:t> مثال </a:t>
            </a:r>
          </a:p>
          <a:p>
            <a:r>
              <a:rPr lang="ar-SA" dirty="0" smtClean="0"/>
              <a:t>     قد </a:t>
            </a:r>
            <a:r>
              <a:rPr lang="ar-SA" dirty="0"/>
              <a:t>يقوم فرد بتعليم مجموعة من الأفراد القراءة والكتابة ممن يعرفهم أو يتبرع </a:t>
            </a:r>
            <a:r>
              <a:rPr lang="ar-SA" dirty="0" smtClean="0"/>
              <a:t>للمحتاجين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053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0070C0"/>
                </a:solidFill>
              </a:rPr>
              <a:t>العمل التطوعي المؤسسي 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ar-SA" dirty="0"/>
              <a:t>	</a:t>
            </a:r>
            <a:r>
              <a:rPr lang="ar-SA" dirty="0" smtClean="0"/>
              <a:t>         وهو </a:t>
            </a:r>
            <a:r>
              <a:rPr lang="ar-SA" dirty="0">
                <a:solidFill>
                  <a:srgbClr val="FF0000"/>
                </a:solidFill>
              </a:rPr>
              <a:t>أكثر كفاءة من العمل التطوعي الفردي </a:t>
            </a:r>
            <a:r>
              <a:rPr lang="ar-SA" dirty="0">
                <a:solidFill>
                  <a:srgbClr val="00B050"/>
                </a:solidFill>
              </a:rPr>
              <a:t>وأكثر تنظيما وأوسع تأثيرا في المجتمع</a:t>
            </a:r>
            <a:r>
              <a:rPr lang="ar-SA" dirty="0"/>
              <a:t> وهو </a:t>
            </a:r>
            <a:r>
              <a:rPr lang="ar-SA" dirty="0">
                <a:solidFill>
                  <a:srgbClr val="0070C0"/>
                </a:solidFill>
              </a:rPr>
              <a:t>أكثر استقرارا وتحقيقا للأهداف </a:t>
            </a:r>
            <a:r>
              <a:rPr lang="ar-SA" dirty="0"/>
              <a:t>من العمل الفردي .</a:t>
            </a:r>
          </a:p>
          <a:p>
            <a:r>
              <a:rPr lang="ar-SA" dirty="0"/>
              <a:t>	</a:t>
            </a:r>
            <a:r>
              <a:rPr lang="ar-SA" dirty="0" smtClean="0"/>
              <a:t>      كمـا يعتمـد هـذا النـوع </a:t>
            </a:r>
            <a:r>
              <a:rPr lang="ar-SA" dirty="0"/>
              <a:t>على </a:t>
            </a:r>
            <a:r>
              <a:rPr lang="ar-SA" dirty="0" smtClean="0">
                <a:solidFill>
                  <a:srgbClr val="FF0000"/>
                </a:solidFill>
              </a:rPr>
              <a:t>مـدى اقتناع </a:t>
            </a:r>
            <a:r>
              <a:rPr lang="ar-SA" dirty="0">
                <a:solidFill>
                  <a:srgbClr val="FF0000"/>
                </a:solidFill>
              </a:rPr>
              <a:t>المجتمع بأهميته وجدواه وعلى التخصص والتنظيم والتخطيط والتطوير </a:t>
            </a:r>
            <a:r>
              <a:rPr lang="ar-SA" dirty="0"/>
              <a:t>وكيف </a:t>
            </a:r>
            <a:r>
              <a:rPr lang="ar-SA" dirty="0" smtClean="0"/>
              <a:t>يمكن </a:t>
            </a:r>
            <a:r>
              <a:rPr lang="ar-SA" dirty="0"/>
              <a:t>جذب الشخصيات المؤثرة والمؤهلة </a:t>
            </a:r>
            <a:r>
              <a:rPr lang="ar-SA" dirty="0" smtClean="0"/>
              <a:t>التي </a:t>
            </a:r>
            <a:r>
              <a:rPr lang="ar-SA" dirty="0"/>
              <a:t>تضمن نجاحه وتأثيره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470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وفي </a:t>
            </a:r>
            <a:r>
              <a:rPr lang="ar-SA" dirty="0">
                <a:solidFill>
                  <a:srgbClr val="FF0000"/>
                </a:solidFill>
              </a:rPr>
              <a:t>الوطن العربي </a:t>
            </a:r>
            <a:r>
              <a:rPr lang="ar-SA" dirty="0" smtClean="0"/>
              <a:t>نجد أن </a:t>
            </a:r>
            <a:r>
              <a:rPr lang="ar-SA" dirty="0" smtClean="0">
                <a:solidFill>
                  <a:srgbClr val="0070C0"/>
                </a:solidFill>
              </a:rPr>
              <a:t>هناك </a:t>
            </a:r>
            <a:r>
              <a:rPr lang="ar-SA" dirty="0">
                <a:solidFill>
                  <a:srgbClr val="0070C0"/>
                </a:solidFill>
              </a:rPr>
              <a:t>مؤسسات متعددة وجمعيات أهلية تسهم في أعمال تطوعية كبيرة لخدمة المجتمع وتهتم بقضايا اجتماعية كثيرة </a:t>
            </a:r>
            <a:r>
              <a:rPr lang="ar-SA" dirty="0" smtClean="0">
                <a:solidFill>
                  <a:srgbClr val="7030A0"/>
                </a:solidFill>
              </a:rPr>
              <a:t>تهـدف </a:t>
            </a:r>
            <a:r>
              <a:rPr lang="ar-SA" dirty="0">
                <a:solidFill>
                  <a:srgbClr val="7030A0"/>
                </a:solidFill>
              </a:rPr>
              <a:t>الى </a:t>
            </a:r>
            <a:r>
              <a:rPr lang="ar-SA" dirty="0" smtClean="0"/>
              <a:t>التنميـة الاجتمـاعية الشاملـة </a:t>
            </a:r>
            <a:r>
              <a:rPr lang="ar-SA" dirty="0"/>
              <a:t>من رعاية المعوقين </a:t>
            </a:r>
            <a:r>
              <a:rPr lang="ar-SA" dirty="0" smtClean="0"/>
              <a:t>والفقـراء </a:t>
            </a:r>
            <a:r>
              <a:rPr lang="ar-SA" dirty="0"/>
              <a:t>الى </a:t>
            </a:r>
            <a:r>
              <a:rPr lang="ar-SA" dirty="0" smtClean="0"/>
              <a:t>مـن مكافحـة المخـدرات </a:t>
            </a:r>
            <a:r>
              <a:rPr lang="ar-SA" dirty="0"/>
              <a:t>الى صحة الأسرة </a:t>
            </a:r>
            <a:r>
              <a:rPr lang="ar-SA" dirty="0" smtClean="0"/>
              <a:t>وصحـة </a:t>
            </a:r>
            <a:r>
              <a:rPr lang="ar-SA" dirty="0"/>
              <a:t>الأم الى </a:t>
            </a:r>
            <a:r>
              <a:rPr lang="ar-SA" dirty="0" smtClean="0"/>
              <a:t>الاسهـام </a:t>
            </a:r>
            <a:r>
              <a:rPr lang="ar-SA" dirty="0"/>
              <a:t>في </a:t>
            </a:r>
            <a:r>
              <a:rPr lang="ar-SA" dirty="0" smtClean="0"/>
              <a:t>دراسـة وحـل المشكـلات </a:t>
            </a:r>
            <a:r>
              <a:rPr lang="ar-SA" dirty="0"/>
              <a:t>المعاصرة للشباب </a:t>
            </a:r>
            <a:r>
              <a:rPr lang="ar-SA" dirty="0" smtClean="0"/>
              <a:t>وحمـايتهـم مـن العـادات الـدخيـلة </a:t>
            </a:r>
            <a:r>
              <a:rPr lang="ar-SA" dirty="0"/>
              <a:t>على </a:t>
            </a:r>
            <a:r>
              <a:rPr lang="ar-SA" dirty="0" smtClean="0"/>
              <a:t>المجتمـع العـربـي والتي تشكل خطورة كبيرة على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02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80" y="1417638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   وبالإضافة الي ما سبق فإنه يمكن </a:t>
            </a:r>
            <a:r>
              <a:rPr lang="ar-SA" dirty="0"/>
              <a:t>أن نميز بين شكلين من أشكال العمل التطوعي : </a:t>
            </a:r>
            <a:r>
              <a:rPr lang="ar-SA" dirty="0" smtClean="0"/>
              <a:t>-</a:t>
            </a:r>
            <a:endParaRPr lang="ar-SA" dirty="0"/>
          </a:p>
          <a:p>
            <a:r>
              <a:rPr lang="ar-SA" dirty="0">
                <a:solidFill>
                  <a:srgbClr val="FF0000"/>
                </a:solidFill>
              </a:rPr>
              <a:t>الشكل الأول </a:t>
            </a:r>
            <a:r>
              <a:rPr lang="ar-SA" dirty="0"/>
              <a:t>: </a:t>
            </a:r>
            <a:r>
              <a:rPr lang="ar-SA" dirty="0">
                <a:solidFill>
                  <a:srgbClr val="00B050"/>
                </a:solidFill>
              </a:rPr>
              <a:t>السلوك </a:t>
            </a:r>
            <a:r>
              <a:rPr lang="ar-SA" dirty="0" smtClean="0">
                <a:solidFill>
                  <a:srgbClr val="00B050"/>
                </a:solidFill>
              </a:rPr>
              <a:t>التطوعي</a:t>
            </a:r>
            <a:endParaRPr lang="ar-SA" dirty="0">
              <a:solidFill>
                <a:srgbClr val="00B050"/>
              </a:solidFill>
            </a:endParaRPr>
          </a:p>
          <a:p>
            <a:r>
              <a:rPr lang="ar-SA" dirty="0"/>
              <a:t>	</a:t>
            </a:r>
            <a:r>
              <a:rPr lang="ar-SA" dirty="0" smtClean="0"/>
              <a:t>       ويقصد </a:t>
            </a:r>
            <a:r>
              <a:rPr lang="ar-SA" dirty="0"/>
              <a:t>به </a:t>
            </a:r>
            <a:r>
              <a:rPr lang="ar-SA" dirty="0">
                <a:solidFill>
                  <a:srgbClr val="FF0000"/>
                </a:solidFill>
              </a:rPr>
              <a:t>مجموعة التصرفات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يمارسها الفرد </a:t>
            </a:r>
            <a:r>
              <a:rPr lang="ar-SA" dirty="0">
                <a:solidFill>
                  <a:srgbClr val="0070C0"/>
                </a:solidFill>
              </a:rPr>
              <a:t>وتنطبق عليها شروط العمل التطوعي</a:t>
            </a:r>
            <a:r>
              <a:rPr lang="ar-SA" dirty="0"/>
              <a:t> ولكنها تأتي </a:t>
            </a:r>
            <a:r>
              <a:rPr lang="ar-SA" dirty="0">
                <a:solidFill>
                  <a:srgbClr val="00B050"/>
                </a:solidFill>
              </a:rPr>
              <a:t>استجابة لظرف طارئ أو لموقف إنساني أو أخلاقي </a:t>
            </a:r>
            <a:r>
              <a:rPr lang="ar-SA" dirty="0" smtClean="0">
                <a:solidFill>
                  <a:srgbClr val="00B050"/>
                </a:solidFill>
              </a:rPr>
              <a:t>محدد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63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endParaRPr lang="ar-SA" dirty="0" smtClean="0"/>
          </a:p>
          <a:p>
            <a:r>
              <a:rPr lang="ar-SA" dirty="0" smtClean="0"/>
              <a:t>   </a:t>
            </a:r>
            <a:r>
              <a:rPr lang="ar-SA" b="1" dirty="0" smtClean="0">
                <a:solidFill>
                  <a:srgbClr val="FF0000"/>
                </a:solidFill>
              </a:rPr>
              <a:t>مثال ذلك </a:t>
            </a:r>
          </a:p>
          <a:p>
            <a:r>
              <a:rPr lang="ar-SA" dirty="0" smtClean="0"/>
              <a:t>           أن </a:t>
            </a:r>
            <a:r>
              <a:rPr lang="ar-SA" dirty="0"/>
              <a:t>يندفع المرء ( إنقاذ غريق أو إسعاف جريح ) وهذا </a:t>
            </a:r>
            <a:r>
              <a:rPr lang="ar-SA" dirty="0" smtClean="0"/>
              <a:t>    عمل </a:t>
            </a:r>
            <a:r>
              <a:rPr lang="ar-SA" dirty="0"/>
              <a:t>جليل لذا فإنه في هذه الظروف </a:t>
            </a:r>
            <a:r>
              <a:rPr lang="ar-SA" dirty="0" smtClean="0"/>
              <a:t>يُقدم </a:t>
            </a:r>
            <a:r>
              <a:rPr lang="ar-SA" dirty="0"/>
              <a:t>الفرد على ممارسات وتصرفات لأسباب إنسانية أو أخلاقية أو دينية أو اجتماعية ولا يتوقع من يقوم بها </a:t>
            </a:r>
            <a:r>
              <a:rPr lang="ar-SA" dirty="0" smtClean="0"/>
              <a:t> الحصول على أي </a:t>
            </a:r>
            <a:r>
              <a:rPr lang="ar-SA" dirty="0"/>
              <a:t>مردود مادي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980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2" y="1417638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 </a:t>
            </a:r>
            <a:r>
              <a:rPr lang="ar-SA" dirty="0">
                <a:solidFill>
                  <a:srgbClr val="FF0000"/>
                </a:solidFill>
              </a:rPr>
              <a:t>الشكل الثاني </a:t>
            </a:r>
            <a:r>
              <a:rPr lang="ar-SA" dirty="0"/>
              <a:t>: </a:t>
            </a:r>
            <a:r>
              <a:rPr lang="ar-SA" dirty="0">
                <a:solidFill>
                  <a:srgbClr val="00B050"/>
                </a:solidFill>
              </a:rPr>
              <a:t>الفعل </a:t>
            </a:r>
            <a:r>
              <a:rPr lang="ar-SA" dirty="0" smtClean="0">
                <a:solidFill>
                  <a:srgbClr val="00B050"/>
                </a:solidFill>
              </a:rPr>
              <a:t>التطوعي</a:t>
            </a:r>
            <a:endParaRPr lang="ar-SA" dirty="0">
              <a:solidFill>
                <a:srgbClr val="00B050"/>
              </a:solidFill>
            </a:endParaRP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وهذا </a:t>
            </a:r>
            <a:r>
              <a:rPr lang="ar-SA" dirty="0"/>
              <a:t>الشكل يختلف عن الشكل الأول حيث أنه لا يأتي </a:t>
            </a:r>
            <a:r>
              <a:rPr lang="ar-SA" dirty="0" smtClean="0"/>
              <a:t>نتيجـة لظـروف طارئـة </a:t>
            </a:r>
            <a:r>
              <a:rPr lang="ar-SA" dirty="0"/>
              <a:t>بل </a:t>
            </a:r>
            <a:r>
              <a:rPr lang="ar-SA" dirty="0" smtClean="0"/>
              <a:t>يأتـي </a:t>
            </a:r>
            <a:r>
              <a:rPr lang="ar-SA" dirty="0" smtClean="0">
                <a:solidFill>
                  <a:srgbClr val="FF0000"/>
                </a:solidFill>
              </a:rPr>
              <a:t>نتيجـة دراسـة </a:t>
            </a:r>
            <a:r>
              <a:rPr lang="ar-SA" dirty="0">
                <a:solidFill>
                  <a:srgbClr val="FF0000"/>
                </a:solidFill>
              </a:rPr>
              <a:t>وتخطيط </a:t>
            </a:r>
            <a:r>
              <a:rPr lang="ar-SA" dirty="0" smtClean="0">
                <a:solidFill>
                  <a:srgbClr val="FF0000"/>
                </a:solidFill>
              </a:rPr>
              <a:t>أسـاسـه </a:t>
            </a:r>
            <a:r>
              <a:rPr lang="ar-SA" dirty="0">
                <a:solidFill>
                  <a:srgbClr val="FF0000"/>
                </a:solidFill>
              </a:rPr>
              <a:t>الإيمان بفكرة التطوع ودوره في تنمية المجتمع ومعالجة مشكلاته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43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ويتفرد </a:t>
            </a:r>
            <a:r>
              <a:rPr lang="ar-SA" dirty="0"/>
              <a:t>العمل التطوعي </a:t>
            </a:r>
            <a:r>
              <a:rPr lang="ar-SA" dirty="0">
                <a:solidFill>
                  <a:srgbClr val="FF0000"/>
                </a:solidFill>
              </a:rPr>
              <a:t>بصفتين أساسيتين </a:t>
            </a:r>
            <a:r>
              <a:rPr lang="ar-SA" dirty="0" smtClean="0"/>
              <a:t>وهما </a:t>
            </a:r>
            <a:r>
              <a:rPr lang="ar-SA" dirty="0"/>
              <a:t>: </a:t>
            </a:r>
          </a:p>
          <a:p>
            <a:r>
              <a:rPr lang="ar-SA" dirty="0" smtClean="0"/>
              <a:t>1- </a:t>
            </a:r>
            <a:r>
              <a:rPr lang="ar-SA" dirty="0"/>
              <a:t>يعتمد على </a:t>
            </a:r>
            <a:r>
              <a:rPr lang="ar-SA" dirty="0">
                <a:solidFill>
                  <a:srgbClr val="FF0000"/>
                </a:solidFill>
              </a:rPr>
              <a:t>المبادرة الذاتية للمتطوع </a:t>
            </a:r>
            <a:r>
              <a:rPr lang="ar-SA" dirty="0" smtClean="0">
                <a:solidFill>
                  <a:srgbClr val="FF0000"/>
                </a:solidFill>
              </a:rPr>
              <a:t>أو </a:t>
            </a:r>
            <a:r>
              <a:rPr lang="ar-SA" dirty="0">
                <a:solidFill>
                  <a:srgbClr val="FF0000"/>
                </a:solidFill>
              </a:rPr>
              <a:t>المؤسسة التطوعية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2- يقوم على أساس </a:t>
            </a:r>
            <a:r>
              <a:rPr lang="ar-SA" dirty="0">
                <a:solidFill>
                  <a:srgbClr val="0070C0"/>
                </a:solidFill>
              </a:rPr>
              <a:t>دراسة احتياجات المجتمع والخدمات </a:t>
            </a:r>
            <a:r>
              <a:rPr lang="ar-SA" dirty="0" smtClean="0">
                <a:solidFill>
                  <a:srgbClr val="0070C0"/>
                </a:solidFill>
              </a:rPr>
              <a:t>التي تقدمها </a:t>
            </a:r>
            <a:r>
              <a:rPr lang="ar-SA" dirty="0">
                <a:solidFill>
                  <a:srgbClr val="0070C0"/>
                </a:solidFill>
              </a:rPr>
              <a:t>الحكومة ويعمل على سد الثغرات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86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ولذلك يلاحظ </a:t>
            </a:r>
            <a:r>
              <a:rPr lang="ar-SA" dirty="0"/>
              <a:t>أن </a:t>
            </a:r>
            <a:r>
              <a:rPr lang="ar-SA" dirty="0" smtClean="0">
                <a:solidFill>
                  <a:srgbClr val="FF0000"/>
                </a:solidFill>
              </a:rPr>
              <a:t>نسق العمل التطوعي </a:t>
            </a:r>
            <a:r>
              <a:rPr lang="ar-SA" dirty="0" smtClean="0">
                <a:solidFill>
                  <a:srgbClr val="0070C0"/>
                </a:solidFill>
              </a:rPr>
              <a:t>لا </a:t>
            </a:r>
            <a:r>
              <a:rPr lang="ar-SA" dirty="0">
                <a:solidFill>
                  <a:srgbClr val="0070C0"/>
                </a:solidFill>
              </a:rPr>
              <a:t>يتراجع مع انخفاض </a:t>
            </a:r>
            <a:r>
              <a:rPr lang="ar-SA" dirty="0" smtClean="0">
                <a:solidFill>
                  <a:srgbClr val="0070C0"/>
                </a:solidFill>
              </a:rPr>
              <a:t>العائـد المـادي </a:t>
            </a:r>
            <a:r>
              <a:rPr lang="ar-SA" dirty="0">
                <a:solidFill>
                  <a:srgbClr val="0070C0"/>
                </a:solidFill>
              </a:rPr>
              <a:t>له </a:t>
            </a:r>
            <a:r>
              <a:rPr lang="ar-SA" dirty="0" smtClean="0"/>
              <a:t>إنمـا </a:t>
            </a:r>
            <a:r>
              <a:rPr lang="ar-SA" dirty="0">
                <a:solidFill>
                  <a:srgbClr val="ECA02F"/>
                </a:solidFill>
              </a:rPr>
              <a:t>ينحسر</a:t>
            </a:r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بتـراجع القيم </a:t>
            </a:r>
            <a:r>
              <a:rPr lang="ar-SA" dirty="0">
                <a:solidFill>
                  <a:srgbClr val="00B050"/>
                </a:solidFill>
              </a:rPr>
              <a:t>والحوافز المعنوية </a:t>
            </a:r>
            <a:r>
              <a:rPr lang="ar-SA" dirty="0" smtClean="0">
                <a:solidFill>
                  <a:srgbClr val="00B050"/>
                </a:solidFill>
              </a:rPr>
              <a:t>التي تكمـن </a:t>
            </a:r>
            <a:r>
              <a:rPr lang="ar-SA" dirty="0">
                <a:solidFill>
                  <a:srgbClr val="00B050"/>
                </a:solidFill>
              </a:rPr>
              <a:t>وراءه</a:t>
            </a:r>
            <a:r>
              <a:rPr lang="ar-SA" dirty="0"/>
              <a:t> </a:t>
            </a:r>
            <a:r>
              <a:rPr lang="ar-SA" dirty="0" smtClean="0"/>
              <a:t>ومنهـا </a:t>
            </a:r>
            <a:r>
              <a:rPr lang="ar-SA" dirty="0" smtClean="0">
                <a:solidFill>
                  <a:srgbClr val="7030A0"/>
                </a:solidFill>
              </a:rPr>
              <a:t>التشجيـع </a:t>
            </a:r>
            <a:r>
              <a:rPr lang="ar-SA" dirty="0">
                <a:solidFill>
                  <a:srgbClr val="7030A0"/>
                </a:solidFill>
              </a:rPr>
              <a:t>الرسمي </a:t>
            </a:r>
            <a:r>
              <a:rPr lang="ar-SA" dirty="0" smtClean="0">
                <a:solidFill>
                  <a:srgbClr val="ECA02F"/>
                </a:solidFill>
              </a:rPr>
              <a:t>وانعـدام التنظيمـات اللازمـة </a:t>
            </a:r>
            <a:r>
              <a:rPr lang="ar-SA" dirty="0">
                <a:solidFill>
                  <a:srgbClr val="ECA02F"/>
                </a:solidFill>
              </a:rPr>
              <a:t>لنهوضه</a:t>
            </a:r>
            <a:r>
              <a:rPr lang="ar-SA" dirty="0"/>
              <a:t> أو </a:t>
            </a:r>
            <a:r>
              <a:rPr lang="ar-SA" dirty="0">
                <a:solidFill>
                  <a:srgbClr val="FF0000"/>
                </a:solidFill>
              </a:rPr>
              <a:t>نقص القيم الدينية والأخلاقية والاجتماعية والإنسانية 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412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111</TotalTime>
  <Words>924</Words>
  <Application>Microsoft Office PowerPoint</Application>
  <PresentationFormat>A4 Paper (210x297 mm)</PresentationFormat>
  <Paragraphs>126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الأولي </vt:lpstr>
      <vt:lpstr> العناصر الأساسية </vt:lpstr>
      <vt:lpstr> 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</cp:revision>
  <dcterms:created xsi:type="dcterms:W3CDTF">2014-08-21T10:28:14Z</dcterms:created>
  <dcterms:modified xsi:type="dcterms:W3CDTF">2014-09-10T15:54:35Z</dcterms:modified>
</cp:coreProperties>
</file>