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أهداف العمل التطوعي وفلسفته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/>
          </a:p>
          <a:p>
            <a:r>
              <a:rPr lang="ar-SA" dirty="0"/>
              <a:t> </a:t>
            </a:r>
            <a:r>
              <a:rPr lang="ar-SA" dirty="0" smtClean="0"/>
              <a:t> أولا  : أهداف العمل التطوعي</a:t>
            </a:r>
          </a:p>
          <a:p>
            <a:endParaRPr lang="ar-SA" dirty="0"/>
          </a:p>
          <a:p>
            <a:r>
              <a:rPr lang="ar-SA" dirty="0" smtClean="0"/>
              <a:t>ثانيا   : فلسفة العمل التطوعي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أولا  : </a:t>
            </a:r>
            <a:r>
              <a:rPr lang="ar-SA" dirty="0">
                <a:solidFill>
                  <a:srgbClr val="FF0000"/>
                </a:solidFill>
              </a:rPr>
              <a:t>أهداف العمل </a:t>
            </a:r>
            <a:r>
              <a:rPr lang="ar-SA" dirty="0" smtClean="0">
                <a:solidFill>
                  <a:srgbClr val="FF0000"/>
                </a:solidFill>
              </a:rPr>
              <a:t>التطوعي</a:t>
            </a:r>
          </a:p>
          <a:p>
            <a:r>
              <a:rPr lang="en-US" dirty="0" smtClean="0"/>
              <a:t> </a:t>
            </a:r>
            <a:r>
              <a:rPr lang="ar-SA" dirty="0" smtClean="0"/>
              <a:t> أ - </a:t>
            </a:r>
            <a:r>
              <a:rPr lang="ar-SA" dirty="0" smtClean="0">
                <a:solidFill>
                  <a:srgbClr val="0070C0"/>
                </a:solidFill>
              </a:rPr>
              <a:t>الأهداف الدعوية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/>
              <a:t>1- إن العمل التطوعي </a:t>
            </a:r>
            <a:r>
              <a:rPr lang="ar-SA" dirty="0">
                <a:solidFill>
                  <a:srgbClr val="FF0000"/>
                </a:solidFill>
              </a:rPr>
              <a:t>وسيلة مهمة في ترسيخ العقيدة الصحيحة </a:t>
            </a:r>
            <a:r>
              <a:rPr lang="ar-SA" dirty="0"/>
              <a:t>في نفوس المجتمع المسلم .</a:t>
            </a:r>
          </a:p>
          <a:p>
            <a:r>
              <a:rPr lang="ar-SA" dirty="0"/>
              <a:t>2- العمل التطوعي </a:t>
            </a:r>
            <a:r>
              <a:rPr lang="ar-SA" dirty="0">
                <a:solidFill>
                  <a:srgbClr val="0070C0"/>
                </a:solidFill>
              </a:rPr>
              <a:t>دعوة مفتوحة لكل أفراد المجتمع للإسهام في بذل الخير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3- إنه يساعد على </a:t>
            </a:r>
            <a:r>
              <a:rPr lang="ar-SA" dirty="0">
                <a:solidFill>
                  <a:srgbClr val="FF0000"/>
                </a:solidFill>
              </a:rPr>
              <a:t>التصدي للأفكار والمبادئ الضالة والمنحرفة بين المسلمين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/>
              <a:t>وهو </a:t>
            </a:r>
            <a:r>
              <a:rPr lang="ar-SA" dirty="0">
                <a:solidFill>
                  <a:srgbClr val="00B050"/>
                </a:solidFill>
              </a:rPr>
              <a:t>وسيلة فاعلة في دعوة غير المسلمين للدخول في الإسلام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 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الأهداف </a:t>
            </a:r>
            <a:r>
              <a:rPr lang="ar-SA" dirty="0" smtClean="0">
                <a:solidFill>
                  <a:srgbClr val="0070C0"/>
                </a:solidFill>
              </a:rPr>
              <a:t>التربوية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/>
              <a:t>1- العمل التطوعي </a:t>
            </a:r>
            <a:r>
              <a:rPr lang="ar-SA" dirty="0">
                <a:solidFill>
                  <a:srgbClr val="FF0000"/>
                </a:solidFill>
              </a:rPr>
              <a:t>وسيلة مهمة في نشر التعليم الإسلامي وتعليم اللغة العربية</a:t>
            </a:r>
            <a:r>
              <a:rPr lang="ar-SA" dirty="0"/>
              <a:t> .</a:t>
            </a:r>
          </a:p>
          <a:p>
            <a:r>
              <a:rPr lang="ar-SA" dirty="0"/>
              <a:t>2- </a:t>
            </a:r>
            <a:r>
              <a:rPr lang="ar-SA" dirty="0">
                <a:solidFill>
                  <a:srgbClr val="0070C0"/>
                </a:solidFill>
              </a:rPr>
              <a:t>سد الفراغ في المجالات التطوعية </a:t>
            </a:r>
            <a:r>
              <a:rPr lang="ar-SA" dirty="0"/>
              <a:t>.</a:t>
            </a:r>
          </a:p>
          <a:p>
            <a:r>
              <a:rPr lang="ar-SA" dirty="0"/>
              <a:t>3- </a:t>
            </a:r>
            <a:r>
              <a:rPr lang="ar-SA" dirty="0">
                <a:solidFill>
                  <a:srgbClr val="00B050"/>
                </a:solidFill>
              </a:rPr>
              <a:t>التعرف على القدرات واكتشاف المواهب </a:t>
            </a:r>
            <a:r>
              <a:rPr lang="ar-SA" dirty="0"/>
              <a:t>.</a:t>
            </a:r>
          </a:p>
          <a:p>
            <a:r>
              <a:rPr lang="ar-SA" dirty="0"/>
              <a:t>4- </a:t>
            </a:r>
            <a:r>
              <a:rPr lang="ar-SA" dirty="0">
                <a:solidFill>
                  <a:srgbClr val="D9791B"/>
                </a:solidFill>
              </a:rPr>
              <a:t>المشاركة في تنظيم وتنفيذ البرامج التربوية والتوعوية للطلاب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943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5- </a:t>
            </a:r>
            <a:r>
              <a:rPr lang="ar-SA" dirty="0">
                <a:solidFill>
                  <a:srgbClr val="FF0000"/>
                </a:solidFill>
              </a:rPr>
              <a:t>المشاركة في معالجة سلوك الطلاب المنحرفة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6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إعداد الدروس والبحوث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من شأنها تفعيل دور العمل التطوعي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7</a:t>
            </a:r>
            <a:r>
              <a:rPr lang="ar-SA" dirty="0" smtClean="0"/>
              <a:t>- </a:t>
            </a:r>
            <a:r>
              <a:rPr lang="ar-SA" dirty="0">
                <a:solidFill>
                  <a:srgbClr val="00B050"/>
                </a:solidFill>
              </a:rPr>
              <a:t>بناء المعاهد والمدارس التربوية للفئات الأكثر حاجة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8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جـ 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الأهداف </a:t>
            </a:r>
            <a:r>
              <a:rPr lang="ar-SA" dirty="0" smtClean="0">
                <a:solidFill>
                  <a:srgbClr val="0070C0"/>
                </a:solidFill>
              </a:rPr>
              <a:t>الاجتماعية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تحقيق مبدأ التكافل بين أفراد المجتمع </a:t>
            </a:r>
            <a:r>
              <a:rPr lang="ar-SA" dirty="0"/>
              <a:t>.</a:t>
            </a:r>
          </a:p>
          <a:p>
            <a:r>
              <a:rPr lang="ar-SA" dirty="0"/>
              <a:t>2- </a:t>
            </a:r>
            <a:r>
              <a:rPr lang="ar-SA" dirty="0">
                <a:solidFill>
                  <a:srgbClr val="7030A0"/>
                </a:solidFill>
              </a:rPr>
              <a:t>توفير الرعاية الاجتماعية لأفراد المجتمع الأكثر حاجة </a:t>
            </a:r>
            <a:r>
              <a:rPr lang="ar-SA" dirty="0"/>
              <a:t>.</a:t>
            </a:r>
          </a:p>
          <a:p>
            <a:r>
              <a:rPr lang="ar-SA" dirty="0"/>
              <a:t>3- </a:t>
            </a:r>
            <a:r>
              <a:rPr lang="ar-SA" dirty="0">
                <a:solidFill>
                  <a:srgbClr val="00B050"/>
                </a:solidFill>
              </a:rPr>
              <a:t>إقامة وتوطيد روابط العلاقات الاجتماعية الصالحة للمحافظة على وحدة المجتمع</a:t>
            </a:r>
            <a:r>
              <a:rPr lang="ar-SA" dirty="0"/>
              <a:t> 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94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D9791B"/>
                </a:solidFill>
              </a:rPr>
              <a:t>المساهمة في تطوير مجالات العمل الخيري في المجتمع </a:t>
            </a:r>
            <a:r>
              <a:rPr lang="ar-SA" dirty="0"/>
              <a:t>.</a:t>
            </a:r>
          </a:p>
          <a:p>
            <a:r>
              <a:rPr lang="ar-SA" dirty="0"/>
              <a:t>5- </a:t>
            </a:r>
            <a:r>
              <a:rPr lang="ar-SA" dirty="0">
                <a:solidFill>
                  <a:srgbClr val="FF0000"/>
                </a:solidFill>
              </a:rPr>
              <a:t>تحقيق الأمن الشامل في المجتمع </a:t>
            </a:r>
            <a:r>
              <a:rPr lang="ar-SA" dirty="0"/>
              <a:t>( </a:t>
            </a:r>
            <a:r>
              <a:rPr lang="ar-SA" dirty="0">
                <a:solidFill>
                  <a:srgbClr val="0070C0"/>
                </a:solidFill>
              </a:rPr>
              <a:t>الأمن الاجتماعي </a:t>
            </a:r>
            <a:r>
              <a:rPr lang="ar-SA" dirty="0"/>
              <a:t>– </a:t>
            </a:r>
            <a:r>
              <a:rPr lang="ar-SA" dirty="0">
                <a:solidFill>
                  <a:srgbClr val="7030A0"/>
                </a:solidFill>
              </a:rPr>
              <a:t>الأمن الثقافي</a:t>
            </a:r>
            <a:r>
              <a:rPr lang="ar-SA" dirty="0"/>
              <a:t> – </a:t>
            </a:r>
            <a:r>
              <a:rPr lang="ar-SA" dirty="0">
                <a:solidFill>
                  <a:srgbClr val="00B050"/>
                </a:solidFill>
              </a:rPr>
              <a:t>الأمن الاقتصادي </a:t>
            </a:r>
            <a:r>
              <a:rPr lang="ar-SA" dirty="0"/>
              <a:t>) .</a:t>
            </a:r>
          </a:p>
          <a:p>
            <a:r>
              <a:rPr lang="ar-SA" dirty="0"/>
              <a:t>6- </a:t>
            </a:r>
            <a:r>
              <a:rPr lang="ar-SA" dirty="0">
                <a:solidFill>
                  <a:srgbClr val="0070C0"/>
                </a:solidFill>
              </a:rPr>
              <a:t>اكتساب المبادئ الصالحة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تساعد على تقوية الروابط بين أفراد المجتمع</a:t>
            </a:r>
            <a:r>
              <a:rPr lang="ar-SA" dirty="0"/>
              <a:t> .</a:t>
            </a:r>
          </a:p>
          <a:p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604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3584" y="1417638"/>
            <a:ext cx="8915400" cy="4525963"/>
          </a:xfrm>
        </p:spPr>
        <p:txBody>
          <a:bodyPr/>
          <a:lstStyle/>
          <a:p>
            <a:r>
              <a:rPr lang="ar-SA" dirty="0"/>
              <a:t>ثانيا   </a:t>
            </a:r>
            <a:r>
              <a:rPr lang="ar-SA" dirty="0">
                <a:solidFill>
                  <a:srgbClr val="FF0000"/>
                </a:solidFill>
              </a:rPr>
              <a:t>: </a:t>
            </a:r>
            <a:r>
              <a:rPr lang="ar-SA" dirty="0" smtClean="0">
                <a:solidFill>
                  <a:srgbClr val="FF0000"/>
                </a:solidFill>
              </a:rPr>
              <a:t>فلسفة العمل التطوعي</a:t>
            </a:r>
            <a:endParaRPr lang="ar-SA" dirty="0">
              <a:solidFill>
                <a:srgbClr val="FF0000"/>
              </a:solidFill>
            </a:endParaRPr>
          </a:p>
          <a:p>
            <a:r>
              <a:rPr lang="ar-SA" dirty="0" smtClean="0"/>
              <a:t>تعتمد محددات </a:t>
            </a:r>
            <a:r>
              <a:rPr lang="ar-SA" dirty="0"/>
              <a:t>العمل التطوعي </a:t>
            </a:r>
            <a:r>
              <a:rPr lang="ar-SA" dirty="0" smtClean="0"/>
              <a:t>على </a:t>
            </a:r>
            <a:r>
              <a:rPr lang="ar-SA" dirty="0"/>
              <a:t>الفلسفة التالية:</a:t>
            </a:r>
          </a:p>
          <a:p>
            <a:r>
              <a:rPr lang="ar-SA" dirty="0" smtClean="0"/>
              <a:t>1 -  </a:t>
            </a:r>
            <a:r>
              <a:rPr lang="ar-SA" dirty="0">
                <a:solidFill>
                  <a:srgbClr val="0070C0"/>
                </a:solidFill>
              </a:rPr>
              <a:t>الفلسفة </a:t>
            </a:r>
            <a:r>
              <a:rPr lang="ar-SA" dirty="0" smtClean="0">
                <a:solidFill>
                  <a:srgbClr val="0070C0"/>
                </a:solidFill>
              </a:rPr>
              <a:t>الذاتية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            وتقوم </a:t>
            </a:r>
            <a:r>
              <a:rPr lang="ar-SA" dirty="0">
                <a:solidFill>
                  <a:srgbClr val="FF0000"/>
                </a:solidFill>
              </a:rPr>
              <a:t>على مجموعة من الاعتبارات التي تجول في ذهن وضمير </a:t>
            </a:r>
            <a:r>
              <a:rPr lang="ar-SA" dirty="0" smtClean="0">
                <a:solidFill>
                  <a:srgbClr val="FF0000"/>
                </a:solidFill>
              </a:rPr>
              <a:t>فـرد </a:t>
            </a:r>
            <a:r>
              <a:rPr lang="ar-SA" dirty="0">
                <a:solidFill>
                  <a:srgbClr val="FF0000"/>
                </a:solidFill>
              </a:rPr>
              <a:t>أو مجموعة </a:t>
            </a:r>
            <a:r>
              <a:rPr lang="ar-SA" dirty="0" smtClean="0">
                <a:solidFill>
                  <a:srgbClr val="FF0000"/>
                </a:solidFill>
              </a:rPr>
              <a:t>مـن الأفـراد </a:t>
            </a:r>
            <a:r>
              <a:rPr lang="ar-SA" dirty="0" smtClean="0"/>
              <a:t>.  فقد </a:t>
            </a:r>
            <a:r>
              <a:rPr lang="ar-SA" dirty="0"/>
              <a:t>يمارس الفرد النشاط الاجتماعي </a:t>
            </a:r>
            <a:r>
              <a:rPr lang="ar-SA" dirty="0">
                <a:solidFill>
                  <a:srgbClr val="00B050"/>
                </a:solidFill>
              </a:rPr>
              <a:t>لإرضاء بعض الغرائز والحاجات النفسية</a:t>
            </a:r>
            <a:r>
              <a:rPr lang="ar-SA" dirty="0"/>
              <a:t>، فهو لا يجد نفسه متوازنا إلا من خلال قيامه بهذا </a:t>
            </a:r>
            <a:r>
              <a:rPr lang="ar-SA" dirty="0" smtClean="0"/>
              <a:t>النشاط  ، </a:t>
            </a:r>
            <a:r>
              <a:rPr lang="ar-SA" dirty="0"/>
              <a:t>فلكي يشعر </a:t>
            </a:r>
            <a:r>
              <a:rPr lang="ar-SA" dirty="0" smtClean="0"/>
              <a:t>الفـرد باجتماعيته ، </a:t>
            </a:r>
            <a:r>
              <a:rPr lang="ar-SA" dirty="0">
                <a:solidFill>
                  <a:srgbClr val="FF0000"/>
                </a:solidFill>
              </a:rPr>
              <a:t>يلجأ إلى ممارسة </a:t>
            </a:r>
            <a:r>
              <a:rPr lang="ar-SA" dirty="0" smtClean="0">
                <a:solidFill>
                  <a:srgbClr val="FF0000"/>
                </a:solidFill>
              </a:rPr>
              <a:t>هـذا </a:t>
            </a:r>
            <a:r>
              <a:rPr lang="ar-SA" dirty="0">
                <a:solidFill>
                  <a:srgbClr val="FF0000"/>
                </a:solidFill>
              </a:rPr>
              <a:t>النشاط </a:t>
            </a:r>
            <a:r>
              <a:rPr lang="ar-SA" dirty="0" smtClean="0">
                <a:solidFill>
                  <a:srgbClr val="FF0000"/>
                </a:solidFill>
              </a:rPr>
              <a:t>التطـوعي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وتتضمن رغبة الفرد في كسب شعبية وتأييد واحترام الآخرين</a:t>
            </a:r>
            <a:r>
              <a:rPr lang="ar-SA" dirty="0"/>
              <a:t>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470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2 - </a:t>
            </a:r>
            <a:r>
              <a:rPr lang="ar-SA" dirty="0" smtClean="0">
                <a:solidFill>
                  <a:srgbClr val="0070C0"/>
                </a:solidFill>
              </a:rPr>
              <a:t>الفلسفة </a:t>
            </a:r>
            <a:r>
              <a:rPr lang="ar-SA" dirty="0" smtClean="0">
                <a:solidFill>
                  <a:srgbClr val="0070C0"/>
                </a:solidFill>
              </a:rPr>
              <a:t>الموضوعية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 smtClean="0"/>
              <a:t>               وتنشأ </a:t>
            </a:r>
            <a:r>
              <a:rPr lang="ar-SA" dirty="0">
                <a:solidFill>
                  <a:srgbClr val="FF0000"/>
                </a:solidFill>
              </a:rPr>
              <a:t>نتيجة تأثر القائمين بهذا العمل بجملة الظروف والمتغيرات البيئية</a:t>
            </a:r>
            <a:r>
              <a:rPr lang="ar-SA" dirty="0"/>
              <a:t>. ويتأتى التأثير البالغ لهذه المتغيرات بفعل </a:t>
            </a:r>
            <a:r>
              <a:rPr lang="ar-SA" dirty="0">
                <a:solidFill>
                  <a:srgbClr val="0070C0"/>
                </a:solidFill>
              </a:rPr>
              <a:t>وعي الفرد واستيعابه لدوره في </a:t>
            </a:r>
            <a:r>
              <a:rPr lang="ar-SA" dirty="0" smtClean="0">
                <a:solidFill>
                  <a:srgbClr val="0070C0"/>
                </a:solidFill>
              </a:rPr>
              <a:t>المجتمع</a:t>
            </a:r>
            <a:r>
              <a:rPr lang="ar-SA" dirty="0" smtClean="0"/>
              <a:t> ، </a:t>
            </a:r>
            <a:r>
              <a:rPr lang="ar-SA" dirty="0"/>
              <a:t>وينصب تفكيره على ممارسة نشاط أو دور معين يفرضه وجوده بين الجماعة أو مجموعة من الأفراد الذين يعيش </a:t>
            </a:r>
            <a:r>
              <a:rPr lang="ar-SA" dirty="0" smtClean="0"/>
              <a:t>معهم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73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  وقد </a:t>
            </a:r>
            <a:r>
              <a:rPr lang="ar-SA" dirty="0"/>
              <a:t>يتحقق العمل التطوعي </a:t>
            </a:r>
            <a:r>
              <a:rPr lang="ar-SA" dirty="0">
                <a:solidFill>
                  <a:srgbClr val="FF0000"/>
                </a:solidFill>
              </a:rPr>
              <a:t>تأسيسا على امتلاك الأفراد </a:t>
            </a:r>
            <a:r>
              <a:rPr lang="ar-SA" dirty="0" smtClean="0">
                <a:solidFill>
                  <a:srgbClr val="FF0000"/>
                </a:solidFill>
              </a:rPr>
              <a:t>    درجة </a:t>
            </a:r>
            <a:r>
              <a:rPr lang="ar-SA" dirty="0">
                <a:solidFill>
                  <a:srgbClr val="FF0000"/>
                </a:solidFill>
              </a:rPr>
              <a:t>عالية من الإحساس بالانتماء إلى </a:t>
            </a:r>
            <a:r>
              <a:rPr lang="ar-SA" dirty="0" smtClean="0">
                <a:solidFill>
                  <a:srgbClr val="FF0000"/>
                </a:solidFill>
              </a:rPr>
              <a:t>مجتمعهم </a:t>
            </a:r>
            <a:r>
              <a:rPr lang="ar-SA" dirty="0" smtClean="0"/>
              <a:t>، فقد </a:t>
            </a:r>
            <a:r>
              <a:rPr lang="ar-SA" dirty="0"/>
              <a:t>يتسابقون في </a:t>
            </a:r>
            <a:r>
              <a:rPr lang="ar-SA" dirty="0" smtClean="0"/>
              <a:t>مـواجهـة الأخطـار </a:t>
            </a:r>
            <a:r>
              <a:rPr lang="ar-SA" dirty="0"/>
              <a:t>التي </a:t>
            </a:r>
            <a:r>
              <a:rPr lang="ar-SA" dirty="0" smtClean="0"/>
              <a:t>تهـدد المجتمـع كالأخطـار الطبيعيـة </a:t>
            </a:r>
            <a:r>
              <a:rPr lang="ar-SA" dirty="0"/>
              <a:t>(الزلازل والبراكين) أو الأخطار البشرية (الحروب</a:t>
            </a:r>
            <a:r>
              <a:rPr lang="ar-SA" dirty="0" smtClean="0"/>
              <a:t>) 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67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ويرى </a:t>
            </a:r>
            <a:r>
              <a:rPr lang="ar-SA" dirty="0" smtClean="0"/>
              <a:t>«محمد </a:t>
            </a:r>
            <a:r>
              <a:rPr lang="ar-SA" dirty="0" err="1" smtClean="0"/>
              <a:t>الأصيبعي</a:t>
            </a:r>
            <a:r>
              <a:rPr lang="ar-SA" dirty="0" smtClean="0"/>
              <a:t>» </a:t>
            </a:r>
            <a:r>
              <a:rPr lang="ar-SA" dirty="0" smtClean="0"/>
              <a:t>فلسفة </a:t>
            </a:r>
            <a:r>
              <a:rPr lang="ar-SA" dirty="0"/>
              <a:t>التطوع من خلال نظريتين:</a:t>
            </a:r>
          </a:p>
          <a:p>
            <a:r>
              <a:rPr lang="ar-SA" dirty="0"/>
              <a:t>الأولى: </a:t>
            </a:r>
            <a:r>
              <a:rPr lang="ar-SA" dirty="0">
                <a:solidFill>
                  <a:srgbClr val="FF0000"/>
                </a:solidFill>
              </a:rPr>
              <a:t>نظرية السلم الامتدادي </a:t>
            </a:r>
            <a:r>
              <a:rPr lang="ar-SA" dirty="0">
                <a:solidFill>
                  <a:srgbClr val="0070C0"/>
                </a:solidFill>
              </a:rPr>
              <a:t>لسيدني </a:t>
            </a:r>
            <a:r>
              <a:rPr lang="ar-SA" dirty="0" smtClean="0">
                <a:solidFill>
                  <a:srgbClr val="0070C0"/>
                </a:solidFill>
              </a:rPr>
              <a:t>ويب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 smtClean="0"/>
              <a:t>          وأساس </a:t>
            </a:r>
            <a:r>
              <a:rPr lang="ar-SA" dirty="0"/>
              <a:t>هذه النظرية </a:t>
            </a:r>
            <a:r>
              <a:rPr lang="ar-SA" dirty="0">
                <a:solidFill>
                  <a:srgbClr val="FF0000"/>
                </a:solidFill>
              </a:rPr>
              <a:t>هو تولي الدولة مهمة توفير الخدمة </a:t>
            </a:r>
            <a:r>
              <a:rPr lang="ar-SA" dirty="0" smtClean="0">
                <a:solidFill>
                  <a:srgbClr val="FF0000"/>
                </a:solidFill>
              </a:rPr>
              <a:t>والـرعايـة للمواطنيـن مسبقـا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70C0"/>
                </a:solidFill>
              </a:rPr>
              <a:t>ويتولى </a:t>
            </a:r>
            <a:r>
              <a:rPr lang="ar-SA" dirty="0" smtClean="0">
                <a:solidFill>
                  <a:srgbClr val="0070C0"/>
                </a:solidFill>
              </a:rPr>
              <a:t>القطـاع </a:t>
            </a:r>
            <a:r>
              <a:rPr lang="ar-SA" dirty="0">
                <a:solidFill>
                  <a:srgbClr val="0070C0"/>
                </a:solidFill>
              </a:rPr>
              <a:t>التطوعي استكمال </a:t>
            </a:r>
            <a:r>
              <a:rPr lang="ar-SA" dirty="0" smtClean="0">
                <a:solidFill>
                  <a:srgbClr val="0070C0"/>
                </a:solidFill>
              </a:rPr>
              <a:t>النقـص فيـه </a:t>
            </a:r>
            <a:r>
              <a:rPr lang="ar-SA" dirty="0" smtClean="0"/>
              <a:t>، </a:t>
            </a:r>
            <a:r>
              <a:rPr lang="ar-SA" dirty="0" smtClean="0"/>
              <a:t>وبـذلك يتكامـل العمـل لخيــر المجتمـع ، فالجهـود </a:t>
            </a:r>
            <a:r>
              <a:rPr lang="ar-SA" dirty="0"/>
              <a:t>الحكومية تأتي في البداية والجهود التطوعية تكون امتدادا </a:t>
            </a:r>
            <a:r>
              <a:rPr lang="ar-SA" dirty="0" smtClean="0"/>
              <a:t>لها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50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الثانية: </a:t>
            </a:r>
            <a:r>
              <a:rPr lang="ar-SA" dirty="0">
                <a:solidFill>
                  <a:srgbClr val="FF0000"/>
                </a:solidFill>
              </a:rPr>
              <a:t>نظرية الأعمدة المتوازية </a:t>
            </a:r>
            <a:r>
              <a:rPr lang="ar-SA" dirty="0" err="1">
                <a:solidFill>
                  <a:srgbClr val="0070C0"/>
                </a:solidFill>
              </a:rPr>
              <a:t>لكيركمان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جراي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 smtClean="0"/>
              <a:t>      و تفترض هذه </a:t>
            </a:r>
            <a:r>
              <a:rPr lang="ar-SA" dirty="0" smtClean="0">
                <a:solidFill>
                  <a:srgbClr val="FF0000"/>
                </a:solidFill>
              </a:rPr>
              <a:t>النظرية  </a:t>
            </a:r>
            <a:r>
              <a:rPr lang="ar-SA" dirty="0">
                <a:solidFill>
                  <a:srgbClr val="FF0000"/>
                </a:solidFill>
              </a:rPr>
              <a:t>أن الخدمات المطلوبة لتحقيق الرفاهية </a:t>
            </a:r>
            <a:r>
              <a:rPr lang="ar-SA" dirty="0" smtClean="0">
                <a:solidFill>
                  <a:srgbClr val="FF0000"/>
                </a:solidFill>
              </a:rPr>
              <a:t>للمجتمـع عديـدة ومكلفـة وتحتـاج لجهـود </a:t>
            </a:r>
            <a:r>
              <a:rPr lang="ar-SA" dirty="0">
                <a:solidFill>
                  <a:srgbClr val="FF0000"/>
                </a:solidFill>
              </a:rPr>
              <a:t>القطاع الحكومي والقطاع </a:t>
            </a:r>
            <a:r>
              <a:rPr lang="ar-SA" dirty="0" smtClean="0">
                <a:solidFill>
                  <a:srgbClr val="FF0000"/>
                </a:solidFill>
              </a:rPr>
              <a:t>الأهلـي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70C0"/>
                </a:solidFill>
              </a:rPr>
              <a:t>بحيث </a:t>
            </a:r>
            <a:r>
              <a:rPr lang="ar-SA" dirty="0" smtClean="0">
                <a:solidFill>
                  <a:srgbClr val="0070C0"/>
                </a:solidFill>
              </a:rPr>
              <a:t>تتـولـى الأجهـزة الرسميـة الخـدمـات الأسـاسيـة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ويسانـدهـا </a:t>
            </a:r>
            <a:r>
              <a:rPr lang="ar-SA" dirty="0">
                <a:solidFill>
                  <a:srgbClr val="00B050"/>
                </a:solidFill>
              </a:rPr>
              <a:t>في </a:t>
            </a:r>
            <a:r>
              <a:rPr lang="ar-SA" dirty="0" smtClean="0">
                <a:solidFill>
                  <a:srgbClr val="00B050"/>
                </a:solidFill>
              </a:rPr>
              <a:t>خـط </a:t>
            </a:r>
            <a:r>
              <a:rPr lang="ar-SA" dirty="0">
                <a:solidFill>
                  <a:srgbClr val="00B050"/>
                </a:solidFill>
              </a:rPr>
              <a:t>متوازٍ </a:t>
            </a:r>
            <a:r>
              <a:rPr lang="ar-SA" dirty="0" smtClean="0">
                <a:solidFill>
                  <a:srgbClr val="00B050"/>
                </a:solidFill>
              </a:rPr>
              <a:t>القطـاع الأهلـي للقيـام بخدمـات أخـرى </a:t>
            </a:r>
            <a:r>
              <a:rPr lang="ar-SA" dirty="0"/>
              <a:t>لتغطية كافة الخدمات المطلوبة </a:t>
            </a:r>
            <a:r>
              <a:rPr lang="ar-SA" dirty="0" smtClean="0"/>
              <a:t>للمجتمع ، </a:t>
            </a:r>
            <a:r>
              <a:rPr lang="ar-SA" dirty="0"/>
              <a:t>ولذا فهي </a:t>
            </a:r>
            <a:r>
              <a:rPr lang="ar-SA" dirty="0">
                <a:solidFill>
                  <a:srgbClr val="7030A0"/>
                </a:solidFill>
              </a:rPr>
              <a:t>جهود متكاملة لا تنافس </a:t>
            </a:r>
            <a:r>
              <a:rPr lang="ar-SA" dirty="0" smtClean="0">
                <a:solidFill>
                  <a:srgbClr val="7030A0"/>
                </a:solidFill>
              </a:rPr>
              <a:t>بينها </a:t>
            </a:r>
            <a:r>
              <a:rPr lang="ar-SA" dirty="0" smtClean="0"/>
              <a:t>، </a:t>
            </a:r>
            <a:r>
              <a:rPr lang="ar-SA" dirty="0"/>
              <a:t>حيث أن غايتها </a:t>
            </a:r>
            <a:r>
              <a:rPr lang="ar-SA" dirty="0">
                <a:solidFill>
                  <a:srgbClr val="FF0000"/>
                </a:solidFill>
              </a:rPr>
              <a:t>تحقيق الصالح العام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404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ويمكن تصنيف الجهود </a:t>
            </a:r>
            <a:r>
              <a:rPr lang="ar-SA" dirty="0"/>
              <a:t>التطوعية التي تدعم الجهود الحكومية </a:t>
            </a:r>
            <a:r>
              <a:rPr lang="ar-SA" dirty="0" smtClean="0"/>
              <a:t>في ثلاثة أنماط أساسية وهي :</a:t>
            </a:r>
            <a:endParaRPr lang="ar-SA" dirty="0"/>
          </a:p>
          <a:p>
            <a:r>
              <a:rPr lang="ar-SA" dirty="0" smtClean="0">
                <a:solidFill>
                  <a:srgbClr val="FF0000"/>
                </a:solidFill>
              </a:rPr>
              <a:t>النمط </a:t>
            </a:r>
            <a:r>
              <a:rPr lang="ar-SA" dirty="0" smtClean="0">
                <a:solidFill>
                  <a:srgbClr val="FF0000"/>
                </a:solidFill>
              </a:rPr>
              <a:t>الأول </a:t>
            </a:r>
            <a:r>
              <a:rPr lang="ar-SA" dirty="0" smtClean="0"/>
              <a:t>: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وفيه </a:t>
            </a:r>
            <a:r>
              <a:rPr lang="ar-SA" dirty="0">
                <a:solidFill>
                  <a:srgbClr val="FF0000"/>
                </a:solidFill>
              </a:rPr>
              <a:t>تسهم الجهود التطوعية إسهاما ثانويا مع الجهود </a:t>
            </a:r>
            <a:r>
              <a:rPr lang="ar-SA" dirty="0" smtClean="0">
                <a:solidFill>
                  <a:srgbClr val="FF0000"/>
                </a:solidFill>
              </a:rPr>
              <a:t>الرسمية </a:t>
            </a:r>
            <a:r>
              <a:rPr lang="ar-SA" dirty="0" smtClean="0"/>
              <a:t>. </a:t>
            </a:r>
            <a:r>
              <a:rPr lang="ar-SA" dirty="0"/>
              <a:t>وهذا يعني أن التأكيد يكون على </a:t>
            </a:r>
            <a:r>
              <a:rPr lang="ar-SA" dirty="0">
                <a:solidFill>
                  <a:srgbClr val="0070C0"/>
                </a:solidFill>
              </a:rPr>
              <a:t>الجهود </a:t>
            </a:r>
            <a:r>
              <a:rPr lang="ar-SA" dirty="0" smtClean="0">
                <a:solidFill>
                  <a:srgbClr val="0070C0"/>
                </a:solidFill>
              </a:rPr>
              <a:t>الرسمية </a:t>
            </a:r>
            <a:r>
              <a:rPr lang="ar-SA" dirty="0" smtClean="0"/>
              <a:t>، </a:t>
            </a:r>
            <a:r>
              <a:rPr lang="ar-SA" dirty="0"/>
              <a:t>ويفسح المجال </a:t>
            </a:r>
            <a:r>
              <a:rPr lang="ar-SA" dirty="0">
                <a:solidFill>
                  <a:srgbClr val="00B050"/>
                </a:solidFill>
              </a:rPr>
              <a:t>للمشاركة الشعبية </a:t>
            </a:r>
            <a:r>
              <a:rPr lang="ar-SA" dirty="0"/>
              <a:t>بما يضمن عدم المساس بالأهداف الأساسية ، وعدم التدخل في الخطط </a:t>
            </a:r>
            <a:r>
              <a:rPr lang="ar-SA" dirty="0" smtClean="0"/>
              <a:t>الرسمية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572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وتتضح ملامح هذا النمط فيما يلي :</a:t>
            </a:r>
          </a:p>
          <a:p>
            <a:endParaRPr lang="ar-SA" dirty="0" smtClean="0"/>
          </a:p>
          <a:p>
            <a:r>
              <a:rPr lang="ar-SA" dirty="0"/>
              <a:t>1</a:t>
            </a:r>
            <a:r>
              <a:rPr lang="ar-SA" dirty="0" smtClean="0"/>
              <a:t>- أن </a:t>
            </a:r>
            <a:r>
              <a:rPr lang="ar-SA" dirty="0" smtClean="0">
                <a:solidFill>
                  <a:srgbClr val="FF0000"/>
                </a:solidFill>
              </a:rPr>
              <a:t>الجهود الرسمية </a:t>
            </a:r>
            <a:r>
              <a:rPr lang="ar-SA" dirty="0" smtClean="0">
                <a:solidFill>
                  <a:srgbClr val="0070C0"/>
                </a:solidFill>
              </a:rPr>
              <a:t>هي الأساس في تحقيق التنمية الاجتماعية </a:t>
            </a:r>
            <a:r>
              <a:rPr lang="ar-SA" dirty="0" smtClean="0"/>
              <a:t>.</a:t>
            </a:r>
          </a:p>
          <a:p>
            <a:r>
              <a:rPr lang="ar-SA" dirty="0" smtClean="0"/>
              <a:t>2- أن </a:t>
            </a:r>
            <a:r>
              <a:rPr lang="ar-SA" dirty="0" smtClean="0">
                <a:solidFill>
                  <a:srgbClr val="00B050"/>
                </a:solidFill>
              </a:rPr>
              <a:t>أهداف التنمية الاجتماعية تحددها الجهات الرسمية في الدولة</a:t>
            </a:r>
            <a:r>
              <a:rPr lang="ar-SA" dirty="0" smtClean="0"/>
              <a:t>.</a:t>
            </a:r>
          </a:p>
          <a:p>
            <a:r>
              <a:rPr lang="ar-SA" dirty="0" smtClean="0"/>
              <a:t>3- </a:t>
            </a:r>
            <a:r>
              <a:rPr lang="ar-SA" dirty="0" smtClean="0">
                <a:solidFill>
                  <a:srgbClr val="7030A0"/>
                </a:solidFill>
              </a:rPr>
              <a:t>التخطيط مهمة من مهام الدولة والجهات الرسمية فيها</a:t>
            </a:r>
            <a:r>
              <a:rPr lang="ar-SA" dirty="0" smtClean="0"/>
              <a:t>.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970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التنفيذ يبدأ بتنظيم رسمي وبتشكيلات إدارية وفنية </a:t>
            </a:r>
            <a:r>
              <a:rPr lang="ar-SA" dirty="0" smtClean="0">
                <a:solidFill>
                  <a:srgbClr val="FF0000"/>
                </a:solidFill>
              </a:rPr>
              <a:t>رسمية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وللجهات الشعبية أن تسهم في التنفيذ كل في إطار إمكانياته وقدراته المادية والبشرية والفنية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المتابعة مهمة </a:t>
            </a:r>
            <a:r>
              <a:rPr lang="ar-SA" dirty="0" smtClean="0">
                <a:solidFill>
                  <a:srgbClr val="FF0000"/>
                </a:solidFill>
              </a:rPr>
              <a:t>رسمية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وتشارك فيها التنظيمات الشعبية وفق أساليب تحددها الجهات الرسمية المسئولة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047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النمط </a:t>
            </a:r>
            <a:r>
              <a:rPr lang="ar-SA" dirty="0" smtClean="0">
                <a:solidFill>
                  <a:srgbClr val="FF0000"/>
                </a:solidFill>
              </a:rPr>
              <a:t>الثاني </a:t>
            </a:r>
            <a:r>
              <a:rPr lang="ar-SA" dirty="0" smtClean="0"/>
              <a:t>: </a:t>
            </a:r>
            <a:endParaRPr lang="ar-SA" dirty="0" smtClean="0"/>
          </a:p>
          <a:p>
            <a:r>
              <a:rPr lang="ar-SA" dirty="0" smtClean="0"/>
              <a:t>    وفيه تكون </a:t>
            </a:r>
            <a:r>
              <a:rPr lang="ar-SA" dirty="0"/>
              <a:t>الجهود التطوعية </a:t>
            </a:r>
            <a:r>
              <a:rPr lang="ar-SA" dirty="0">
                <a:solidFill>
                  <a:srgbClr val="FF0000"/>
                </a:solidFill>
              </a:rPr>
              <a:t>متفاعلة مع الجهود الرسمية </a:t>
            </a:r>
            <a:r>
              <a:rPr lang="ar-SA" dirty="0"/>
              <a:t>في </a:t>
            </a:r>
            <a:r>
              <a:rPr lang="ar-SA" dirty="0" smtClean="0">
                <a:solidFill>
                  <a:srgbClr val="0070C0"/>
                </a:solidFill>
              </a:rPr>
              <a:t>تحقيـق التنميـة الاجتماعيـة وبشكـل </a:t>
            </a:r>
            <a:r>
              <a:rPr lang="ar-SA" dirty="0">
                <a:solidFill>
                  <a:srgbClr val="0070C0"/>
                </a:solidFill>
              </a:rPr>
              <a:t>يتناسب </a:t>
            </a:r>
            <a:r>
              <a:rPr lang="ar-SA" dirty="0" smtClean="0">
                <a:solidFill>
                  <a:srgbClr val="0070C0"/>
                </a:solidFill>
              </a:rPr>
              <a:t>وسعـة </a:t>
            </a:r>
            <a:r>
              <a:rPr lang="ar-SA" dirty="0">
                <a:solidFill>
                  <a:srgbClr val="0070C0"/>
                </a:solidFill>
              </a:rPr>
              <a:t>أنشطة </a:t>
            </a:r>
            <a:r>
              <a:rPr lang="ar-SA" dirty="0" smtClean="0">
                <a:solidFill>
                  <a:srgbClr val="0070C0"/>
                </a:solidFill>
              </a:rPr>
              <a:t>هـذه </a:t>
            </a:r>
            <a:r>
              <a:rPr lang="ar-SA" dirty="0">
                <a:solidFill>
                  <a:srgbClr val="0070C0"/>
                </a:solidFill>
              </a:rPr>
              <a:t>المنظمات</a:t>
            </a:r>
            <a:r>
              <a:rPr lang="ar-SA" dirty="0"/>
              <a:t>. </a:t>
            </a:r>
            <a:endParaRPr lang="ar-SA" dirty="0" smtClean="0"/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  ويتطلب </a:t>
            </a:r>
            <a:r>
              <a:rPr lang="ar-SA" dirty="0">
                <a:solidFill>
                  <a:srgbClr val="7030A0"/>
                </a:solidFill>
              </a:rPr>
              <a:t>ذلك توافر بعض الشروط </a:t>
            </a:r>
            <a:r>
              <a:rPr lang="ar-SA" dirty="0" smtClean="0">
                <a:solidFill>
                  <a:srgbClr val="7030A0"/>
                </a:solidFill>
              </a:rPr>
              <a:t>منها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/>
              <a:t>1- أن المنظمات الشعبية والأهلية </a:t>
            </a:r>
            <a:r>
              <a:rPr lang="ar-SA" dirty="0">
                <a:solidFill>
                  <a:srgbClr val="FF0000"/>
                </a:solidFill>
              </a:rPr>
              <a:t>ممتلكة للحد الأدنى من الإمكانات الفنية والبشرية والمادية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التي تمكنها من الإسهام </a:t>
            </a:r>
            <a:r>
              <a:rPr lang="ar-SA" dirty="0" smtClean="0">
                <a:solidFill>
                  <a:srgbClr val="00B050"/>
                </a:solidFill>
              </a:rPr>
              <a:t>المباشـر </a:t>
            </a:r>
            <a:r>
              <a:rPr lang="ar-SA" dirty="0">
                <a:solidFill>
                  <a:srgbClr val="00B050"/>
                </a:solidFill>
              </a:rPr>
              <a:t>في </a:t>
            </a:r>
            <a:r>
              <a:rPr lang="ar-SA" dirty="0" smtClean="0">
                <a:solidFill>
                  <a:srgbClr val="00B050"/>
                </a:solidFill>
              </a:rPr>
              <a:t>تنفيـذ </a:t>
            </a:r>
            <a:r>
              <a:rPr lang="ar-SA" dirty="0">
                <a:solidFill>
                  <a:srgbClr val="00B050"/>
                </a:solidFill>
              </a:rPr>
              <a:t>خطط التنمية الاجتماعية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908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2</a:t>
            </a:r>
            <a:r>
              <a:rPr lang="ar-SA" dirty="0" smtClean="0"/>
              <a:t>- </a:t>
            </a:r>
            <a:r>
              <a:rPr lang="ar-SA" dirty="0"/>
              <a:t>أن </a:t>
            </a:r>
            <a:r>
              <a:rPr lang="ar-SA" dirty="0">
                <a:solidFill>
                  <a:srgbClr val="FF0000"/>
                </a:solidFill>
              </a:rPr>
              <a:t>تكون التنمية الاجتماعية </a:t>
            </a:r>
            <a:r>
              <a:rPr lang="ar-SA" dirty="0">
                <a:solidFill>
                  <a:srgbClr val="002060"/>
                </a:solidFill>
              </a:rPr>
              <a:t>هدفا أساسيا </a:t>
            </a:r>
            <a:r>
              <a:rPr lang="ar-SA" dirty="0">
                <a:solidFill>
                  <a:srgbClr val="FF0000"/>
                </a:solidFill>
              </a:rPr>
              <a:t>لأنشطة هذه التنظيمات الشعبية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FF0000"/>
                </a:solidFill>
              </a:rPr>
              <a:t>أن يكون هناك </a:t>
            </a:r>
            <a:r>
              <a:rPr lang="ar-SA" dirty="0">
                <a:solidFill>
                  <a:srgbClr val="7030A0"/>
                </a:solidFill>
              </a:rPr>
              <a:t>جهاز مشترك </a:t>
            </a:r>
            <a:r>
              <a:rPr lang="ar-SA" dirty="0">
                <a:solidFill>
                  <a:srgbClr val="FF0000"/>
                </a:solidFill>
              </a:rPr>
              <a:t>لتنسيق الجهود المبذولة في التنفيذ والفعاليات والأنشطة المخصصة لكل جمعية أهلية </a:t>
            </a:r>
            <a:r>
              <a:rPr lang="ar-SA" dirty="0">
                <a:solidFill>
                  <a:srgbClr val="0070C0"/>
                </a:solidFill>
              </a:rPr>
              <a:t>بما لا يؤدي إلى تعارض أو تضاد بين أنشطة المنظمات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7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النمط </a:t>
            </a:r>
            <a:r>
              <a:rPr lang="ar-SA" dirty="0" smtClean="0">
                <a:solidFill>
                  <a:srgbClr val="FF0000"/>
                </a:solidFill>
              </a:rPr>
              <a:t>الثالث </a:t>
            </a:r>
            <a:r>
              <a:rPr lang="ar-SA" dirty="0" smtClean="0"/>
              <a:t>: </a:t>
            </a:r>
            <a:endParaRPr lang="ar-SA" dirty="0" smtClean="0"/>
          </a:p>
          <a:p>
            <a:r>
              <a:rPr lang="ar-SA" dirty="0" smtClean="0"/>
              <a:t>   ويركز </a:t>
            </a:r>
            <a:r>
              <a:rPr lang="ar-SA" dirty="0"/>
              <a:t>على </a:t>
            </a:r>
            <a:r>
              <a:rPr lang="ar-SA" dirty="0">
                <a:solidFill>
                  <a:srgbClr val="FF0000"/>
                </a:solidFill>
              </a:rPr>
              <a:t>المشاركة الشعبية والجهود التطوعية </a:t>
            </a:r>
            <a:r>
              <a:rPr lang="ar-SA" dirty="0"/>
              <a:t>في </a:t>
            </a:r>
            <a:r>
              <a:rPr lang="ar-SA" dirty="0">
                <a:solidFill>
                  <a:srgbClr val="0070C0"/>
                </a:solidFill>
              </a:rPr>
              <a:t>تحقيق التنمية الاجتماعية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ولا تلعب الجهود الرسمية إلا دورا محددا وبخاصة في التنظيم والتنسيق أو في التمويل والمتابعة</a:t>
            </a:r>
            <a:r>
              <a:rPr lang="ar-SA" dirty="0"/>
              <a:t>.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SA" dirty="0" smtClean="0">
                <a:solidFill>
                  <a:srgbClr val="7030A0"/>
                </a:solidFill>
              </a:rPr>
              <a:t>ويتطلب </a:t>
            </a:r>
            <a:r>
              <a:rPr lang="ar-SA" dirty="0">
                <a:solidFill>
                  <a:srgbClr val="7030A0"/>
                </a:solidFill>
              </a:rPr>
              <a:t>ذلك شروطا </a:t>
            </a:r>
            <a:r>
              <a:rPr lang="ar-SA" dirty="0" smtClean="0">
                <a:solidFill>
                  <a:srgbClr val="7030A0"/>
                </a:solidFill>
              </a:rPr>
              <a:t>منها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أن تكون المنظمات الشعبية متغلغلة في صفوف الشعب </a:t>
            </a:r>
            <a:r>
              <a:rPr lang="ar-SA" dirty="0">
                <a:solidFill>
                  <a:srgbClr val="D9791B"/>
                </a:solidFill>
              </a:rPr>
              <a:t>وأن تمثل طاقة جماهيرية منظمة يسهل توجيهها والإفادة من إمكانياتها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76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2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أن تمتلك التنظيمات مستلزمات التنفيذ فيما يتعلق بالقوى البشرية </a:t>
            </a:r>
            <a:r>
              <a:rPr lang="ar-SA" dirty="0">
                <a:solidFill>
                  <a:schemeClr val="tx1"/>
                </a:solidFill>
              </a:rPr>
              <a:t>(</a:t>
            </a:r>
            <a:r>
              <a:rPr lang="ar-SA" dirty="0">
                <a:solidFill>
                  <a:srgbClr val="FF0000"/>
                </a:solidFill>
              </a:rPr>
              <a:t>المتطوعين) </a:t>
            </a:r>
            <a:r>
              <a:rPr lang="ar-SA" dirty="0">
                <a:solidFill>
                  <a:srgbClr val="D9791B"/>
                </a:solidFill>
              </a:rPr>
              <a:t>والإمكانيات الفنية والمادية اللازمة</a:t>
            </a:r>
            <a:r>
              <a:rPr lang="ar-SA" dirty="0"/>
              <a:t>.</a:t>
            </a:r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0070C0"/>
                </a:solidFill>
              </a:rPr>
              <a:t>أن تكون أهداف التنمية الاجتماعية واضحة لدى المنظمات الشعبية </a:t>
            </a:r>
            <a:r>
              <a:rPr lang="ar-SA" dirty="0">
                <a:solidFill>
                  <a:srgbClr val="FF0000"/>
                </a:solidFill>
              </a:rPr>
              <a:t>ضمانا لاتساق الجهود ووحدة التوجيه</a:t>
            </a:r>
            <a:r>
              <a:rPr lang="ar-SA" dirty="0"/>
              <a:t>.</a:t>
            </a:r>
          </a:p>
          <a:p>
            <a:r>
              <a:rPr lang="ar-SA" dirty="0" smtClean="0"/>
              <a:t>4- </a:t>
            </a:r>
            <a:r>
              <a:rPr lang="ar-SA" dirty="0">
                <a:solidFill>
                  <a:srgbClr val="00B050"/>
                </a:solidFill>
              </a:rPr>
              <a:t>أن تكون الجهود الرسمية </a:t>
            </a:r>
            <a:r>
              <a:rPr lang="ar-SA" dirty="0">
                <a:solidFill>
                  <a:srgbClr val="0070C0"/>
                </a:solidFill>
              </a:rPr>
              <a:t>في مستوى من الأداء يمكن الإفادة منه في </a:t>
            </a:r>
            <a:r>
              <a:rPr lang="ar-SA" dirty="0">
                <a:solidFill>
                  <a:srgbClr val="FF0000"/>
                </a:solidFill>
              </a:rPr>
              <a:t>جوانب التخطيط والتنفيذ والمتابعة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818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93</TotalTime>
  <Words>899</Words>
  <Application>Microsoft Office PowerPoint</Application>
  <PresentationFormat>A4 Paper (210x297 mm)</PresentationFormat>
  <Paragraphs>129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الثانية</vt:lpstr>
      <vt:lpstr> العناصر الأساسية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10</cp:revision>
  <dcterms:created xsi:type="dcterms:W3CDTF">2014-08-21T12:34:43Z</dcterms:created>
  <dcterms:modified xsi:type="dcterms:W3CDTF">2014-09-10T16:14:53Z</dcterms:modified>
</cp:coreProperties>
</file>