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266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A79C"/>
    <a:srgbClr val="0E478A"/>
    <a:srgbClr val="D9791B"/>
    <a:srgbClr val="313B4A"/>
    <a:srgbClr val="EDBD1F"/>
    <a:srgbClr val="F04316"/>
    <a:srgbClr val="81AA52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906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العمل التطوعي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الرابعة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ماهية التطوع والمتطوع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 smtClean="0"/>
              <a:t> أولا  : تعريف التطوع والمتطوع </a:t>
            </a:r>
          </a:p>
          <a:p>
            <a:r>
              <a:rPr lang="ar-SA" dirty="0"/>
              <a:t> </a:t>
            </a:r>
            <a:r>
              <a:rPr lang="ar-SA" dirty="0" smtClean="0"/>
              <a:t> ثانيا  : أسس التطوع</a:t>
            </a:r>
          </a:p>
          <a:p>
            <a:r>
              <a:rPr lang="ar-SA" dirty="0"/>
              <a:t> </a:t>
            </a:r>
            <a:r>
              <a:rPr lang="ar-SA" dirty="0" smtClean="0"/>
              <a:t>ثالثا   : مصادر التطوع</a:t>
            </a:r>
          </a:p>
          <a:p>
            <a:r>
              <a:rPr lang="ar-SA" dirty="0" smtClean="0"/>
              <a:t>رابعا  : عوامل </a:t>
            </a:r>
            <a:r>
              <a:rPr lang="ar-SA" dirty="0" smtClean="0"/>
              <a:t>نجاح </a:t>
            </a:r>
            <a:r>
              <a:rPr lang="ar-SA" dirty="0" smtClean="0"/>
              <a:t>التطوع</a:t>
            </a:r>
          </a:p>
          <a:p>
            <a:r>
              <a:rPr lang="ar-SA" dirty="0" smtClean="0"/>
              <a:t>خامسا : حقوق وواجبات المتطوع</a:t>
            </a:r>
          </a:p>
          <a:p>
            <a:r>
              <a:rPr lang="ar-SA" dirty="0" smtClean="0"/>
              <a:t>سادسا </a:t>
            </a:r>
            <a:r>
              <a:rPr lang="ar-SA" dirty="0"/>
              <a:t>: الأسس الواجب توافرها في المتطوع</a:t>
            </a:r>
          </a:p>
          <a:p>
            <a:r>
              <a:rPr lang="ar-SA" dirty="0" smtClean="0"/>
              <a:t> </a:t>
            </a:r>
          </a:p>
          <a:p>
            <a:endParaRPr lang="ar-SA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العناصر الأساسية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سابعا : </a:t>
            </a:r>
            <a:r>
              <a:rPr lang="ar-SA" dirty="0"/>
              <a:t>الأسس التي يجب مراعاتها تجاه المتطوع</a:t>
            </a:r>
          </a:p>
          <a:p>
            <a:endParaRPr lang="ar-SA" dirty="0" smtClean="0"/>
          </a:p>
          <a:p>
            <a:r>
              <a:rPr lang="ar-SA" dirty="0" smtClean="0"/>
              <a:t>ثامنا  : </a:t>
            </a:r>
            <a:r>
              <a:rPr lang="ar-SA" dirty="0"/>
              <a:t>الأعمال التي يؤديها المتطوع</a:t>
            </a:r>
          </a:p>
          <a:p>
            <a:endParaRPr lang="ar-SA" dirty="0" smtClean="0"/>
          </a:p>
          <a:p>
            <a:r>
              <a:rPr lang="ar-SA" dirty="0" smtClean="0"/>
              <a:t>تاسعا </a:t>
            </a:r>
            <a:r>
              <a:rPr lang="ar-SA" dirty="0"/>
              <a:t>: سمات المتطوع </a:t>
            </a:r>
            <a:r>
              <a:rPr lang="ar-SA" dirty="0" smtClean="0"/>
              <a:t>الجاد</a:t>
            </a:r>
          </a:p>
          <a:p>
            <a:endParaRPr lang="ar-SA" dirty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أولا  : </a:t>
            </a:r>
            <a:r>
              <a:rPr lang="ar-SA" b="1" dirty="0">
                <a:solidFill>
                  <a:srgbClr val="FF0000"/>
                </a:solidFill>
              </a:rPr>
              <a:t>تعريف التطوع والمتطوع</a:t>
            </a:r>
            <a:r>
              <a:rPr lang="ar-SA" b="1" dirty="0"/>
              <a:t> </a:t>
            </a:r>
          </a:p>
          <a:p>
            <a:r>
              <a:rPr lang="ar-SA" dirty="0" smtClean="0"/>
              <a:t>  أ ) </a:t>
            </a:r>
            <a:r>
              <a:rPr lang="ar-SA" dirty="0" smtClean="0">
                <a:solidFill>
                  <a:srgbClr val="0070C0"/>
                </a:solidFill>
              </a:rPr>
              <a:t>تعريف التطوع </a:t>
            </a:r>
          </a:p>
          <a:p>
            <a:r>
              <a:rPr lang="ar-SA" dirty="0"/>
              <a:t> </a:t>
            </a:r>
            <a:r>
              <a:rPr lang="ar-SA" dirty="0" smtClean="0"/>
              <a:t>           يوضح </a:t>
            </a:r>
            <a:r>
              <a:rPr lang="ar-SA" dirty="0"/>
              <a:t>قاموس الخدمة الاجتماعية و الخدمات </a:t>
            </a:r>
            <a:r>
              <a:rPr lang="ar-SA" dirty="0" smtClean="0"/>
              <a:t>الاجتماعية أن </a:t>
            </a:r>
            <a:r>
              <a:rPr lang="ar-SA" dirty="0" smtClean="0">
                <a:solidFill>
                  <a:srgbClr val="FF0000"/>
                </a:solidFill>
              </a:rPr>
              <a:t>التطـوع</a:t>
            </a:r>
            <a:r>
              <a:rPr lang="ar-SA" dirty="0" smtClean="0"/>
              <a:t> هـو «  </a:t>
            </a:r>
            <a:r>
              <a:rPr lang="ar-SA" dirty="0" smtClean="0">
                <a:solidFill>
                  <a:srgbClr val="FF0000"/>
                </a:solidFill>
              </a:rPr>
              <a:t>تـوظيف </a:t>
            </a:r>
            <a:r>
              <a:rPr lang="ar-SA" dirty="0">
                <a:solidFill>
                  <a:srgbClr val="FF0000"/>
                </a:solidFill>
              </a:rPr>
              <a:t>و </a:t>
            </a:r>
            <a:r>
              <a:rPr lang="ar-SA" dirty="0" smtClean="0">
                <a:solidFill>
                  <a:srgbClr val="FF0000"/>
                </a:solidFill>
              </a:rPr>
              <a:t>استغـلال الأفـراد </a:t>
            </a:r>
            <a:r>
              <a:rPr lang="ar-SA" dirty="0">
                <a:solidFill>
                  <a:srgbClr val="FF0000"/>
                </a:solidFill>
              </a:rPr>
              <a:t>و </a:t>
            </a:r>
            <a:r>
              <a:rPr lang="ar-SA" dirty="0" smtClean="0">
                <a:solidFill>
                  <a:srgbClr val="FF0000"/>
                </a:solidFill>
              </a:rPr>
              <a:t>الجماعات </a:t>
            </a:r>
            <a:r>
              <a:rPr lang="ar-SA" dirty="0">
                <a:solidFill>
                  <a:srgbClr val="00B050"/>
                </a:solidFill>
              </a:rPr>
              <a:t>غير </a:t>
            </a:r>
            <a:r>
              <a:rPr lang="ar-SA" dirty="0" smtClean="0">
                <a:solidFill>
                  <a:srgbClr val="00B050"/>
                </a:solidFill>
              </a:rPr>
              <a:t>مدفوعي </a:t>
            </a:r>
            <a:r>
              <a:rPr lang="ar-SA" dirty="0">
                <a:solidFill>
                  <a:srgbClr val="00B050"/>
                </a:solidFill>
              </a:rPr>
              <a:t>الأجر</a:t>
            </a:r>
            <a:r>
              <a:rPr lang="ar-SA" dirty="0"/>
              <a:t> </a:t>
            </a:r>
            <a:r>
              <a:rPr lang="ar-SA" dirty="0" smtClean="0">
                <a:solidFill>
                  <a:srgbClr val="43A79C"/>
                </a:solidFill>
              </a:rPr>
              <a:t>في تقديـم خدمـات </a:t>
            </a:r>
            <a:r>
              <a:rPr lang="ar-SA" dirty="0">
                <a:solidFill>
                  <a:srgbClr val="00B0F0"/>
                </a:solidFill>
              </a:rPr>
              <a:t>إنسانية </a:t>
            </a:r>
            <a:r>
              <a:rPr lang="ar-SA" dirty="0" smtClean="0">
                <a:solidFill>
                  <a:srgbClr val="00B0F0"/>
                </a:solidFill>
              </a:rPr>
              <a:t>خـارج إطـار </a:t>
            </a:r>
            <a:r>
              <a:rPr lang="ar-SA" dirty="0">
                <a:solidFill>
                  <a:srgbClr val="00B0F0"/>
                </a:solidFill>
              </a:rPr>
              <a:t>المؤسسات </a:t>
            </a:r>
            <a:r>
              <a:rPr lang="ar-SA" dirty="0" smtClean="0">
                <a:solidFill>
                  <a:srgbClr val="00B0F0"/>
                </a:solidFill>
              </a:rPr>
              <a:t>الحكومية </a:t>
            </a:r>
            <a:r>
              <a:rPr lang="ar-SA" dirty="0" smtClean="0"/>
              <a:t>» .</a:t>
            </a:r>
          </a:p>
          <a:p>
            <a:endParaRPr lang="ar-SA" dirty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ويمكن </a:t>
            </a:r>
            <a:r>
              <a:rPr lang="ar-SA" dirty="0"/>
              <a:t>تعريف </a:t>
            </a:r>
            <a:r>
              <a:rPr lang="ar-SA" dirty="0">
                <a:solidFill>
                  <a:srgbClr val="00B0F0"/>
                </a:solidFill>
              </a:rPr>
              <a:t>التطوع</a:t>
            </a:r>
            <a:r>
              <a:rPr lang="ar-SA" dirty="0"/>
              <a:t> بأنه </a:t>
            </a:r>
            <a:r>
              <a:rPr lang="ar-SA" dirty="0" smtClean="0"/>
              <a:t>« </a:t>
            </a:r>
            <a:r>
              <a:rPr lang="ar-SA" dirty="0">
                <a:solidFill>
                  <a:srgbClr val="FF0000"/>
                </a:solidFill>
              </a:rPr>
              <a:t>جهود إنسانية تبذل </a:t>
            </a:r>
            <a:r>
              <a:rPr lang="ar-SA" dirty="0" smtClean="0">
                <a:solidFill>
                  <a:srgbClr val="FF0000"/>
                </a:solidFill>
              </a:rPr>
              <a:t>مـن أفراد ألمجتمـع بصـورة فـردية </a:t>
            </a:r>
            <a:r>
              <a:rPr lang="ar-SA" dirty="0">
                <a:solidFill>
                  <a:srgbClr val="FF0000"/>
                </a:solidFill>
              </a:rPr>
              <a:t>أو </a:t>
            </a:r>
            <a:r>
              <a:rPr lang="ar-SA" dirty="0" smtClean="0">
                <a:solidFill>
                  <a:srgbClr val="FF0000"/>
                </a:solidFill>
              </a:rPr>
              <a:t>جمـاعية</a:t>
            </a:r>
            <a:r>
              <a:rPr lang="ar-SA" dirty="0" smtClean="0"/>
              <a:t> </a:t>
            </a:r>
            <a:r>
              <a:rPr lang="ar-SA" dirty="0">
                <a:solidFill>
                  <a:srgbClr val="00B050"/>
                </a:solidFill>
              </a:rPr>
              <a:t>و </a:t>
            </a:r>
            <a:r>
              <a:rPr lang="ar-SA" dirty="0" smtClean="0">
                <a:solidFill>
                  <a:srgbClr val="00B050"/>
                </a:solidFill>
              </a:rPr>
              <a:t>يقـوم </a:t>
            </a:r>
            <a:r>
              <a:rPr lang="ar-SA" dirty="0">
                <a:solidFill>
                  <a:srgbClr val="00B050"/>
                </a:solidFill>
              </a:rPr>
              <a:t>بصفة أساسية </a:t>
            </a:r>
            <a:r>
              <a:rPr lang="ar-SA" dirty="0"/>
              <a:t>على </a:t>
            </a:r>
            <a:r>
              <a:rPr lang="ar-SA" dirty="0" smtClean="0">
                <a:solidFill>
                  <a:srgbClr val="0070C0"/>
                </a:solidFill>
              </a:rPr>
              <a:t>الـرغبة والـدافع الذاتـي سـواء أكـان هـذا الـدافـع </a:t>
            </a:r>
            <a:r>
              <a:rPr lang="ar-SA" dirty="0" smtClean="0">
                <a:solidFill>
                  <a:srgbClr val="FF0000"/>
                </a:solidFill>
              </a:rPr>
              <a:t>شعـوريا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>
                <a:solidFill>
                  <a:srgbClr val="0070C0"/>
                </a:solidFill>
              </a:rPr>
              <a:t>أو </a:t>
            </a:r>
            <a:r>
              <a:rPr lang="ar-SA" dirty="0">
                <a:solidFill>
                  <a:srgbClr val="FF0000"/>
                </a:solidFill>
              </a:rPr>
              <a:t>لا </a:t>
            </a:r>
            <a:r>
              <a:rPr lang="ar-SA" dirty="0" smtClean="0">
                <a:solidFill>
                  <a:srgbClr val="FF0000"/>
                </a:solidFill>
              </a:rPr>
              <a:t>شعوريا</a:t>
            </a:r>
            <a:r>
              <a:rPr lang="ar-SA" dirty="0" smtClean="0"/>
              <a:t>» . </a:t>
            </a:r>
          </a:p>
          <a:p>
            <a:r>
              <a:rPr lang="ar-SA" dirty="0" smtClean="0"/>
              <a:t>           ويعرف «</a:t>
            </a:r>
            <a:r>
              <a:rPr lang="ar-SA" dirty="0" smtClean="0">
                <a:solidFill>
                  <a:srgbClr val="00B0F0"/>
                </a:solidFill>
              </a:rPr>
              <a:t>إبراهيـم المليجي</a:t>
            </a:r>
            <a:r>
              <a:rPr lang="ar-SA" dirty="0" smtClean="0"/>
              <a:t>» </a:t>
            </a:r>
            <a:r>
              <a:rPr lang="ar-SA" dirty="0" smtClean="0">
                <a:solidFill>
                  <a:srgbClr val="FF0000"/>
                </a:solidFill>
              </a:rPr>
              <a:t>التطوع</a:t>
            </a:r>
            <a:r>
              <a:rPr lang="ar-SA" dirty="0" smtClean="0"/>
              <a:t> بأنه «</a:t>
            </a:r>
            <a:r>
              <a:rPr lang="ar-SA" dirty="0" smtClean="0">
                <a:solidFill>
                  <a:srgbClr val="00B050"/>
                </a:solidFill>
              </a:rPr>
              <a:t>ذلك الجهد </a:t>
            </a:r>
            <a:r>
              <a:rPr lang="ar-SA" dirty="0">
                <a:solidFill>
                  <a:srgbClr val="00B050"/>
                </a:solidFill>
              </a:rPr>
              <a:t>أو </a:t>
            </a:r>
            <a:r>
              <a:rPr lang="ar-SA" dirty="0" smtClean="0">
                <a:solidFill>
                  <a:srgbClr val="00B050"/>
                </a:solidFill>
              </a:rPr>
              <a:t>   الوقت </a:t>
            </a:r>
            <a:r>
              <a:rPr lang="ar-SA" dirty="0">
                <a:solidFill>
                  <a:srgbClr val="00B050"/>
                </a:solidFill>
              </a:rPr>
              <a:t>أو المال  الذى يبذله الإنسان بدافع </a:t>
            </a:r>
            <a:r>
              <a:rPr lang="ar-SA" dirty="0" smtClean="0">
                <a:solidFill>
                  <a:srgbClr val="00B050"/>
                </a:solidFill>
              </a:rPr>
              <a:t>منه </a:t>
            </a:r>
            <a:r>
              <a:rPr lang="ar-SA" dirty="0" smtClean="0"/>
              <a:t>, </a:t>
            </a:r>
            <a:r>
              <a:rPr lang="ar-SA" dirty="0">
                <a:solidFill>
                  <a:srgbClr val="43A79C"/>
                </a:solidFill>
              </a:rPr>
              <a:t>لتحمل مسئوليات </a:t>
            </a:r>
            <a:r>
              <a:rPr lang="ar-SA" dirty="0" smtClean="0">
                <a:solidFill>
                  <a:srgbClr val="43A79C"/>
                </a:solidFill>
              </a:rPr>
              <a:t>مجتمعية </a:t>
            </a:r>
            <a:r>
              <a:rPr lang="ar-SA" dirty="0" smtClean="0"/>
              <a:t>, </a:t>
            </a:r>
            <a:r>
              <a:rPr lang="ar-SA" dirty="0">
                <a:solidFill>
                  <a:srgbClr val="FF0000"/>
                </a:solidFill>
              </a:rPr>
              <a:t>دون </a:t>
            </a:r>
            <a:r>
              <a:rPr lang="ar-SA" dirty="0" smtClean="0">
                <a:solidFill>
                  <a:srgbClr val="FF0000"/>
                </a:solidFill>
              </a:rPr>
              <a:t>انتظار عائد  </a:t>
            </a:r>
            <a:r>
              <a:rPr lang="ar-SA" dirty="0">
                <a:solidFill>
                  <a:srgbClr val="FF0000"/>
                </a:solidFill>
              </a:rPr>
              <a:t>مادى يقابل جهده </a:t>
            </a:r>
            <a:r>
              <a:rPr lang="ar-SA" dirty="0" smtClean="0">
                <a:solidFill>
                  <a:srgbClr val="FF0000"/>
                </a:solidFill>
              </a:rPr>
              <a:t>المبذول</a:t>
            </a:r>
            <a:r>
              <a:rPr lang="ar-SA" dirty="0" smtClean="0"/>
              <a:t>»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521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      كما يعرف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SA" dirty="0">
                <a:solidFill>
                  <a:srgbClr val="00B050"/>
                </a:solidFill>
              </a:rPr>
              <a:t>التطوع </a:t>
            </a:r>
            <a:r>
              <a:rPr lang="ar-SA" dirty="0" smtClean="0"/>
              <a:t>بأنه « </a:t>
            </a:r>
            <a:r>
              <a:rPr lang="ar-SA" dirty="0">
                <a:solidFill>
                  <a:srgbClr val="FF0000"/>
                </a:solidFill>
              </a:rPr>
              <a:t>الفعل الأساسي للمواطنة والأعمال الخيرية في </a:t>
            </a:r>
            <a:r>
              <a:rPr lang="ar-SA" dirty="0" smtClean="0">
                <a:solidFill>
                  <a:srgbClr val="FF0000"/>
                </a:solidFill>
              </a:rPr>
              <a:t>المجتمع</a:t>
            </a:r>
            <a:r>
              <a:rPr lang="ar-SA" dirty="0" smtClean="0"/>
              <a:t> ، </a:t>
            </a:r>
            <a:r>
              <a:rPr lang="ar-SA" dirty="0"/>
              <a:t>ويعني </a:t>
            </a:r>
            <a:r>
              <a:rPr lang="ar-SA" dirty="0">
                <a:solidFill>
                  <a:srgbClr val="0070C0"/>
                </a:solidFill>
              </a:rPr>
              <a:t>المساهمة بالوقت والجهد والمهارات من جانب الأفراد بكامل </a:t>
            </a:r>
            <a:r>
              <a:rPr lang="ar-SA" dirty="0" smtClean="0">
                <a:solidFill>
                  <a:srgbClr val="0070C0"/>
                </a:solidFill>
              </a:rPr>
              <a:t>إرادتهم الحرة</a:t>
            </a:r>
            <a:r>
              <a:rPr lang="ar-SA" dirty="0" smtClean="0"/>
              <a:t>» .</a:t>
            </a:r>
            <a:endParaRPr lang="ar-SA" dirty="0"/>
          </a:p>
          <a:p>
            <a:r>
              <a:rPr lang="ar-SA" dirty="0" smtClean="0"/>
              <a:t>              وقد يعرف  </a:t>
            </a:r>
            <a:r>
              <a:rPr lang="ar-SA" dirty="0">
                <a:solidFill>
                  <a:srgbClr val="FF0000"/>
                </a:solidFill>
              </a:rPr>
              <a:t>التطوع</a:t>
            </a:r>
            <a:r>
              <a:rPr lang="ar-SA" dirty="0"/>
              <a:t> </a:t>
            </a:r>
            <a:r>
              <a:rPr lang="ar-SA" dirty="0" smtClean="0"/>
              <a:t>بأنه « </a:t>
            </a:r>
            <a:r>
              <a:rPr lang="ar-SA" dirty="0" smtClean="0">
                <a:solidFill>
                  <a:srgbClr val="00B050"/>
                </a:solidFill>
              </a:rPr>
              <a:t>تعبير </a:t>
            </a:r>
            <a:r>
              <a:rPr lang="ar-SA" dirty="0">
                <a:solidFill>
                  <a:srgbClr val="00B050"/>
                </a:solidFill>
              </a:rPr>
              <a:t>هام عن المواطنة وضروري للديموقراطية</a:t>
            </a:r>
            <a:r>
              <a:rPr lang="ar-SA" dirty="0"/>
              <a:t> ويعني </a:t>
            </a:r>
            <a:r>
              <a:rPr lang="ar-SA" dirty="0">
                <a:solidFill>
                  <a:srgbClr val="FF0000"/>
                </a:solidFill>
              </a:rPr>
              <a:t>الالتزام بالوقت والجهد لخدمة المجتمع</a:t>
            </a:r>
            <a:r>
              <a:rPr lang="ar-SA" dirty="0"/>
              <a:t> ويمكن أن يأخذ أشكالاً </a:t>
            </a:r>
            <a:r>
              <a:rPr lang="ar-SA" dirty="0" smtClean="0"/>
              <a:t>متعددة ، </a:t>
            </a:r>
            <a:r>
              <a:rPr lang="ar-SA" dirty="0"/>
              <a:t>ويتم تقديمه </a:t>
            </a:r>
            <a:r>
              <a:rPr lang="ar-SA" dirty="0">
                <a:solidFill>
                  <a:srgbClr val="7030A0"/>
                </a:solidFill>
              </a:rPr>
              <a:t>بكل حرية واختيار</a:t>
            </a:r>
            <a:r>
              <a:rPr lang="ar-SA" dirty="0"/>
              <a:t> </a:t>
            </a:r>
            <a:r>
              <a:rPr lang="ar-SA" dirty="0">
                <a:solidFill>
                  <a:srgbClr val="D9791B"/>
                </a:solidFill>
              </a:rPr>
              <a:t>دون اهتمام بالعائد </a:t>
            </a:r>
            <a:r>
              <a:rPr lang="ar-SA" dirty="0" smtClean="0">
                <a:solidFill>
                  <a:srgbClr val="D9791B"/>
                </a:solidFill>
              </a:rPr>
              <a:t>المادي </a:t>
            </a:r>
            <a:r>
              <a:rPr lang="ar-SA" dirty="0" smtClean="0"/>
              <a:t>» . 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073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ويذهب </a:t>
            </a:r>
            <a:r>
              <a:rPr lang="ar-SA" dirty="0"/>
              <a:t>البعض الى تعريف </a:t>
            </a:r>
            <a:r>
              <a:rPr lang="ar-SA" dirty="0">
                <a:solidFill>
                  <a:srgbClr val="7030A0"/>
                </a:solidFill>
              </a:rPr>
              <a:t>التطوع</a:t>
            </a:r>
            <a:r>
              <a:rPr lang="ar-SA" dirty="0"/>
              <a:t> بأنه «</a:t>
            </a:r>
            <a:r>
              <a:rPr lang="ar-SA" dirty="0">
                <a:solidFill>
                  <a:srgbClr val="00B0F0"/>
                </a:solidFill>
              </a:rPr>
              <a:t>ذلك العمل الذي يفيد المجتمع</a:t>
            </a:r>
            <a:r>
              <a:rPr lang="ar-SA" dirty="0"/>
              <a:t> </a:t>
            </a:r>
            <a:r>
              <a:rPr lang="ar-SA" dirty="0">
                <a:solidFill>
                  <a:srgbClr val="00B050"/>
                </a:solidFill>
              </a:rPr>
              <a:t>ويتم فعله بكامل الإرادة الحرة </a:t>
            </a:r>
            <a:r>
              <a:rPr lang="ar-SA" dirty="0">
                <a:solidFill>
                  <a:srgbClr val="FF0000"/>
                </a:solidFill>
              </a:rPr>
              <a:t>ودون أي مكافأة مادية</a:t>
            </a:r>
            <a:r>
              <a:rPr lang="ar-SA" dirty="0"/>
              <a:t>»</a:t>
            </a:r>
          </a:p>
          <a:p>
            <a:endParaRPr lang="ar-SA" dirty="0" smtClean="0"/>
          </a:p>
          <a:p>
            <a:r>
              <a:rPr lang="ar-SA" dirty="0" smtClean="0"/>
              <a:t>   وقد </a:t>
            </a:r>
            <a:r>
              <a:rPr lang="ar-SA" dirty="0">
                <a:solidFill>
                  <a:srgbClr val="FF0000"/>
                </a:solidFill>
              </a:rPr>
              <a:t>حددت الأمم المتحدة </a:t>
            </a:r>
            <a:r>
              <a:rPr lang="ar-SA" dirty="0">
                <a:solidFill>
                  <a:srgbClr val="7030A0"/>
                </a:solidFill>
              </a:rPr>
              <a:t>معياراً للتمييز بين التطوع وغيره من أشكال السلوك التي ربما تتشابه </a:t>
            </a:r>
            <a:r>
              <a:rPr lang="ar-SA" dirty="0" smtClean="0">
                <a:solidFill>
                  <a:srgbClr val="7030A0"/>
                </a:solidFill>
              </a:rPr>
              <a:t>معه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B050"/>
                </a:solidFill>
              </a:rPr>
              <a:t>فالتطوع حسب هذا المعيار </a:t>
            </a:r>
            <a:r>
              <a:rPr lang="ar-SA" dirty="0">
                <a:solidFill>
                  <a:srgbClr val="FF0000"/>
                </a:solidFill>
              </a:rPr>
              <a:t>لا يهدف إلى العائد </a:t>
            </a:r>
            <a:r>
              <a:rPr lang="ar-SA" dirty="0" smtClean="0">
                <a:solidFill>
                  <a:srgbClr val="FF0000"/>
                </a:solidFill>
              </a:rPr>
              <a:t>المـادي </a:t>
            </a:r>
            <a:r>
              <a:rPr lang="ar-SA" dirty="0">
                <a:solidFill>
                  <a:srgbClr val="D9791B"/>
                </a:solidFill>
              </a:rPr>
              <a:t>ويعتمد على الاختيار والإرادة الحرة </a:t>
            </a:r>
            <a:r>
              <a:rPr lang="ar-SA" dirty="0" smtClean="0">
                <a:solidFill>
                  <a:srgbClr val="D9791B"/>
                </a:solidFill>
              </a:rPr>
              <a:t>للأفراد </a:t>
            </a:r>
            <a:r>
              <a:rPr lang="ar-SA" dirty="0" smtClean="0"/>
              <a:t>، </a:t>
            </a:r>
            <a:r>
              <a:rPr lang="ar-SA" dirty="0">
                <a:solidFill>
                  <a:srgbClr val="43A79C"/>
                </a:solidFill>
              </a:rPr>
              <a:t>كما يوجه لخدمة فئات أخرى بالإضافة إلى المتطوعين أنفسهم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084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9568" y="1417638"/>
            <a:ext cx="8915400" cy="4525963"/>
          </a:xfrm>
        </p:spPr>
        <p:txBody>
          <a:bodyPr/>
          <a:lstStyle/>
          <a:p>
            <a:r>
              <a:rPr lang="ar-SA" dirty="0" smtClean="0"/>
              <a:t> ب ) </a:t>
            </a:r>
            <a:r>
              <a:rPr lang="ar-SA" dirty="0" smtClean="0">
                <a:solidFill>
                  <a:srgbClr val="0070C0"/>
                </a:solidFill>
              </a:rPr>
              <a:t>تعريف المتطوع </a:t>
            </a:r>
          </a:p>
          <a:p>
            <a:r>
              <a:rPr lang="ar-SA" dirty="0" smtClean="0"/>
              <a:t>         </a:t>
            </a:r>
            <a:r>
              <a:rPr lang="ar-SA" dirty="0" smtClean="0">
                <a:solidFill>
                  <a:srgbClr val="FF0000"/>
                </a:solidFill>
              </a:rPr>
              <a:t>المتطوع</a:t>
            </a:r>
            <a:r>
              <a:rPr lang="ar-SA" dirty="0" smtClean="0"/>
              <a:t> في أبسط معانيه «</a:t>
            </a:r>
            <a:r>
              <a:rPr lang="ar-SA" dirty="0" smtClean="0">
                <a:solidFill>
                  <a:srgbClr val="00B050"/>
                </a:solidFill>
              </a:rPr>
              <a:t>هو ذلك الشخص </a:t>
            </a:r>
            <a:r>
              <a:rPr lang="ar-SA" dirty="0">
                <a:solidFill>
                  <a:srgbClr val="00B050"/>
                </a:solidFill>
              </a:rPr>
              <a:t>الذي يتمتع </a:t>
            </a:r>
            <a:r>
              <a:rPr lang="ar-SA" dirty="0" smtClean="0">
                <a:solidFill>
                  <a:srgbClr val="00B050"/>
                </a:solidFill>
              </a:rPr>
              <a:t>بمهارة وخبـرة معينـة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يستخدمهـا </a:t>
            </a:r>
            <a:r>
              <a:rPr lang="ar-SA" dirty="0">
                <a:solidFill>
                  <a:srgbClr val="FF0000"/>
                </a:solidFill>
              </a:rPr>
              <a:t>لأداء واجب </a:t>
            </a:r>
            <a:r>
              <a:rPr lang="ar-SA" dirty="0" smtClean="0">
                <a:solidFill>
                  <a:srgbClr val="FF0000"/>
                </a:solidFill>
              </a:rPr>
              <a:t>اجتماعـي </a:t>
            </a:r>
            <a:r>
              <a:rPr lang="ar-SA" dirty="0">
                <a:solidFill>
                  <a:srgbClr val="0E478A"/>
                </a:solidFill>
              </a:rPr>
              <a:t>طواعية واختيار</a:t>
            </a:r>
            <a:r>
              <a:rPr lang="ar-SA" dirty="0"/>
              <a:t> </a:t>
            </a:r>
            <a:r>
              <a:rPr lang="ar-SA" dirty="0">
                <a:solidFill>
                  <a:srgbClr val="D9791B"/>
                </a:solidFill>
              </a:rPr>
              <a:t>وبدون مقابل من أي </a:t>
            </a:r>
            <a:r>
              <a:rPr lang="ar-SA" dirty="0" smtClean="0">
                <a:solidFill>
                  <a:srgbClr val="D9791B"/>
                </a:solidFill>
              </a:rPr>
              <a:t>نوع </a:t>
            </a:r>
            <a:r>
              <a:rPr lang="ar-SA" dirty="0" smtClean="0"/>
              <a:t>» .</a:t>
            </a:r>
          </a:p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و</a:t>
            </a:r>
            <a:r>
              <a:rPr lang="ar-SA" dirty="0" smtClean="0">
                <a:solidFill>
                  <a:srgbClr val="FF0000"/>
                </a:solidFill>
              </a:rPr>
              <a:t>المتطوع</a:t>
            </a:r>
            <a:r>
              <a:rPr lang="ar-SA" dirty="0" smtClean="0"/>
              <a:t> </a:t>
            </a:r>
            <a:r>
              <a:rPr lang="ar-SA" dirty="0">
                <a:solidFill>
                  <a:srgbClr val="7030A0"/>
                </a:solidFill>
              </a:rPr>
              <a:t>هو من يقدم </a:t>
            </a:r>
            <a:r>
              <a:rPr lang="ar-SA" dirty="0">
                <a:solidFill>
                  <a:srgbClr val="C00000"/>
                </a:solidFill>
              </a:rPr>
              <a:t>دون إجبار </a:t>
            </a:r>
            <a:r>
              <a:rPr lang="ar-SA" dirty="0">
                <a:solidFill>
                  <a:srgbClr val="7030A0"/>
                </a:solidFill>
              </a:rPr>
              <a:t>خدمات ويساهم في كل الأنشطة المجتمعية سواء داخل أو خارج </a:t>
            </a:r>
            <a:r>
              <a:rPr lang="ar-SA" dirty="0" smtClean="0">
                <a:solidFill>
                  <a:srgbClr val="7030A0"/>
                </a:solidFill>
              </a:rPr>
              <a:t>المؤسسة </a:t>
            </a:r>
            <a:r>
              <a:rPr lang="ar-SA" dirty="0" smtClean="0"/>
              <a:t>. </a:t>
            </a:r>
            <a:endParaRPr lang="ar-SA" dirty="0"/>
          </a:p>
          <a:p>
            <a:r>
              <a:rPr lang="ar-SA" dirty="0"/>
              <a:t>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693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 ويذهب </a:t>
            </a:r>
            <a:r>
              <a:rPr lang="ar-SA" dirty="0"/>
              <a:t>بعض العلماء الى أن  ا</a:t>
            </a:r>
            <a:r>
              <a:rPr lang="ar-SA" dirty="0">
                <a:solidFill>
                  <a:srgbClr val="FF0000"/>
                </a:solidFill>
              </a:rPr>
              <a:t>لمتطوع</a:t>
            </a:r>
            <a:r>
              <a:rPr lang="ar-SA" dirty="0"/>
              <a:t> «</a:t>
            </a:r>
            <a:r>
              <a:rPr lang="ar-SA" dirty="0">
                <a:solidFill>
                  <a:srgbClr val="0070C0"/>
                </a:solidFill>
              </a:rPr>
              <a:t>هو من يقدم أو يشارك في تقديم أي خدمة </a:t>
            </a:r>
            <a:r>
              <a:rPr lang="ar-SA" dirty="0">
                <a:solidFill>
                  <a:srgbClr val="00B050"/>
                </a:solidFill>
              </a:rPr>
              <a:t>بإرادته الحرة </a:t>
            </a:r>
            <a:r>
              <a:rPr lang="ar-SA" dirty="0"/>
              <a:t>» .</a:t>
            </a:r>
          </a:p>
          <a:p>
            <a:endParaRPr lang="ar-SA" dirty="0"/>
          </a:p>
          <a:p>
            <a:r>
              <a:rPr lang="ar-SA" dirty="0" smtClean="0"/>
              <a:t>        ويعرف </a:t>
            </a:r>
            <a:r>
              <a:rPr lang="ar-SA" dirty="0">
                <a:solidFill>
                  <a:srgbClr val="FF0000"/>
                </a:solidFill>
              </a:rPr>
              <a:t>المتطوع</a:t>
            </a:r>
            <a:r>
              <a:rPr lang="ar-SA" dirty="0"/>
              <a:t> بأنه </a:t>
            </a:r>
            <a:r>
              <a:rPr lang="ar-SA" dirty="0" smtClean="0"/>
              <a:t>« </a:t>
            </a:r>
            <a:r>
              <a:rPr lang="ar-SA" dirty="0" smtClean="0">
                <a:solidFill>
                  <a:srgbClr val="7030A0"/>
                </a:solidFill>
              </a:rPr>
              <a:t>ذلك المواطن </a:t>
            </a:r>
            <a:r>
              <a:rPr lang="ar-SA" dirty="0">
                <a:solidFill>
                  <a:srgbClr val="7030A0"/>
                </a:solidFill>
              </a:rPr>
              <a:t>الصالح الذي يدرك </a:t>
            </a:r>
            <a:r>
              <a:rPr lang="ar-SA" dirty="0" smtClean="0">
                <a:solidFill>
                  <a:srgbClr val="7030A0"/>
                </a:solidFill>
              </a:rPr>
              <a:t>ويؤمـن </a:t>
            </a:r>
            <a:r>
              <a:rPr lang="ar-SA" dirty="0">
                <a:solidFill>
                  <a:srgbClr val="7030A0"/>
                </a:solidFill>
              </a:rPr>
              <a:t>بأن مشاركته </a:t>
            </a:r>
            <a:r>
              <a:rPr lang="ar-SA" dirty="0" smtClean="0">
                <a:solidFill>
                  <a:srgbClr val="7030A0"/>
                </a:solidFill>
              </a:rPr>
              <a:t>التطوعية </a:t>
            </a:r>
            <a:r>
              <a:rPr lang="ar-SA" dirty="0">
                <a:solidFill>
                  <a:srgbClr val="7030A0"/>
                </a:solidFill>
              </a:rPr>
              <a:t>في النشاطات المجتمعية المحققة للصالح العام</a:t>
            </a:r>
            <a:r>
              <a:rPr lang="ar-SA" dirty="0"/>
              <a:t> </a:t>
            </a:r>
            <a:r>
              <a:rPr lang="ar-SA" dirty="0">
                <a:solidFill>
                  <a:srgbClr val="C00000"/>
                </a:solidFill>
              </a:rPr>
              <a:t>واجب عليه </a:t>
            </a:r>
            <a:r>
              <a:rPr lang="ar-SA" dirty="0">
                <a:solidFill>
                  <a:srgbClr val="00B050"/>
                </a:solidFill>
              </a:rPr>
              <a:t>ولابد من أن يقوم به على خير </a:t>
            </a:r>
            <a:r>
              <a:rPr lang="ar-SA" dirty="0" smtClean="0">
                <a:solidFill>
                  <a:srgbClr val="00B050"/>
                </a:solidFill>
              </a:rPr>
              <a:t>وجه </a:t>
            </a:r>
            <a:r>
              <a:rPr lang="ar-SA" dirty="0" smtClean="0"/>
              <a:t>» .</a:t>
            </a:r>
            <a:endParaRPr lang="ar-SA" dirty="0"/>
          </a:p>
          <a:p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512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     كما </a:t>
            </a:r>
            <a:r>
              <a:rPr lang="ar-SA" dirty="0"/>
              <a:t>تعرف </a:t>
            </a:r>
            <a:r>
              <a:rPr lang="ar-SA" dirty="0">
                <a:solidFill>
                  <a:srgbClr val="0070C0"/>
                </a:solidFill>
              </a:rPr>
              <a:t>الأمم المتحدة </a:t>
            </a:r>
            <a:r>
              <a:rPr lang="ar-SA" dirty="0">
                <a:solidFill>
                  <a:srgbClr val="FF0000"/>
                </a:solidFill>
              </a:rPr>
              <a:t>المتطوع</a:t>
            </a:r>
            <a:r>
              <a:rPr lang="ar-SA" dirty="0"/>
              <a:t> بأنه « </a:t>
            </a:r>
            <a:r>
              <a:rPr lang="ar-SA" dirty="0">
                <a:solidFill>
                  <a:srgbClr val="0070C0"/>
                </a:solidFill>
              </a:rPr>
              <a:t>ذلك الشخص الذي </a:t>
            </a:r>
            <a:r>
              <a:rPr lang="ar-SA" dirty="0" smtClean="0">
                <a:solidFill>
                  <a:srgbClr val="0070C0"/>
                </a:solidFill>
              </a:rPr>
              <a:t>يقـدم </a:t>
            </a:r>
            <a:r>
              <a:rPr lang="ar-SA" dirty="0">
                <a:solidFill>
                  <a:srgbClr val="0070C0"/>
                </a:solidFill>
              </a:rPr>
              <a:t>خدماته دون </a:t>
            </a:r>
            <a:r>
              <a:rPr lang="ar-SA" dirty="0" smtClean="0">
                <a:solidFill>
                  <a:srgbClr val="0070C0"/>
                </a:solidFill>
              </a:rPr>
              <a:t>تعـويض</a:t>
            </a:r>
            <a:r>
              <a:rPr lang="ar-SA" dirty="0" smtClean="0"/>
              <a:t> </a:t>
            </a:r>
            <a:r>
              <a:rPr lang="ar-SA" dirty="0">
                <a:solidFill>
                  <a:srgbClr val="00B050"/>
                </a:solidFill>
              </a:rPr>
              <a:t>وقد يكون في مقتبل </a:t>
            </a:r>
            <a:r>
              <a:rPr lang="ar-SA" dirty="0" smtClean="0">
                <a:solidFill>
                  <a:srgbClr val="00B050"/>
                </a:solidFill>
              </a:rPr>
              <a:t>العمـر </a:t>
            </a:r>
            <a:r>
              <a:rPr lang="ar-SA" dirty="0">
                <a:solidFill>
                  <a:srgbClr val="00B050"/>
                </a:solidFill>
              </a:rPr>
              <a:t>أو في سن التقاعد ولكنه بكل حال يوظف طاقاته وخبراته ووقته </a:t>
            </a:r>
            <a:r>
              <a:rPr lang="ar-SA" dirty="0">
                <a:solidFill>
                  <a:srgbClr val="7030A0"/>
                </a:solidFill>
              </a:rPr>
              <a:t>بهـدف تحقيق الأهداف والمهام التي يؤمن بها</a:t>
            </a:r>
            <a:r>
              <a:rPr lang="ar-SA" dirty="0"/>
              <a:t> </a:t>
            </a:r>
            <a:r>
              <a:rPr lang="ar-SA" dirty="0">
                <a:solidFill>
                  <a:srgbClr val="D9791B"/>
                </a:solidFill>
              </a:rPr>
              <a:t>وهو بذلك يساعد الشخص المهني أو الخبير والأخير بدوره يساعد المتطوع </a:t>
            </a:r>
            <a:r>
              <a:rPr lang="ar-SA" dirty="0"/>
              <a:t>»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25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 ثانيا  : </a:t>
            </a:r>
            <a:r>
              <a:rPr lang="ar-SA" b="1" dirty="0">
                <a:solidFill>
                  <a:srgbClr val="FF0000"/>
                </a:solidFill>
              </a:rPr>
              <a:t>أسس </a:t>
            </a:r>
            <a:r>
              <a:rPr lang="ar-SA" b="1" dirty="0" smtClean="0">
                <a:solidFill>
                  <a:srgbClr val="FF0000"/>
                </a:solidFill>
              </a:rPr>
              <a:t>التطوع</a:t>
            </a:r>
          </a:p>
          <a:p>
            <a:r>
              <a:rPr lang="ar-SA" dirty="0"/>
              <a:t>1- </a:t>
            </a:r>
            <a:r>
              <a:rPr lang="ar-SA" dirty="0">
                <a:solidFill>
                  <a:srgbClr val="0070C0"/>
                </a:solidFill>
              </a:rPr>
              <a:t>الجهود الإنسانية </a:t>
            </a:r>
            <a:r>
              <a:rPr lang="ar-SA" dirty="0" smtClean="0">
                <a:solidFill>
                  <a:srgbClr val="0070C0"/>
                </a:solidFill>
              </a:rPr>
              <a:t>التي </a:t>
            </a:r>
            <a:r>
              <a:rPr lang="ar-SA" dirty="0">
                <a:solidFill>
                  <a:srgbClr val="0070C0"/>
                </a:solidFill>
              </a:rPr>
              <a:t>تؤدي بشكل فردي أو جماعي </a:t>
            </a:r>
            <a:r>
              <a:rPr lang="ar-SA" dirty="0"/>
              <a:t>.</a:t>
            </a:r>
          </a:p>
          <a:p>
            <a:r>
              <a:rPr lang="ar-SA" dirty="0"/>
              <a:t>	2- </a:t>
            </a:r>
            <a:r>
              <a:rPr lang="ar-SA" dirty="0">
                <a:solidFill>
                  <a:srgbClr val="00B050"/>
                </a:solidFill>
              </a:rPr>
              <a:t>الرغبة أو الدافع الذاتية لدى الفرد </a:t>
            </a:r>
            <a:r>
              <a:rPr lang="ar-SA" dirty="0"/>
              <a:t>.</a:t>
            </a:r>
          </a:p>
          <a:p>
            <a:r>
              <a:rPr lang="ar-SA" dirty="0"/>
              <a:t>	3- </a:t>
            </a:r>
            <a:r>
              <a:rPr lang="ar-SA" dirty="0">
                <a:solidFill>
                  <a:srgbClr val="7030A0"/>
                </a:solidFill>
              </a:rPr>
              <a:t>عدم انتظار أي مقابل مادي نتيجة للأعمال التطوعية </a:t>
            </a:r>
            <a:r>
              <a:rPr lang="ar-SA" dirty="0"/>
              <a:t>.</a:t>
            </a:r>
          </a:p>
          <a:p>
            <a:r>
              <a:rPr lang="ar-SA" dirty="0"/>
              <a:t>	4- </a:t>
            </a:r>
            <a:r>
              <a:rPr lang="ar-SA" dirty="0">
                <a:solidFill>
                  <a:srgbClr val="FF0000"/>
                </a:solidFill>
              </a:rPr>
              <a:t>إن التطوع غالبا لا يتطلب إعداداً مسبقا </a:t>
            </a:r>
            <a:r>
              <a:rPr lang="ar-SA" dirty="0"/>
              <a:t>.</a:t>
            </a:r>
          </a:p>
          <a:p>
            <a:r>
              <a:rPr lang="ar-SA" dirty="0"/>
              <a:t>	5- </a:t>
            </a:r>
            <a:r>
              <a:rPr lang="ar-SA" dirty="0">
                <a:solidFill>
                  <a:srgbClr val="D9791B"/>
                </a:solidFill>
              </a:rPr>
              <a:t>الرغبة في المشاركة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33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 </a:t>
            </a:r>
            <a:r>
              <a:rPr lang="ar-SA" b="1" dirty="0" smtClean="0"/>
              <a:t>ثالثا </a:t>
            </a:r>
            <a:r>
              <a:rPr lang="ar-SA" b="1" dirty="0"/>
              <a:t>: </a:t>
            </a:r>
            <a:r>
              <a:rPr lang="ar-SA" b="1" dirty="0">
                <a:solidFill>
                  <a:srgbClr val="FF0000"/>
                </a:solidFill>
              </a:rPr>
              <a:t>مصادر التطوع</a:t>
            </a:r>
          </a:p>
          <a:p>
            <a:r>
              <a:rPr lang="en-US" dirty="0" smtClean="0"/>
              <a:t>     </a:t>
            </a:r>
            <a:r>
              <a:rPr lang="ar-SA" dirty="0" smtClean="0">
                <a:solidFill>
                  <a:srgbClr val="0070C0"/>
                </a:solidFill>
              </a:rPr>
              <a:t>يمكن </a:t>
            </a:r>
            <a:r>
              <a:rPr lang="ar-SA" dirty="0" smtClean="0">
                <a:solidFill>
                  <a:srgbClr val="0070C0"/>
                </a:solidFill>
              </a:rPr>
              <a:t>الاستعانة بكافة </a:t>
            </a:r>
            <a:r>
              <a:rPr lang="ar-SA" dirty="0">
                <a:solidFill>
                  <a:srgbClr val="0070C0"/>
                </a:solidFill>
              </a:rPr>
              <a:t>أفراد المجتمع </a:t>
            </a:r>
            <a:r>
              <a:rPr lang="ar-SA" dirty="0" smtClean="0">
                <a:solidFill>
                  <a:srgbClr val="0070C0"/>
                </a:solidFill>
              </a:rPr>
              <a:t>في جميع مجالات </a:t>
            </a:r>
            <a:r>
              <a:rPr lang="ar-SA" dirty="0">
                <a:solidFill>
                  <a:srgbClr val="0070C0"/>
                </a:solidFill>
              </a:rPr>
              <a:t>العمل التطوعي </a:t>
            </a:r>
            <a:r>
              <a:rPr lang="ar-SA" dirty="0" smtClean="0">
                <a:solidFill>
                  <a:srgbClr val="7030A0"/>
                </a:solidFill>
              </a:rPr>
              <a:t>كما يمكن أن </a:t>
            </a:r>
            <a:r>
              <a:rPr lang="ar-SA" dirty="0">
                <a:solidFill>
                  <a:srgbClr val="7030A0"/>
                </a:solidFill>
              </a:rPr>
              <a:t>نركز على بعض </a:t>
            </a:r>
            <a:r>
              <a:rPr lang="ar-SA" dirty="0" smtClean="0">
                <a:solidFill>
                  <a:srgbClr val="7030A0"/>
                </a:solidFill>
              </a:rPr>
              <a:t>المصادر التالية </a:t>
            </a:r>
            <a:r>
              <a:rPr lang="ar-SA" dirty="0" smtClean="0"/>
              <a:t>:</a:t>
            </a:r>
          </a:p>
          <a:p>
            <a:endParaRPr lang="ar-SA" dirty="0"/>
          </a:p>
          <a:p>
            <a:r>
              <a:rPr lang="ar-SA" dirty="0"/>
              <a:t>1- </a:t>
            </a:r>
            <a:r>
              <a:rPr lang="ar-SA" dirty="0">
                <a:solidFill>
                  <a:srgbClr val="FF0000"/>
                </a:solidFill>
              </a:rPr>
              <a:t>بعض أفراد المجتمع الذين مارسوا بعض أعمال الخير في المجتمع .</a:t>
            </a:r>
          </a:p>
          <a:p>
            <a:r>
              <a:rPr lang="ar-SA" dirty="0"/>
              <a:t>		</a:t>
            </a:r>
            <a:r>
              <a:rPr lang="ar-SA" dirty="0" smtClean="0"/>
              <a:t>2- </a:t>
            </a:r>
            <a:r>
              <a:rPr lang="ar-SA" dirty="0">
                <a:solidFill>
                  <a:srgbClr val="0E478A"/>
                </a:solidFill>
              </a:rPr>
              <a:t>أعضاء ينتمون الى أنشطة اجتماعية </a:t>
            </a:r>
            <a:r>
              <a:rPr lang="ar-SA" dirty="0"/>
              <a:t>.</a:t>
            </a:r>
          </a:p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457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3- </a:t>
            </a:r>
            <a:r>
              <a:rPr lang="ar-SA" dirty="0">
                <a:solidFill>
                  <a:srgbClr val="FF0000"/>
                </a:solidFill>
              </a:rPr>
              <a:t>الطلاب على مختلف مستوياتهم </a:t>
            </a:r>
            <a:r>
              <a:rPr lang="ar-SA" dirty="0">
                <a:solidFill>
                  <a:srgbClr val="0070C0"/>
                </a:solidFill>
              </a:rPr>
              <a:t>خصوصا أولئك الطلاب الذين يدرسون العلوم الاجتماعية</a:t>
            </a:r>
            <a:r>
              <a:rPr lang="ar-SA" dirty="0"/>
              <a:t> وبالأخص طلاب </a:t>
            </a:r>
            <a:r>
              <a:rPr lang="ar-SA" dirty="0">
                <a:solidFill>
                  <a:srgbClr val="D9791B"/>
                </a:solidFill>
              </a:rPr>
              <a:t>تخصص الخدمة الاجتماعية</a:t>
            </a:r>
            <a:r>
              <a:rPr lang="ar-SA" dirty="0"/>
              <a:t> </a:t>
            </a:r>
            <a:r>
              <a:rPr lang="ar-SA" dirty="0">
                <a:solidFill>
                  <a:srgbClr val="00B050"/>
                </a:solidFill>
              </a:rPr>
              <a:t>لأنهم أكثر إدراكا لحاجة المجتمع للتطوع </a:t>
            </a:r>
            <a:r>
              <a:rPr lang="ar-SA" dirty="0"/>
              <a:t>بالإضافة الى التخصصات </a:t>
            </a:r>
            <a:r>
              <a:rPr lang="ar-SA" dirty="0" smtClean="0"/>
              <a:t>الت</a:t>
            </a:r>
            <a:r>
              <a:rPr lang="ar-SA" dirty="0"/>
              <a:t>ي</a:t>
            </a:r>
            <a:r>
              <a:rPr lang="ar-SA" dirty="0" smtClean="0"/>
              <a:t> </a:t>
            </a:r>
            <a:r>
              <a:rPr lang="ar-SA" dirty="0"/>
              <a:t>تحتاجها طبيعة كل نشاط </a:t>
            </a:r>
            <a:r>
              <a:rPr lang="ar-SA" dirty="0" smtClean="0"/>
              <a:t>. </a:t>
            </a:r>
          </a:p>
          <a:p>
            <a:endParaRPr lang="ar-SA" dirty="0"/>
          </a:p>
          <a:p>
            <a:r>
              <a:rPr lang="ar-SA" dirty="0"/>
              <a:t>4- </a:t>
            </a:r>
            <a:r>
              <a:rPr lang="ar-SA" dirty="0">
                <a:solidFill>
                  <a:srgbClr val="7030A0"/>
                </a:solidFill>
              </a:rPr>
              <a:t>النجوم والأبطال الرياضيين الراغبين في تقديم أعمال خدمية لمجتمعهم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511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5</a:t>
            </a:r>
            <a:r>
              <a:rPr lang="ar-SA" dirty="0" smtClean="0"/>
              <a:t>- </a:t>
            </a:r>
            <a:r>
              <a:rPr lang="ar-SA" dirty="0">
                <a:solidFill>
                  <a:srgbClr val="00B050"/>
                </a:solidFill>
              </a:rPr>
              <a:t>أعضاء الهيئات الدينية والناشطين في هذا المجال </a:t>
            </a:r>
            <a:r>
              <a:rPr lang="ar-SA" dirty="0"/>
              <a:t>.</a:t>
            </a:r>
          </a:p>
          <a:p>
            <a:r>
              <a:rPr lang="ar-SA" dirty="0"/>
              <a:t>	</a:t>
            </a:r>
            <a:endParaRPr lang="ar-SA" dirty="0" smtClean="0"/>
          </a:p>
          <a:p>
            <a:r>
              <a:rPr lang="ar-SA" dirty="0" smtClean="0"/>
              <a:t>6- </a:t>
            </a:r>
            <a:r>
              <a:rPr lang="ar-SA" dirty="0">
                <a:solidFill>
                  <a:srgbClr val="FF0000"/>
                </a:solidFill>
              </a:rPr>
              <a:t>المستفيدون من الخدمات التطوعية </a:t>
            </a:r>
            <a:r>
              <a:rPr lang="ar-SA" dirty="0">
                <a:solidFill>
                  <a:srgbClr val="0070C0"/>
                </a:solidFill>
              </a:rPr>
              <a:t>حيث يمكن أن تستفيد بعض المنظمات من الجهود التطوعية لبعض من الذين استفادوا من خدماتها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938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7</a:t>
            </a:r>
            <a:r>
              <a:rPr lang="ar-SA" dirty="0" smtClean="0"/>
              <a:t>- </a:t>
            </a:r>
            <a:r>
              <a:rPr lang="ar-SA" dirty="0">
                <a:solidFill>
                  <a:srgbClr val="FF0000"/>
                </a:solidFill>
              </a:rPr>
              <a:t>جذب متطوعات من النساء </a:t>
            </a:r>
            <a:r>
              <a:rPr lang="ar-SA" dirty="0"/>
              <a:t>فقد أثبتت التجارب في العالم أن </a:t>
            </a:r>
            <a:r>
              <a:rPr lang="ar-SA" dirty="0">
                <a:solidFill>
                  <a:srgbClr val="0E478A"/>
                </a:solidFill>
              </a:rPr>
              <a:t>النساء أقدر على العطاء في مجال التطوع أكثر من الرجال .</a:t>
            </a:r>
          </a:p>
          <a:p>
            <a:r>
              <a:rPr lang="ar-SA" dirty="0"/>
              <a:t>	</a:t>
            </a:r>
            <a:r>
              <a:rPr lang="ar-SA" dirty="0" smtClean="0"/>
              <a:t>8- </a:t>
            </a:r>
            <a:r>
              <a:rPr lang="ar-SA" dirty="0">
                <a:solidFill>
                  <a:srgbClr val="FF0000"/>
                </a:solidFill>
              </a:rPr>
              <a:t>المتقاعدون من كبار السن </a:t>
            </a:r>
            <a:r>
              <a:rPr lang="ar-SA" dirty="0"/>
              <a:t>.</a:t>
            </a:r>
          </a:p>
          <a:p>
            <a:r>
              <a:rPr lang="ar-SA" dirty="0"/>
              <a:t>	9- </a:t>
            </a:r>
            <a:r>
              <a:rPr lang="ar-SA" dirty="0">
                <a:solidFill>
                  <a:srgbClr val="0070C0"/>
                </a:solidFill>
              </a:rPr>
              <a:t>الأطفال</a:t>
            </a:r>
            <a:r>
              <a:rPr lang="ar-SA" dirty="0"/>
              <a:t> .</a:t>
            </a:r>
          </a:p>
          <a:p>
            <a:r>
              <a:rPr lang="ar-SA" dirty="0"/>
              <a:t>	10- </a:t>
            </a:r>
            <a:r>
              <a:rPr lang="ar-SA" dirty="0">
                <a:solidFill>
                  <a:srgbClr val="7030A0"/>
                </a:solidFill>
              </a:rPr>
              <a:t>الرموز الوطنية </a:t>
            </a:r>
            <a:r>
              <a:rPr lang="ar-SA" dirty="0" smtClean="0">
                <a:solidFill>
                  <a:srgbClr val="7030A0"/>
                </a:solidFill>
              </a:rPr>
              <a:t>والمرموقة </a:t>
            </a:r>
            <a:r>
              <a:rPr lang="ar-SA" dirty="0">
                <a:solidFill>
                  <a:srgbClr val="7030A0"/>
                </a:solidFill>
              </a:rPr>
              <a:t>في المجتمع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4034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رابعا </a:t>
            </a:r>
            <a:r>
              <a:rPr lang="ar-SA" b="1" dirty="0" smtClean="0"/>
              <a:t>: </a:t>
            </a:r>
            <a:r>
              <a:rPr lang="ar-SA" b="1" dirty="0">
                <a:solidFill>
                  <a:srgbClr val="FF0000"/>
                </a:solidFill>
              </a:rPr>
              <a:t>عوامل </a:t>
            </a:r>
            <a:r>
              <a:rPr lang="ar-SA" b="1" dirty="0" smtClean="0">
                <a:solidFill>
                  <a:srgbClr val="FF0000"/>
                </a:solidFill>
              </a:rPr>
              <a:t>نجاح </a:t>
            </a:r>
            <a:r>
              <a:rPr lang="ar-SA" b="1" dirty="0">
                <a:solidFill>
                  <a:srgbClr val="FF0000"/>
                </a:solidFill>
              </a:rPr>
              <a:t>التطوع</a:t>
            </a:r>
          </a:p>
          <a:p>
            <a:endParaRPr lang="ar-SA" dirty="0" smtClean="0"/>
          </a:p>
          <a:p>
            <a:r>
              <a:rPr lang="ar-SA" dirty="0"/>
              <a:t>1</a:t>
            </a:r>
            <a:r>
              <a:rPr lang="ar-SA" dirty="0" smtClean="0"/>
              <a:t>- </a:t>
            </a:r>
            <a:r>
              <a:rPr lang="ar-SA" dirty="0">
                <a:solidFill>
                  <a:srgbClr val="0070C0"/>
                </a:solidFill>
              </a:rPr>
              <a:t>الدقة في اختيار المتطوع </a:t>
            </a:r>
            <a:r>
              <a:rPr lang="ar-SA" dirty="0"/>
              <a:t>.</a:t>
            </a:r>
          </a:p>
          <a:p>
            <a:r>
              <a:rPr lang="ar-SA" dirty="0"/>
              <a:t>	2- </a:t>
            </a:r>
            <a:r>
              <a:rPr lang="ar-SA" dirty="0">
                <a:solidFill>
                  <a:srgbClr val="00B050"/>
                </a:solidFill>
              </a:rPr>
              <a:t>أن يكون العمل واضحا أمام المتطوع يعرف من خلاله حقوقه وواجباته </a:t>
            </a:r>
            <a:r>
              <a:rPr lang="ar-SA" dirty="0"/>
              <a:t>.</a:t>
            </a:r>
          </a:p>
          <a:p>
            <a:r>
              <a:rPr lang="ar-SA" dirty="0"/>
              <a:t>	3- </a:t>
            </a:r>
            <a:r>
              <a:rPr lang="ar-SA" dirty="0">
                <a:solidFill>
                  <a:srgbClr val="C00000"/>
                </a:solidFill>
              </a:rPr>
              <a:t>أن يلم المتطوع بأهداف ونظام المؤسسة وبرامجها .</a:t>
            </a:r>
          </a:p>
          <a:p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0508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4- </a:t>
            </a:r>
            <a:r>
              <a:rPr lang="ar-SA" dirty="0">
                <a:solidFill>
                  <a:srgbClr val="0E478A"/>
                </a:solidFill>
              </a:rPr>
              <a:t>أن يقوم المتطوع بتحديد الوقت المطلوب منه لأداء عمله التطوعي </a:t>
            </a:r>
            <a:r>
              <a:rPr lang="ar-SA" dirty="0"/>
              <a:t>.</a:t>
            </a:r>
          </a:p>
          <a:p>
            <a:r>
              <a:rPr lang="ar-SA" dirty="0"/>
              <a:t>	</a:t>
            </a:r>
            <a:endParaRPr lang="ar-SA" dirty="0" smtClean="0"/>
          </a:p>
          <a:p>
            <a:r>
              <a:rPr lang="ar-SA" dirty="0" smtClean="0"/>
              <a:t>5- </a:t>
            </a:r>
            <a:r>
              <a:rPr lang="ar-SA" dirty="0">
                <a:solidFill>
                  <a:srgbClr val="7030A0"/>
                </a:solidFill>
              </a:rPr>
              <a:t>تنظيم برامج تدريبية مناسبة للمتطوعين الجدد </a:t>
            </a:r>
            <a:r>
              <a:rPr lang="ar-SA" dirty="0"/>
              <a:t>.</a:t>
            </a:r>
          </a:p>
          <a:p>
            <a:r>
              <a:rPr lang="ar-SA" dirty="0"/>
              <a:t>	</a:t>
            </a:r>
            <a:endParaRPr lang="ar-SA" dirty="0" smtClean="0"/>
          </a:p>
          <a:p>
            <a:r>
              <a:rPr lang="ar-SA" dirty="0" smtClean="0"/>
              <a:t>6- </a:t>
            </a:r>
            <a:r>
              <a:rPr lang="ar-SA" dirty="0">
                <a:solidFill>
                  <a:srgbClr val="43A79C"/>
                </a:solidFill>
              </a:rPr>
              <a:t>إجراء دراسات تقويمية دورية لأنشطة المتطوعين </a:t>
            </a:r>
            <a:r>
              <a:rPr lang="ar-SA" dirty="0" smtClean="0"/>
              <a:t>.</a:t>
            </a:r>
          </a:p>
          <a:p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3507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(2)</Template>
  <TotalTime>208</TotalTime>
  <Words>648</Words>
  <Application>Microsoft Office PowerPoint</Application>
  <PresentationFormat>A4 Paper (210x297 mm)</PresentationFormat>
  <Paragraphs>121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الرابعة</vt:lpstr>
      <vt:lpstr> العناصر الأساسية</vt:lpstr>
      <vt:lpstr>   </vt:lpstr>
      <vt:lpstr>    </vt:lpstr>
      <vt:lpstr>    </vt:lpstr>
      <vt:lpstr>    </vt:lpstr>
      <vt:lpstr>     </vt:lpstr>
      <vt:lpstr>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20</cp:revision>
  <dcterms:created xsi:type="dcterms:W3CDTF">2014-08-23T15:04:48Z</dcterms:created>
  <dcterms:modified xsi:type="dcterms:W3CDTF">2014-09-19T21:47:58Z</dcterms:modified>
</cp:coreProperties>
</file>