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92" r:id="rId3"/>
    <p:sldId id="308" r:id="rId4"/>
    <p:sldId id="325" r:id="rId5"/>
    <p:sldId id="326" r:id="rId6"/>
    <p:sldId id="315" r:id="rId7"/>
    <p:sldId id="316" r:id="rId8"/>
    <p:sldId id="317" r:id="rId9"/>
    <p:sldId id="312" r:id="rId10"/>
    <p:sldId id="313" r:id="rId11"/>
    <p:sldId id="314" r:id="rId12"/>
    <p:sldId id="311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478A"/>
    <a:srgbClr val="D9791B"/>
    <a:srgbClr val="43A79C"/>
    <a:srgbClr val="313B4A"/>
    <a:srgbClr val="EDBD1F"/>
    <a:srgbClr val="F04316"/>
    <a:srgbClr val="81AA52"/>
    <a:srgbClr val="ECA02F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906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 rtl="0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العمل التطوعي</a:t>
            </a:r>
            <a:endParaRPr lang="en-US" sz="2800" b="1" dirty="0" smtClean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الخامسة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تابع ماهية التطوع والمتطوع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b="1" dirty="0" smtClean="0"/>
              <a:t>خامسا </a:t>
            </a:r>
            <a:r>
              <a:rPr lang="ar-SA" b="1" dirty="0"/>
              <a:t>: </a:t>
            </a:r>
            <a:r>
              <a:rPr lang="ar-SA" b="1" dirty="0">
                <a:solidFill>
                  <a:srgbClr val="FF0000"/>
                </a:solidFill>
              </a:rPr>
              <a:t>حقوق وواجبات </a:t>
            </a:r>
            <a:r>
              <a:rPr lang="ar-SA" b="1" dirty="0" smtClean="0">
                <a:solidFill>
                  <a:srgbClr val="FF0000"/>
                </a:solidFill>
              </a:rPr>
              <a:t>المتطوع</a:t>
            </a:r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ar-SA" b="1" dirty="0" smtClean="0">
                <a:solidFill>
                  <a:schemeClr val="tx1"/>
                </a:solidFill>
              </a:rPr>
              <a:t>أ -</a:t>
            </a:r>
            <a:r>
              <a:rPr lang="ar-SA" b="1" dirty="0" smtClean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حقوق </a:t>
            </a:r>
            <a:r>
              <a:rPr lang="ar-SA" dirty="0" smtClean="0">
                <a:solidFill>
                  <a:srgbClr val="0070C0"/>
                </a:solidFill>
              </a:rPr>
              <a:t>المتطوع </a:t>
            </a:r>
            <a:r>
              <a:rPr lang="ar-SA" dirty="0" smtClean="0"/>
              <a:t>: - </a:t>
            </a:r>
          </a:p>
          <a:p>
            <a:r>
              <a:rPr lang="ar-SA" dirty="0" smtClean="0"/>
              <a:t>	1- </a:t>
            </a:r>
            <a:r>
              <a:rPr lang="ar-SA" dirty="0" smtClean="0">
                <a:solidFill>
                  <a:srgbClr val="FF0000"/>
                </a:solidFill>
              </a:rPr>
              <a:t>استغلال طاقته وإمكانياته استغلالا مفيدا </a:t>
            </a:r>
            <a:r>
              <a:rPr lang="ar-SA" dirty="0" smtClean="0"/>
              <a:t>.</a:t>
            </a:r>
          </a:p>
          <a:p>
            <a:r>
              <a:rPr lang="ar-SA" dirty="0"/>
              <a:t>	2- </a:t>
            </a:r>
            <a:r>
              <a:rPr lang="ar-SA" dirty="0">
                <a:solidFill>
                  <a:srgbClr val="00B050"/>
                </a:solidFill>
              </a:rPr>
              <a:t>التعامل معه بشفافية وديمقراطية </a:t>
            </a:r>
            <a:r>
              <a:rPr lang="ar-SA" dirty="0" smtClean="0">
                <a:solidFill>
                  <a:srgbClr val="43A79C"/>
                </a:solidFill>
              </a:rPr>
              <a:t>واطلاعه </a:t>
            </a:r>
            <a:r>
              <a:rPr lang="ar-SA" dirty="0">
                <a:solidFill>
                  <a:srgbClr val="43A79C"/>
                </a:solidFill>
              </a:rPr>
              <a:t>بطريقة صحيحة وواضحة على</a:t>
            </a:r>
            <a:r>
              <a:rPr lang="ar-SA" dirty="0"/>
              <a:t> </a:t>
            </a:r>
            <a:r>
              <a:rPr lang="ar-SA" dirty="0">
                <a:solidFill>
                  <a:srgbClr val="C00000"/>
                </a:solidFill>
              </a:rPr>
              <a:t>مناخ المؤسسة </a:t>
            </a:r>
            <a:r>
              <a:rPr lang="ar-SA" dirty="0"/>
              <a:t>و</a:t>
            </a:r>
            <a:r>
              <a:rPr lang="ar-SA" dirty="0">
                <a:solidFill>
                  <a:srgbClr val="0070C0"/>
                </a:solidFill>
              </a:rPr>
              <a:t>تنظيماتها</a:t>
            </a:r>
            <a:r>
              <a:rPr lang="ar-SA" dirty="0"/>
              <a:t> </a:t>
            </a:r>
            <a:r>
              <a:rPr lang="ar-SA" dirty="0">
                <a:solidFill>
                  <a:srgbClr val="7030A0"/>
                </a:solidFill>
              </a:rPr>
              <a:t>والمعلومات السرية الضرورية</a:t>
            </a:r>
            <a:r>
              <a:rPr lang="ar-SA" dirty="0"/>
              <a:t> للقيام بعمله </a:t>
            </a:r>
            <a:r>
              <a:rPr lang="ar-SA" dirty="0" smtClean="0"/>
              <a:t>.</a:t>
            </a:r>
            <a:endParaRPr lang="ar-SA" dirty="0"/>
          </a:p>
          <a:p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/>
            </a:r>
            <a:br>
              <a:rPr lang="ar-SA" dirty="0"/>
            </a:br>
            <a:r>
              <a:rPr lang="ar-SA" dirty="0"/>
              <a:t/>
            </a:r>
            <a:br>
              <a:rPr lang="ar-SA" dirty="0"/>
            </a:br>
            <a:r>
              <a:rPr lang="ar-SA" dirty="0"/>
              <a:t/>
            </a:r>
            <a:br>
              <a:rPr lang="ar-SA" dirty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3- </a:t>
            </a:r>
            <a:r>
              <a:rPr lang="ar-SA" dirty="0">
                <a:solidFill>
                  <a:srgbClr val="FF0000"/>
                </a:solidFill>
              </a:rPr>
              <a:t>مساعدته على إبراز مواهبه وصقلها </a:t>
            </a:r>
            <a:r>
              <a:rPr lang="ar-SA" dirty="0"/>
              <a:t>.</a:t>
            </a:r>
          </a:p>
          <a:p>
            <a:r>
              <a:rPr lang="ar-SA" dirty="0"/>
              <a:t>	</a:t>
            </a:r>
          </a:p>
          <a:p>
            <a:r>
              <a:rPr lang="ar-SA" dirty="0"/>
              <a:t>4- </a:t>
            </a:r>
            <a:r>
              <a:rPr lang="ar-SA" dirty="0">
                <a:solidFill>
                  <a:srgbClr val="0070C0"/>
                </a:solidFill>
              </a:rPr>
              <a:t>إدماجه في إطار العمل واستغلال طاقاته وإمكاناته استغلالا مفيدا ومؤثرا </a:t>
            </a:r>
            <a:r>
              <a:rPr lang="ar-SA" dirty="0"/>
              <a:t>.</a:t>
            </a:r>
          </a:p>
          <a:p>
            <a:r>
              <a:rPr lang="ar-SA" dirty="0"/>
              <a:t>	</a:t>
            </a:r>
          </a:p>
          <a:p>
            <a:r>
              <a:rPr lang="ar-SA" dirty="0"/>
              <a:t>5- </a:t>
            </a:r>
            <a:r>
              <a:rPr lang="ar-SA" dirty="0">
                <a:solidFill>
                  <a:srgbClr val="00B050"/>
                </a:solidFill>
              </a:rPr>
              <a:t>أن تكون المؤسسة جدية في تعملها مع المتطوعين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719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6- </a:t>
            </a:r>
            <a:r>
              <a:rPr lang="ar-SA" dirty="0" smtClean="0">
                <a:solidFill>
                  <a:srgbClr val="FF0000"/>
                </a:solidFill>
              </a:rPr>
              <a:t>مساعدته في تحسين </a:t>
            </a:r>
            <a:r>
              <a:rPr lang="ar-SA" dirty="0">
                <a:solidFill>
                  <a:srgbClr val="FF0000"/>
                </a:solidFill>
              </a:rPr>
              <a:t>مهارته في العمل الذي يقوم به </a:t>
            </a:r>
            <a:r>
              <a:rPr lang="ar-SA" dirty="0"/>
              <a:t>.</a:t>
            </a:r>
          </a:p>
          <a:p>
            <a:r>
              <a:rPr lang="ar-SA" dirty="0"/>
              <a:t>	7- </a:t>
            </a:r>
            <a:r>
              <a:rPr lang="ar-SA" dirty="0" smtClean="0">
                <a:solidFill>
                  <a:srgbClr val="0070C0"/>
                </a:solidFill>
              </a:rPr>
              <a:t>منحه التوجيه </a:t>
            </a:r>
            <a:r>
              <a:rPr lang="ar-SA" dirty="0">
                <a:solidFill>
                  <a:srgbClr val="0070C0"/>
                </a:solidFill>
              </a:rPr>
              <a:t>والتدريب والإشراف اللازم  لإنجاز مهمته </a:t>
            </a:r>
            <a:r>
              <a:rPr lang="ar-SA" dirty="0"/>
              <a:t>.</a:t>
            </a:r>
          </a:p>
          <a:p>
            <a:r>
              <a:rPr lang="ar-SA" dirty="0"/>
              <a:t>	8- </a:t>
            </a:r>
            <a:r>
              <a:rPr lang="ar-SA" dirty="0">
                <a:solidFill>
                  <a:srgbClr val="7030A0"/>
                </a:solidFill>
              </a:rPr>
              <a:t>الشعور بالاحترام والثقة من قبل المؤسسة </a:t>
            </a:r>
            <a:r>
              <a:rPr lang="ar-SA" dirty="0">
                <a:solidFill>
                  <a:srgbClr val="00B050"/>
                </a:solidFill>
              </a:rPr>
              <a:t>وبأن جهوده تساعد فعليا في تحقيق أهداف المؤسسة </a:t>
            </a:r>
            <a:r>
              <a:rPr lang="ar-SA" dirty="0"/>
              <a:t>.</a:t>
            </a:r>
          </a:p>
          <a:p>
            <a:r>
              <a:rPr lang="ar-SA" dirty="0"/>
              <a:t>	9- </a:t>
            </a:r>
            <a:r>
              <a:rPr lang="ar-SA" dirty="0">
                <a:solidFill>
                  <a:srgbClr val="0E478A"/>
                </a:solidFill>
              </a:rPr>
              <a:t>إعطائه الفرصة للأسئلة وإعطائه الاقتراحات الخاصة بالعمل الذي يقوم به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284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ب - </a:t>
            </a:r>
            <a:r>
              <a:rPr lang="ar-SA" dirty="0" smtClean="0">
                <a:solidFill>
                  <a:srgbClr val="0070C0"/>
                </a:solidFill>
              </a:rPr>
              <a:t>واجبات </a:t>
            </a:r>
            <a:r>
              <a:rPr lang="ar-SA" dirty="0">
                <a:solidFill>
                  <a:srgbClr val="0070C0"/>
                </a:solidFill>
              </a:rPr>
              <a:t>المتطوع </a:t>
            </a:r>
            <a:r>
              <a:rPr lang="ar-SA" dirty="0"/>
              <a:t>: - </a:t>
            </a:r>
          </a:p>
          <a:p>
            <a:r>
              <a:rPr lang="ar-SA" dirty="0"/>
              <a:t>	1- </a:t>
            </a:r>
            <a:r>
              <a:rPr lang="ar-SA" dirty="0">
                <a:solidFill>
                  <a:srgbClr val="FF0000"/>
                </a:solidFill>
              </a:rPr>
              <a:t>الالتزام بالمواعيد الخاصة بالعمل </a:t>
            </a:r>
            <a:r>
              <a:rPr lang="ar-SA" dirty="0"/>
              <a:t>.</a:t>
            </a:r>
          </a:p>
          <a:p>
            <a:r>
              <a:rPr lang="ar-SA" dirty="0"/>
              <a:t>	2- </a:t>
            </a:r>
            <a:r>
              <a:rPr lang="ar-SA" dirty="0">
                <a:solidFill>
                  <a:srgbClr val="0070C0"/>
                </a:solidFill>
              </a:rPr>
              <a:t>العمل بكل جدية ونشاط </a:t>
            </a:r>
            <a:r>
              <a:rPr lang="ar-SA" dirty="0"/>
              <a:t>.</a:t>
            </a:r>
          </a:p>
          <a:p>
            <a:r>
              <a:rPr lang="ar-SA" dirty="0"/>
              <a:t>	3- </a:t>
            </a:r>
            <a:r>
              <a:rPr lang="ar-SA" dirty="0">
                <a:solidFill>
                  <a:srgbClr val="00B050"/>
                </a:solidFill>
              </a:rPr>
              <a:t>احترام الآخرين </a:t>
            </a:r>
            <a:r>
              <a:rPr lang="ar-SA" dirty="0"/>
              <a:t>.</a:t>
            </a:r>
          </a:p>
          <a:p>
            <a:r>
              <a:rPr lang="ar-SA" dirty="0"/>
              <a:t>	4- </a:t>
            </a:r>
            <a:r>
              <a:rPr lang="ar-SA" dirty="0">
                <a:solidFill>
                  <a:srgbClr val="7030A0"/>
                </a:solidFill>
              </a:rPr>
              <a:t>تنفيذ أوامر المسؤولين </a:t>
            </a:r>
            <a:r>
              <a:rPr lang="ar-SA" dirty="0"/>
              <a:t>.</a:t>
            </a:r>
          </a:p>
          <a:p>
            <a:r>
              <a:rPr lang="ar-SA" dirty="0"/>
              <a:t>	5- </a:t>
            </a:r>
            <a:r>
              <a:rPr lang="ar-SA" dirty="0">
                <a:solidFill>
                  <a:srgbClr val="D9791B"/>
                </a:solidFill>
              </a:rPr>
              <a:t>العمل في فريق واحد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649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	</a:t>
            </a:r>
            <a:endParaRPr lang="ar-SA" dirty="0" smtClean="0"/>
          </a:p>
          <a:p>
            <a:r>
              <a:rPr lang="ar-SA" dirty="0" smtClean="0"/>
              <a:t>6- </a:t>
            </a:r>
            <a:r>
              <a:rPr lang="ar-SA" dirty="0">
                <a:solidFill>
                  <a:srgbClr val="FF0000"/>
                </a:solidFill>
              </a:rPr>
              <a:t>احترام سرية المعلومات الخاصة بالعمل </a:t>
            </a:r>
            <a:r>
              <a:rPr lang="ar-SA" dirty="0" smtClean="0"/>
              <a:t>.</a:t>
            </a:r>
            <a:endParaRPr lang="ar-SA" dirty="0"/>
          </a:p>
          <a:p>
            <a:r>
              <a:rPr lang="ar-SA" dirty="0"/>
              <a:t>	7- </a:t>
            </a:r>
            <a:r>
              <a:rPr lang="ar-SA" dirty="0">
                <a:solidFill>
                  <a:srgbClr val="0070C0"/>
                </a:solidFill>
              </a:rPr>
              <a:t>عدم توريط المؤسسة في مواقف شخصية </a:t>
            </a:r>
            <a:r>
              <a:rPr lang="ar-SA" dirty="0"/>
              <a:t>.</a:t>
            </a:r>
          </a:p>
          <a:p>
            <a:r>
              <a:rPr lang="ar-SA" dirty="0"/>
              <a:t>	8- </a:t>
            </a:r>
            <a:r>
              <a:rPr lang="ar-SA" dirty="0">
                <a:solidFill>
                  <a:srgbClr val="00B050"/>
                </a:solidFill>
              </a:rPr>
              <a:t>احترام قوانين العمل المتطوع به </a:t>
            </a:r>
            <a:r>
              <a:rPr lang="ar-SA" dirty="0"/>
              <a:t>.</a:t>
            </a:r>
          </a:p>
          <a:p>
            <a:r>
              <a:rPr lang="ar-SA" dirty="0"/>
              <a:t>	9- </a:t>
            </a:r>
            <a:r>
              <a:rPr lang="ar-SA" dirty="0">
                <a:solidFill>
                  <a:srgbClr val="7030A0"/>
                </a:solidFill>
              </a:rPr>
              <a:t>الجدية والمصداقية في العمل الذي يقوم به </a:t>
            </a:r>
            <a:r>
              <a:rPr lang="ar-SA" dirty="0"/>
              <a:t>.</a:t>
            </a:r>
          </a:p>
          <a:p>
            <a:r>
              <a:rPr lang="ar-SA" dirty="0"/>
              <a:t>	10- </a:t>
            </a:r>
            <a:r>
              <a:rPr lang="ar-SA" dirty="0">
                <a:solidFill>
                  <a:srgbClr val="D9791B"/>
                </a:solidFill>
              </a:rPr>
              <a:t>استيعاب واضح لأهداف المؤسسة وتطلعاتها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115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11- </a:t>
            </a:r>
            <a:r>
              <a:rPr lang="ar-SA" dirty="0">
                <a:solidFill>
                  <a:srgbClr val="FF0000"/>
                </a:solidFill>
              </a:rPr>
              <a:t>عدم محاولة استغلال التطوع لأهداف أخرى </a:t>
            </a:r>
            <a:r>
              <a:rPr lang="ar-SA" dirty="0"/>
              <a:t>.</a:t>
            </a:r>
          </a:p>
          <a:p>
            <a:r>
              <a:rPr lang="ar-SA" dirty="0"/>
              <a:t>	12- </a:t>
            </a:r>
            <a:r>
              <a:rPr lang="ar-SA" dirty="0">
                <a:solidFill>
                  <a:srgbClr val="0070C0"/>
                </a:solidFill>
              </a:rPr>
              <a:t>القيام بالعمل المنوط به على أكمل وجه</a:t>
            </a:r>
            <a:r>
              <a:rPr lang="ar-SA" dirty="0"/>
              <a:t> .</a:t>
            </a:r>
          </a:p>
          <a:p>
            <a:r>
              <a:rPr lang="ar-SA" dirty="0"/>
              <a:t>	13- </a:t>
            </a:r>
            <a:r>
              <a:rPr lang="ar-SA" dirty="0">
                <a:solidFill>
                  <a:srgbClr val="00B050"/>
                </a:solidFill>
              </a:rPr>
              <a:t>الاندماج الفعلي في المؤسسة </a:t>
            </a:r>
            <a:r>
              <a:rPr lang="ar-SA" dirty="0"/>
              <a:t>.</a:t>
            </a:r>
          </a:p>
          <a:p>
            <a:r>
              <a:rPr lang="ar-SA" dirty="0"/>
              <a:t>	14- </a:t>
            </a:r>
            <a:r>
              <a:rPr lang="ar-SA" dirty="0">
                <a:solidFill>
                  <a:srgbClr val="7030A0"/>
                </a:solidFill>
              </a:rPr>
              <a:t>المشاركة في الإعداد والتدريب </a:t>
            </a:r>
            <a:r>
              <a:rPr lang="ar-SA" dirty="0"/>
              <a:t>.</a:t>
            </a:r>
          </a:p>
          <a:p>
            <a:r>
              <a:rPr lang="ar-SA" dirty="0"/>
              <a:t>	15- </a:t>
            </a:r>
            <a:r>
              <a:rPr lang="ar-SA" dirty="0">
                <a:solidFill>
                  <a:srgbClr val="D9791B"/>
                </a:solidFill>
              </a:rPr>
              <a:t>المشاركة في الأنشطة </a:t>
            </a:r>
            <a:r>
              <a:rPr lang="ar-SA" dirty="0" smtClean="0">
                <a:solidFill>
                  <a:srgbClr val="D9791B"/>
                </a:solidFill>
              </a:rPr>
              <a:t>والأعمال </a:t>
            </a:r>
            <a:r>
              <a:rPr lang="ar-SA" dirty="0">
                <a:solidFill>
                  <a:srgbClr val="D9791B"/>
                </a:solidFill>
              </a:rPr>
              <a:t>التطوعية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63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سادسا </a:t>
            </a:r>
            <a:r>
              <a:rPr lang="ar-SA" b="1" dirty="0"/>
              <a:t>: </a:t>
            </a:r>
            <a:r>
              <a:rPr lang="ar-SA" b="1" dirty="0" smtClean="0">
                <a:solidFill>
                  <a:srgbClr val="FF0000"/>
                </a:solidFill>
              </a:rPr>
              <a:t>الأسس </a:t>
            </a:r>
            <a:r>
              <a:rPr lang="ar-SA" b="1" dirty="0">
                <a:solidFill>
                  <a:srgbClr val="FF0000"/>
                </a:solidFill>
              </a:rPr>
              <a:t>الواجب توافرها في </a:t>
            </a:r>
            <a:r>
              <a:rPr lang="ar-SA" b="1" dirty="0" smtClean="0">
                <a:solidFill>
                  <a:srgbClr val="FF0000"/>
                </a:solidFill>
              </a:rPr>
              <a:t>المتطوع</a:t>
            </a:r>
          </a:p>
          <a:p>
            <a:r>
              <a:rPr lang="ar-SA" dirty="0" smtClean="0"/>
              <a:t>        </a:t>
            </a:r>
            <a:r>
              <a:rPr lang="ar-SA" i="1" dirty="0" smtClean="0">
                <a:solidFill>
                  <a:srgbClr val="7030A0"/>
                </a:solidFill>
              </a:rPr>
              <a:t>هناك مجموعة من الأسس التي يجب أن تتوافر في المتطوع لكي يقوم بالعمل التطوعي على أكمل وجه وهي </a:t>
            </a:r>
            <a:r>
              <a:rPr lang="ar-SA" dirty="0" smtClean="0"/>
              <a:t>:</a:t>
            </a:r>
          </a:p>
          <a:p>
            <a:r>
              <a:rPr lang="ar-SA" dirty="0"/>
              <a:t>1- </a:t>
            </a:r>
            <a:r>
              <a:rPr lang="ar-SA" dirty="0">
                <a:solidFill>
                  <a:srgbClr val="FF0000"/>
                </a:solidFill>
              </a:rPr>
              <a:t>الاستعداد لتقديم الإمكانيات الحقيقية المتوافرة دون مبالغة </a:t>
            </a:r>
            <a:r>
              <a:rPr lang="ar-SA" dirty="0"/>
              <a:t>.</a:t>
            </a:r>
          </a:p>
          <a:p>
            <a:r>
              <a:rPr lang="ar-SA" dirty="0"/>
              <a:t>	</a:t>
            </a:r>
            <a:endParaRPr lang="ar-SA" dirty="0" smtClean="0"/>
          </a:p>
          <a:p>
            <a:r>
              <a:rPr lang="ar-SA" dirty="0" smtClean="0"/>
              <a:t>2- </a:t>
            </a:r>
            <a:r>
              <a:rPr lang="ar-SA" dirty="0">
                <a:solidFill>
                  <a:srgbClr val="0070C0"/>
                </a:solidFill>
              </a:rPr>
              <a:t>عدم التحيز أو الخضوع للمؤثرات </a:t>
            </a:r>
            <a:r>
              <a:rPr lang="ar-SA" dirty="0">
                <a:solidFill>
                  <a:srgbClr val="C00000"/>
                </a:solidFill>
              </a:rPr>
              <a:t>ذات أي آثار سلبية </a:t>
            </a:r>
            <a:r>
              <a:rPr lang="ar-SA" dirty="0">
                <a:solidFill>
                  <a:srgbClr val="0070C0"/>
                </a:solidFill>
              </a:rPr>
              <a:t>تؤثر على ما يبذل من جهود </a:t>
            </a:r>
            <a:r>
              <a:rPr lang="ar-SA" dirty="0"/>
              <a:t>.</a:t>
            </a:r>
          </a:p>
          <a:p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672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3</a:t>
            </a:r>
            <a:r>
              <a:rPr lang="ar-SA" dirty="0" smtClean="0"/>
              <a:t>- </a:t>
            </a:r>
            <a:r>
              <a:rPr lang="ar-SA" dirty="0"/>
              <a:t>عدم التطلع الى الحصول على </a:t>
            </a:r>
            <a:r>
              <a:rPr lang="ar-SA" dirty="0">
                <a:solidFill>
                  <a:srgbClr val="00B050"/>
                </a:solidFill>
              </a:rPr>
              <a:t>أي عوائد مادية أو غيرها أو قبول هدايا</a:t>
            </a:r>
            <a:r>
              <a:rPr lang="ar-SA" dirty="0"/>
              <a:t> </a:t>
            </a:r>
            <a:r>
              <a:rPr lang="ar-SA" dirty="0">
                <a:solidFill>
                  <a:srgbClr val="0E478A"/>
                </a:solidFill>
              </a:rPr>
              <a:t>بل رفضها حفاظا على روح العمل التطوعي </a:t>
            </a:r>
            <a:r>
              <a:rPr lang="ar-SA" dirty="0"/>
              <a:t>الذي يؤديه دون مقابل .</a:t>
            </a:r>
          </a:p>
          <a:p>
            <a:r>
              <a:rPr lang="ar-SA" dirty="0"/>
              <a:t>	</a:t>
            </a:r>
            <a:endParaRPr lang="ar-SA" dirty="0" smtClean="0"/>
          </a:p>
          <a:p>
            <a:r>
              <a:rPr lang="ar-SA" dirty="0" smtClean="0"/>
              <a:t>4- </a:t>
            </a:r>
            <a:r>
              <a:rPr lang="ar-SA" dirty="0">
                <a:solidFill>
                  <a:srgbClr val="D9791B"/>
                </a:solidFill>
              </a:rPr>
              <a:t>المشاركة والتعاون الكامل مع الزملاء والعمل بروح الفريق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638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5</a:t>
            </a:r>
            <a:r>
              <a:rPr lang="ar-SA" dirty="0" smtClean="0"/>
              <a:t>- </a:t>
            </a:r>
            <a:r>
              <a:rPr lang="ar-SA" dirty="0">
                <a:solidFill>
                  <a:srgbClr val="FF0000"/>
                </a:solidFill>
              </a:rPr>
              <a:t>تملك روح المبادرة في تحمل المسؤولية </a:t>
            </a:r>
            <a:r>
              <a:rPr lang="ar-SA" dirty="0"/>
              <a:t>.</a:t>
            </a:r>
          </a:p>
          <a:p>
            <a:r>
              <a:rPr lang="ar-SA" dirty="0"/>
              <a:t>	6- </a:t>
            </a:r>
            <a:r>
              <a:rPr lang="ar-SA" dirty="0">
                <a:solidFill>
                  <a:srgbClr val="0070C0"/>
                </a:solidFill>
              </a:rPr>
              <a:t>المتابعة لما يقوم به من أعمال ومثابرته على الأداء بروح عالية </a:t>
            </a:r>
            <a:r>
              <a:rPr lang="ar-SA" dirty="0"/>
              <a:t>.</a:t>
            </a:r>
          </a:p>
          <a:p>
            <a:r>
              <a:rPr lang="ar-SA" dirty="0"/>
              <a:t>	7- </a:t>
            </a:r>
            <a:r>
              <a:rPr lang="ar-SA" dirty="0">
                <a:solidFill>
                  <a:srgbClr val="00B050"/>
                </a:solidFill>
              </a:rPr>
              <a:t>امتلاك إرادة التحدي ونشر روح التفاؤل </a:t>
            </a:r>
            <a:r>
              <a:rPr lang="ar-SA" dirty="0"/>
              <a:t>.</a:t>
            </a:r>
          </a:p>
          <a:p>
            <a:r>
              <a:rPr lang="ar-SA" dirty="0"/>
              <a:t>	8- </a:t>
            </a:r>
            <a:r>
              <a:rPr lang="ar-SA" dirty="0">
                <a:solidFill>
                  <a:srgbClr val="D9791B"/>
                </a:solidFill>
              </a:rPr>
              <a:t>التسامح والوفاء والانتماء للعمل التطوعي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143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سابعا </a:t>
            </a:r>
            <a:r>
              <a:rPr lang="ar-SA" b="1" dirty="0"/>
              <a:t>: </a:t>
            </a:r>
            <a:r>
              <a:rPr lang="ar-SA" b="1" dirty="0">
                <a:solidFill>
                  <a:srgbClr val="FF0000"/>
                </a:solidFill>
              </a:rPr>
              <a:t>الأسس التي يجب مراعاتها تجاه المتطوع</a:t>
            </a:r>
          </a:p>
          <a:p>
            <a:r>
              <a:rPr lang="ar-SA" dirty="0"/>
              <a:t>1- يجب أن </a:t>
            </a:r>
            <a:r>
              <a:rPr lang="ar-SA" dirty="0">
                <a:solidFill>
                  <a:srgbClr val="0070C0"/>
                </a:solidFill>
              </a:rPr>
              <a:t>يشعر المتطوع بأهمية العمل الذي يقوم به </a:t>
            </a:r>
            <a:r>
              <a:rPr lang="ar-SA" dirty="0"/>
              <a:t>وأهمية جهده وقدراته وإمكانياته .</a:t>
            </a:r>
          </a:p>
          <a:p>
            <a:r>
              <a:rPr lang="ar-SA" dirty="0"/>
              <a:t>	2- يجب </a:t>
            </a:r>
            <a:r>
              <a:rPr lang="ar-SA" dirty="0">
                <a:solidFill>
                  <a:srgbClr val="FF0000"/>
                </a:solidFill>
              </a:rPr>
              <a:t>إتاحة الفرص للمتطوعين للنمو والتعليم </a:t>
            </a:r>
            <a:r>
              <a:rPr lang="ar-SA" dirty="0" smtClean="0"/>
              <a:t>ليستطيعوا </a:t>
            </a:r>
            <a:r>
              <a:rPr lang="ar-SA" dirty="0"/>
              <a:t>تحمل المسؤولية .</a:t>
            </a:r>
          </a:p>
          <a:p>
            <a:r>
              <a:rPr lang="ar-SA" dirty="0"/>
              <a:t>	3- </a:t>
            </a:r>
            <a:r>
              <a:rPr lang="ar-SA" dirty="0">
                <a:solidFill>
                  <a:srgbClr val="00B050"/>
                </a:solidFill>
              </a:rPr>
              <a:t>تدريب المتطوعين باستمرار </a:t>
            </a:r>
            <a:r>
              <a:rPr lang="ar-SA" dirty="0"/>
              <a:t>في المجال الذي يعملون فيه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666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4</a:t>
            </a:r>
            <a:r>
              <a:rPr lang="ar-SA" dirty="0" smtClean="0"/>
              <a:t>- </a:t>
            </a:r>
            <a:r>
              <a:rPr lang="ar-SA" dirty="0">
                <a:solidFill>
                  <a:srgbClr val="0070C0"/>
                </a:solidFill>
              </a:rPr>
              <a:t>متابعة المتطوعين وتنمية وتدريب وتأهيل</a:t>
            </a:r>
            <a:r>
              <a:rPr lang="ar-SA" dirty="0"/>
              <a:t> </a:t>
            </a:r>
            <a:r>
              <a:rPr lang="ar-SA" dirty="0">
                <a:solidFill>
                  <a:srgbClr val="FF0000"/>
                </a:solidFill>
              </a:rPr>
              <a:t>كل من يثبت ضعف مهاراته المطلوبة للعمل المكلف به </a:t>
            </a:r>
            <a:r>
              <a:rPr lang="ar-SA" dirty="0"/>
              <a:t>.</a:t>
            </a:r>
          </a:p>
          <a:p>
            <a:r>
              <a:rPr lang="ar-SA" dirty="0"/>
              <a:t>	5- </a:t>
            </a:r>
            <a:r>
              <a:rPr lang="ar-SA" dirty="0">
                <a:solidFill>
                  <a:srgbClr val="7030A0"/>
                </a:solidFill>
              </a:rPr>
              <a:t>معرفة المتطوع لقدراته وتوظيفها طبقا لذلك </a:t>
            </a:r>
            <a:r>
              <a:rPr lang="ar-SA" dirty="0"/>
              <a:t>.</a:t>
            </a:r>
          </a:p>
          <a:p>
            <a:r>
              <a:rPr lang="ar-SA" dirty="0"/>
              <a:t>	6- </a:t>
            </a:r>
            <a:r>
              <a:rPr lang="ar-SA" dirty="0">
                <a:solidFill>
                  <a:srgbClr val="D9791B"/>
                </a:solidFill>
              </a:rPr>
              <a:t>إقامة مراكز خاصة شرعية</a:t>
            </a:r>
            <a:r>
              <a:rPr lang="ar-SA" dirty="0"/>
              <a:t> </a:t>
            </a:r>
            <a:r>
              <a:rPr lang="ar-SA" dirty="0">
                <a:solidFill>
                  <a:srgbClr val="0E478A"/>
                </a:solidFill>
              </a:rPr>
              <a:t>لتنظيم عملية التطوع وإنشاء السجلات الخاصة به</a:t>
            </a:r>
            <a:r>
              <a:rPr lang="ar-SA" dirty="0"/>
              <a:t>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683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7- </a:t>
            </a:r>
            <a:r>
              <a:rPr lang="ar-SA" dirty="0">
                <a:solidFill>
                  <a:srgbClr val="FF0000"/>
                </a:solidFill>
              </a:rPr>
              <a:t>الحوافز التشجيعية </a:t>
            </a:r>
            <a:r>
              <a:rPr lang="ar-SA" dirty="0"/>
              <a:t>مهمة في مجالات العمل الإنساني .</a:t>
            </a:r>
          </a:p>
          <a:p>
            <a:r>
              <a:rPr lang="ar-SA" dirty="0"/>
              <a:t>	</a:t>
            </a:r>
            <a:endParaRPr lang="ar-SA" dirty="0" smtClean="0"/>
          </a:p>
          <a:p>
            <a:r>
              <a:rPr lang="ar-SA" dirty="0" smtClean="0"/>
              <a:t>8- </a:t>
            </a:r>
            <a:r>
              <a:rPr lang="ar-SA" dirty="0">
                <a:solidFill>
                  <a:srgbClr val="0070C0"/>
                </a:solidFill>
              </a:rPr>
              <a:t>إرسال المتطوعين لحضور المؤتمرات والندوات </a:t>
            </a:r>
            <a:r>
              <a:rPr lang="ar-SA" dirty="0" smtClean="0">
                <a:solidFill>
                  <a:srgbClr val="0070C0"/>
                </a:solidFill>
              </a:rPr>
              <a:t>التي </a:t>
            </a:r>
            <a:r>
              <a:rPr lang="ar-SA" dirty="0">
                <a:solidFill>
                  <a:srgbClr val="0070C0"/>
                </a:solidFill>
              </a:rPr>
              <a:t>تصقل </a:t>
            </a:r>
            <a:r>
              <a:rPr lang="ar-SA" dirty="0" smtClean="0">
                <a:solidFill>
                  <a:srgbClr val="0070C0"/>
                </a:solidFill>
              </a:rPr>
              <a:t>  من </a:t>
            </a:r>
            <a:r>
              <a:rPr lang="ar-SA" dirty="0">
                <a:solidFill>
                  <a:srgbClr val="0070C0"/>
                </a:solidFill>
              </a:rPr>
              <a:t>خبراتهم وتعرفهم الجديد في العمل التطوعي </a:t>
            </a:r>
            <a:r>
              <a:rPr lang="ar-SA" dirty="0"/>
              <a:t>سواء داخليا أو خارجيا </a:t>
            </a:r>
            <a:r>
              <a:rPr lang="ar-SA" dirty="0">
                <a:solidFill>
                  <a:srgbClr val="FF0000"/>
                </a:solidFill>
              </a:rPr>
              <a:t>وتسهم في تواصلهم مع المؤسسات التطوعية الأخرى </a:t>
            </a:r>
            <a:r>
              <a:rPr lang="ar-SA" dirty="0"/>
              <a:t>.</a:t>
            </a:r>
          </a:p>
          <a:p>
            <a:r>
              <a:rPr lang="ar-SA" dirty="0"/>
              <a:t>	</a:t>
            </a:r>
            <a:endParaRPr lang="ar-SA" dirty="0" smtClean="0"/>
          </a:p>
          <a:p>
            <a:r>
              <a:rPr lang="ar-SA" dirty="0" smtClean="0"/>
              <a:t>9- </a:t>
            </a:r>
            <a:r>
              <a:rPr lang="ar-SA" dirty="0">
                <a:solidFill>
                  <a:srgbClr val="7030A0"/>
                </a:solidFill>
              </a:rPr>
              <a:t>تكريم المتميزين من المتطوعين من قبل الدولة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3297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10- </a:t>
            </a:r>
            <a:r>
              <a:rPr lang="ar-SA" dirty="0">
                <a:solidFill>
                  <a:srgbClr val="FF0000"/>
                </a:solidFill>
              </a:rPr>
              <a:t>يجب أن يعرف جميع العاملين أهمية المتطوع الذي يتبرع بوقته وجهده </a:t>
            </a:r>
            <a:r>
              <a:rPr lang="ar-SA" dirty="0">
                <a:solidFill>
                  <a:srgbClr val="7030A0"/>
                </a:solidFill>
              </a:rPr>
              <a:t>دون أجر يذكر </a:t>
            </a:r>
            <a:r>
              <a:rPr lang="ar-SA" dirty="0"/>
              <a:t>.</a:t>
            </a:r>
          </a:p>
          <a:p>
            <a:r>
              <a:rPr lang="ar-SA" dirty="0"/>
              <a:t>	11- </a:t>
            </a:r>
            <a:r>
              <a:rPr lang="ar-SA" dirty="0">
                <a:solidFill>
                  <a:srgbClr val="0070C0"/>
                </a:solidFill>
              </a:rPr>
              <a:t>المعرفة الكاملة للمسؤول عن العمل التطوعي بكيفية التعامل مع المتطوعين </a:t>
            </a:r>
            <a:r>
              <a:rPr lang="ar-SA" dirty="0"/>
              <a:t>.</a:t>
            </a:r>
          </a:p>
          <a:p>
            <a:r>
              <a:rPr lang="ar-SA" dirty="0"/>
              <a:t>	12- </a:t>
            </a:r>
            <a:r>
              <a:rPr lang="ar-SA" dirty="0">
                <a:solidFill>
                  <a:srgbClr val="00B050"/>
                </a:solidFill>
              </a:rPr>
              <a:t>تكثيف الحملات الإعلامية لاجتذاب أكبر عدد </a:t>
            </a:r>
            <a:r>
              <a:rPr lang="ar-SA" dirty="0" smtClean="0">
                <a:solidFill>
                  <a:srgbClr val="00B050"/>
                </a:solidFill>
              </a:rPr>
              <a:t>من </a:t>
            </a:r>
            <a:r>
              <a:rPr lang="ar-SA" dirty="0" smtClean="0">
                <a:solidFill>
                  <a:srgbClr val="00B050"/>
                </a:solidFill>
              </a:rPr>
              <a:t>المتطوعين </a:t>
            </a:r>
            <a:r>
              <a:rPr lang="ar-SA" dirty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6793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480" y="1624012"/>
            <a:ext cx="8915400" cy="4525963"/>
          </a:xfrm>
        </p:spPr>
        <p:txBody>
          <a:bodyPr/>
          <a:lstStyle/>
          <a:p>
            <a:r>
              <a:rPr lang="ar-SA" b="1" dirty="0" smtClean="0"/>
              <a:t>ثامنا : </a:t>
            </a:r>
            <a:r>
              <a:rPr lang="ar-SA" b="1" dirty="0">
                <a:solidFill>
                  <a:srgbClr val="FF0000"/>
                </a:solidFill>
              </a:rPr>
              <a:t>الأعمال التي يؤديها المتطوع</a:t>
            </a:r>
          </a:p>
          <a:p>
            <a:r>
              <a:rPr lang="ar-SA" dirty="0" smtClean="0"/>
              <a:t>        </a:t>
            </a:r>
            <a:r>
              <a:rPr lang="ar-SA" dirty="0" smtClean="0">
                <a:solidFill>
                  <a:srgbClr val="7030A0"/>
                </a:solidFill>
              </a:rPr>
              <a:t>هناك مجموعة من الأعمال التي يجب أن يؤديها المتطوع وهى كالتالي </a:t>
            </a:r>
            <a:r>
              <a:rPr lang="ar-SA" dirty="0" smtClean="0"/>
              <a:t>:</a:t>
            </a:r>
          </a:p>
          <a:p>
            <a:r>
              <a:rPr lang="ar-SA" dirty="0" smtClean="0"/>
              <a:t>1- </a:t>
            </a:r>
            <a:r>
              <a:rPr lang="ar-SA" dirty="0">
                <a:solidFill>
                  <a:srgbClr val="00B050"/>
                </a:solidFill>
              </a:rPr>
              <a:t>المعاونة في تمويل الجمعيات وتنظيم حملات جمع التبرعات </a:t>
            </a:r>
            <a:r>
              <a:rPr lang="ar-SA" dirty="0"/>
              <a:t>.</a:t>
            </a:r>
          </a:p>
          <a:p>
            <a:r>
              <a:rPr lang="ar-SA" dirty="0"/>
              <a:t>	2- </a:t>
            </a:r>
            <a:r>
              <a:rPr lang="ar-SA" dirty="0">
                <a:solidFill>
                  <a:srgbClr val="C00000"/>
                </a:solidFill>
              </a:rPr>
              <a:t>القيام بتنفيذ برامج العلاقات العامة والتوعية </a:t>
            </a:r>
            <a:r>
              <a:rPr lang="ar-SA" dirty="0"/>
              <a:t>.</a:t>
            </a:r>
          </a:p>
          <a:p>
            <a:r>
              <a:rPr lang="ar-SA" dirty="0"/>
              <a:t>	3- </a:t>
            </a:r>
            <a:r>
              <a:rPr lang="ar-SA" dirty="0">
                <a:solidFill>
                  <a:srgbClr val="0070C0"/>
                </a:solidFill>
              </a:rPr>
              <a:t>دراسة ردود فعل المجتمع الإيجابية والسلبية لبرامج المؤسسة </a:t>
            </a:r>
            <a:r>
              <a:rPr lang="ar-SA" dirty="0"/>
              <a:t>.</a:t>
            </a:r>
          </a:p>
          <a:p>
            <a:r>
              <a:rPr lang="ar-SA" dirty="0"/>
              <a:t>	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6051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4</a:t>
            </a:r>
            <a:r>
              <a:rPr lang="ar-SA" dirty="0" smtClean="0"/>
              <a:t>- </a:t>
            </a:r>
            <a:r>
              <a:rPr lang="ar-SA" dirty="0">
                <a:solidFill>
                  <a:srgbClr val="FF0000"/>
                </a:solidFill>
              </a:rPr>
              <a:t>العمل في عضوية اللجان </a:t>
            </a:r>
            <a:r>
              <a:rPr lang="ar-SA" dirty="0" smtClean="0">
                <a:solidFill>
                  <a:srgbClr val="FF0000"/>
                </a:solidFill>
              </a:rPr>
              <a:t>التي </a:t>
            </a:r>
            <a:r>
              <a:rPr lang="ar-SA" dirty="0">
                <a:solidFill>
                  <a:srgbClr val="FF0000"/>
                </a:solidFill>
              </a:rPr>
              <a:t>تقدم خدمات للمجتمع </a:t>
            </a:r>
            <a:r>
              <a:rPr lang="ar-SA" dirty="0"/>
              <a:t>.</a:t>
            </a:r>
          </a:p>
          <a:p>
            <a:r>
              <a:rPr lang="ar-SA" dirty="0"/>
              <a:t>	</a:t>
            </a:r>
            <a:r>
              <a:rPr lang="ar-SA" dirty="0" smtClean="0"/>
              <a:t>5- </a:t>
            </a:r>
            <a:r>
              <a:rPr lang="ar-SA" dirty="0">
                <a:solidFill>
                  <a:srgbClr val="0070C0"/>
                </a:solidFill>
              </a:rPr>
              <a:t>المعاونة في تحديد أسباب المشكلات </a:t>
            </a:r>
            <a:r>
              <a:rPr lang="ar-SA" dirty="0"/>
              <a:t>.</a:t>
            </a:r>
          </a:p>
          <a:p>
            <a:r>
              <a:rPr lang="ar-SA" dirty="0"/>
              <a:t>	6- </a:t>
            </a:r>
            <a:r>
              <a:rPr lang="ar-SA" dirty="0">
                <a:solidFill>
                  <a:srgbClr val="7030A0"/>
                </a:solidFill>
              </a:rPr>
              <a:t>التنفيذ المباشر للخدمات </a:t>
            </a:r>
            <a:r>
              <a:rPr lang="ar-SA" dirty="0"/>
              <a:t>.</a:t>
            </a:r>
          </a:p>
          <a:p>
            <a:r>
              <a:rPr lang="ar-SA" dirty="0"/>
              <a:t>	7- </a:t>
            </a:r>
            <a:r>
              <a:rPr lang="ar-SA" dirty="0">
                <a:solidFill>
                  <a:srgbClr val="D9791B"/>
                </a:solidFill>
              </a:rPr>
              <a:t>التحدث باسم المؤسسة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3629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تاسعا : </a:t>
            </a:r>
            <a:r>
              <a:rPr lang="ar-SA" b="1" dirty="0" smtClean="0">
                <a:solidFill>
                  <a:srgbClr val="FF0000"/>
                </a:solidFill>
              </a:rPr>
              <a:t>سمات المتطوع الجاد</a:t>
            </a:r>
          </a:p>
          <a:p>
            <a:r>
              <a:rPr lang="ar-SA" dirty="0" smtClean="0"/>
              <a:t>1- </a:t>
            </a:r>
            <a:r>
              <a:rPr lang="ar-SA" dirty="0" smtClean="0">
                <a:solidFill>
                  <a:srgbClr val="7030A0"/>
                </a:solidFill>
              </a:rPr>
              <a:t>تنظيم الوقت والأولويات </a:t>
            </a:r>
            <a:r>
              <a:rPr lang="ar-SA" dirty="0" smtClean="0">
                <a:solidFill>
                  <a:srgbClr val="FF0000"/>
                </a:solidFill>
              </a:rPr>
              <a:t>بحسب جدول أسبوعي </a:t>
            </a:r>
            <a:r>
              <a:rPr lang="ar-SA" dirty="0" smtClean="0"/>
              <a:t>.</a:t>
            </a:r>
          </a:p>
          <a:p>
            <a:r>
              <a:rPr lang="ar-SA" dirty="0"/>
              <a:t>	2- </a:t>
            </a:r>
            <a:r>
              <a:rPr lang="ar-SA" dirty="0">
                <a:solidFill>
                  <a:srgbClr val="0070C0"/>
                </a:solidFill>
              </a:rPr>
              <a:t>أن يكون لديه القدرة الكافية على المستوى الثقافي والمهارات الخاصة </a:t>
            </a:r>
            <a:r>
              <a:rPr lang="ar-SA" dirty="0"/>
              <a:t>التي تمكنه من </a:t>
            </a:r>
            <a:r>
              <a:rPr lang="ar-SA" dirty="0">
                <a:solidFill>
                  <a:srgbClr val="00B050"/>
                </a:solidFill>
              </a:rPr>
              <a:t>تحمل مسؤولياته التطوعية </a:t>
            </a:r>
            <a:r>
              <a:rPr lang="ar-SA" dirty="0"/>
              <a:t>.</a:t>
            </a:r>
          </a:p>
          <a:p>
            <a:r>
              <a:rPr lang="ar-SA" dirty="0"/>
              <a:t>	3- </a:t>
            </a:r>
            <a:r>
              <a:rPr lang="ar-SA" dirty="0">
                <a:solidFill>
                  <a:schemeClr val="accent6">
                    <a:lumMod val="50000"/>
                  </a:schemeClr>
                </a:solidFill>
              </a:rPr>
              <a:t>حسن التعامل مع الآخرين والتحلي بالتواضع ولين الجانب </a:t>
            </a:r>
            <a:r>
              <a:rPr lang="ar-SA" dirty="0"/>
              <a:t>.</a:t>
            </a:r>
          </a:p>
          <a:p>
            <a:r>
              <a:rPr lang="ar-SA" dirty="0"/>
              <a:t>	4- </a:t>
            </a:r>
            <a:r>
              <a:rPr lang="ar-SA" dirty="0">
                <a:solidFill>
                  <a:srgbClr val="FF0000"/>
                </a:solidFill>
              </a:rPr>
              <a:t>الشعور بالانتماء لبيئة العمل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259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5- </a:t>
            </a:r>
            <a:r>
              <a:rPr lang="ar-SA" dirty="0" smtClean="0">
                <a:solidFill>
                  <a:srgbClr val="FF0000"/>
                </a:solidFill>
              </a:rPr>
              <a:t>القدرة على تحمل المسؤولية </a:t>
            </a:r>
            <a:r>
              <a:rPr lang="ar-SA" dirty="0" smtClean="0">
                <a:solidFill>
                  <a:srgbClr val="0070C0"/>
                </a:solidFill>
              </a:rPr>
              <a:t>والاعتماد عليه في القيام بالأعمال التي في حدود طاقته</a:t>
            </a:r>
            <a:r>
              <a:rPr lang="ar-SA" dirty="0" smtClean="0"/>
              <a:t> .</a:t>
            </a:r>
          </a:p>
          <a:p>
            <a:r>
              <a:rPr lang="ar-SA" dirty="0"/>
              <a:t>	6- </a:t>
            </a:r>
            <a:r>
              <a:rPr lang="ar-SA" dirty="0">
                <a:solidFill>
                  <a:srgbClr val="7030A0"/>
                </a:solidFill>
              </a:rPr>
              <a:t>احترام الناس وتقبل فروقهم الفردية والرغبة في مساعدتهم </a:t>
            </a:r>
            <a:r>
              <a:rPr lang="ar-SA" dirty="0"/>
              <a:t>.</a:t>
            </a:r>
          </a:p>
          <a:p>
            <a:r>
              <a:rPr lang="ar-SA" dirty="0"/>
              <a:t>	7- </a:t>
            </a:r>
            <a:r>
              <a:rPr lang="ar-SA" dirty="0">
                <a:solidFill>
                  <a:srgbClr val="FF0000"/>
                </a:solidFill>
              </a:rPr>
              <a:t>النضج العقلي والانفعالي </a:t>
            </a:r>
            <a:r>
              <a:rPr lang="ar-SA" dirty="0"/>
              <a:t>الذي يمكنه من العمل مع الأخرين .</a:t>
            </a:r>
          </a:p>
          <a:p>
            <a:r>
              <a:rPr lang="ar-SA" dirty="0"/>
              <a:t>	8- </a:t>
            </a:r>
            <a:r>
              <a:rPr lang="ar-SA" dirty="0">
                <a:solidFill>
                  <a:srgbClr val="D9791B"/>
                </a:solidFill>
              </a:rPr>
              <a:t>أن يكون لديه المعرفة بموارد المجتمع </a:t>
            </a:r>
            <a:r>
              <a:rPr lang="ar-SA" dirty="0"/>
              <a:t>.</a:t>
            </a:r>
          </a:p>
          <a:p>
            <a:r>
              <a:rPr lang="ar-SA" dirty="0"/>
              <a:t>	9- </a:t>
            </a:r>
            <a:r>
              <a:rPr lang="ar-SA" dirty="0">
                <a:solidFill>
                  <a:srgbClr val="0E478A"/>
                </a:solidFill>
              </a:rPr>
              <a:t>الالتزام بالعمل التطوعي كالالتزام بالوظيفة الرسمية </a:t>
            </a:r>
            <a:r>
              <a:rPr lang="ar-SA" dirty="0"/>
              <a:t>.</a:t>
            </a:r>
          </a:p>
          <a:p>
            <a:r>
              <a:rPr lang="ar-SA" dirty="0"/>
              <a:t>	10- </a:t>
            </a:r>
            <a:r>
              <a:rPr lang="ar-SA" dirty="0">
                <a:solidFill>
                  <a:srgbClr val="FF0000"/>
                </a:solidFill>
              </a:rPr>
              <a:t>أن يكون المتطوع متعاون يجيد المبادرة والإعداد للعمل </a:t>
            </a:r>
            <a:r>
              <a:rPr lang="ar-SA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6411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(2)</Template>
  <TotalTime>81</TotalTime>
  <Words>297</Words>
  <Application>Microsoft Office PowerPoint</Application>
  <PresentationFormat>A4 Paper (210x297 mm)</PresentationFormat>
  <Paragraphs>135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الخامسة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</vt:lpstr>
      <vt:lpstr>    </vt:lpstr>
      <vt:lpstr>    </vt:lpstr>
      <vt:lpstr>    </vt:lpstr>
      <vt:lpstr>    </vt:lpstr>
      <vt:lpstr>    </vt:lpstr>
      <vt:lpstr> 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11</cp:revision>
  <dcterms:created xsi:type="dcterms:W3CDTF">2014-08-25T07:49:22Z</dcterms:created>
  <dcterms:modified xsi:type="dcterms:W3CDTF">2014-09-19T22:19:05Z</dcterms:modified>
</cp:coreProperties>
</file>