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D26"/>
    <a:srgbClr val="D9791B"/>
    <a:srgbClr val="43A79C"/>
    <a:srgbClr val="0E478A"/>
    <a:srgbClr val="81AA52"/>
    <a:srgbClr val="EDBD1F"/>
    <a:srgbClr val="313B4A"/>
    <a:srgbClr val="F04316"/>
    <a:srgbClr val="ECA02F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الاستقطاب والتدريب للمتطوعين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/>
          </a:p>
          <a:p>
            <a:r>
              <a:rPr lang="ar-SA" dirty="0"/>
              <a:t> </a:t>
            </a:r>
            <a:r>
              <a:rPr lang="ar-SA" dirty="0" smtClean="0"/>
              <a:t>  أولا  : التعريف بالاستقطاب وتقنياته</a:t>
            </a:r>
          </a:p>
          <a:p>
            <a:r>
              <a:rPr lang="ar-SA" dirty="0"/>
              <a:t> </a:t>
            </a:r>
            <a:r>
              <a:rPr lang="ar-SA" dirty="0" smtClean="0"/>
              <a:t> ثانيا   : عوامل نجاح عملية الاستقطاب</a:t>
            </a:r>
          </a:p>
          <a:p>
            <a:r>
              <a:rPr lang="ar-SA" dirty="0"/>
              <a:t> </a:t>
            </a:r>
            <a:r>
              <a:rPr lang="ar-SA" dirty="0" smtClean="0"/>
              <a:t>ثالثا    : بعض الأفكار العملية لاستقطاب المتطوعين</a:t>
            </a:r>
          </a:p>
          <a:p>
            <a:r>
              <a:rPr lang="ar-SA" dirty="0" smtClean="0"/>
              <a:t>رابعا   : تصنيف المتطوعين</a:t>
            </a:r>
          </a:p>
          <a:p>
            <a:r>
              <a:rPr lang="ar-SA" dirty="0" smtClean="0"/>
              <a:t>خامسا  : أهداف التدريب في العمل التطوعي وأهم مجالاته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5300" y="1420838"/>
            <a:ext cx="8915400" cy="4525963"/>
          </a:xfrm>
        </p:spPr>
        <p:txBody>
          <a:bodyPr/>
          <a:lstStyle/>
          <a:p>
            <a:r>
              <a:rPr lang="ar-SA" b="1" dirty="0"/>
              <a:t> أولا  : </a:t>
            </a:r>
            <a:r>
              <a:rPr lang="ar-SA" b="1" dirty="0">
                <a:solidFill>
                  <a:srgbClr val="FF0000"/>
                </a:solidFill>
              </a:rPr>
              <a:t>التعريف بالاستقطاب </a:t>
            </a:r>
            <a:r>
              <a:rPr lang="ar-SA" b="1" dirty="0" smtClean="0">
                <a:solidFill>
                  <a:srgbClr val="FF0000"/>
                </a:solidFill>
              </a:rPr>
              <a:t>وتقنياته</a:t>
            </a:r>
          </a:p>
          <a:p>
            <a:r>
              <a:rPr lang="ar-SA" dirty="0" smtClean="0"/>
              <a:t>    أ ) </a:t>
            </a:r>
            <a:r>
              <a:rPr lang="ar-SA" dirty="0" smtClean="0">
                <a:solidFill>
                  <a:srgbClr val="0070C0"/>
                </a:solidFill>
              </a:rPr>
              <a:t>تعريف الاستقطاب  </a:t>
            </a:r>
          </a:p>
          <a:p>
            <a:r>
              <a:rPr lang="ar-SA" dirty="0" smtClean="0"/>
              <a:t> يمكن تعريف </a:t>
            </a:r>
            <a:r>
              <a:rPr lang="ar-SA" dirty="0">
                <a:solidFill>
                  <a:srgbClr val="FF0000"/>
                </a:solidFill>
              </a:rPr>
              <a:t>الاستقطاب</a:t>
            </a:r>
            <a:r>
              <a:rPr lang="ar-SA" dirty="0"/>
              <a:t> </a:t>
            </a:r>
            <a:r>
              <a:rPr lang="ar-SA" dirty="0" smtClean="0"/>
              <a:t>بأنه « </a:t>
            </a:r>
            <a:r>
              <a:rPr lang="ar-SA" dirty="0" smtClean="0">
                <a:solidFill>
                  <a:srgbClr val="7030A0"/>
                </a:solidFill>
              </a:rPr>
              <a:t>تشجيع </a:t>
            </a:r>
            <a:r>
              <a:rPr lang="ar-SA" dirty="0">
                <a:solidFill>
                  <a:srgbClr val="7030A0"/>
                </a:solidFill>
              </a:rPr>
              <a:t>الأفراد الذين يملكون المهارات المطلوبة للتقدم للعمل في </a:t>
            </a:r>
            <a:r>
              <a:rPr lang="ar-SA" dirty="0" smtClean="0">
                <a:solidFill>
                  <a:srgbClr val="7030A0"/>
                </a:solidFill>
              </a:rPr>
              <a:t>المنشأة </a:t>
            </a:r>
            <a:r>
              <a:rPr lang="ar-SA" dirty="0" smtClean="0"/>
              <a:t>».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/>
              <a:t>    </a:t>
            </a:r>
            <a:r>
              <a:rPr lang="ar-SA" dirty="0" smtClean="0"/>
              <a:t>ويعني </a:t>
            </a:r>
            <a:r>
              <a:rPr lang="ar-SA" dirty="0" smtClean="0">
                <a:solidFill>
                  <a:srgbClr val="FF0000"/>
                </a:solidFill>
              </a:rPr>
              <a:t>استقطاب </a:t>
            </a:r>
            <a:r>
              <a:rPr lang="ar-SA" dirty="0">
                <a:solidFill>
                  <a:srgbClr val="FF0000"/>
                </a:solidFill>
              </a:rPr>
              <a:t>المتطوعين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70C0"/>
                </a:solidFill>
              </a:rPr>
              <a:t>تشجيع </a:t>
            </a:r>
            <a:r>
              <a:rPr lang="ar-SA" dirty="0">
                <a:solidFill>
                  <a:srgbClr val="0070C0"/>
                </a:solidFill>
              </a:rPr>
              <a:t>الأشخاص الذين يتمتعون </a:t>
            </a:r>
            <a:r>
              <a:rPr lang="ar-SA" dirty="0" smtClean="0">
                <a:solidFill>
                  <a:srgbClr val="0070C0"/>
                </a:solidFill>
              </a:rPr>
              <a:t>بمهـارة وخبـرة معينـة ويرغبون </a:t>
            </a:r>
            <a:r>
              <a:rPr lang="ar-SA" dirty="0">
                <a:solidFill>
                  <a:srgbClr val="0070C0"/>
                </a:solidFill>
              </a:rPr>
              <a:t>في أداء الواجب الاجتماعي </a:t>
            </a:r>
            <a:r>
              <a:rPr lang="ar-SA" dirty="0" smtClean="0">
                <a:solidFill>
                  <a:srgbClr val="7030A0"/>
                </a:solidFill>
              </a:rPr>
              <a:t>للتقدم </a:t>
            </a:r>
            <a:r>
              <a:rPr lang="ar-SA" dirty="0">
                <a:solidFill>
                  <a:srgbClr val="7030A0"/>
                </a:solidFill>
              </a:rPr>
              <a:t>للعمل في المنظمة التطوعية بعض الوقت </a:t>
            </a:r>
            <a:r>
              <a:rPr lang="ar-SA" dirty="0">
                <a:solidFill>
                  <a:srgbClr val="C00000"/>
                </a:solidFill>
              </a:rPr>
              <a:t>ودون مقابل </a:t>
            </a:r>
            <a:r>
              <a:rPr lang="ar-SA" dirty="0" smtClean="0">
                <a:solidFill>
                  <a:srgbClr val="C00000"/>
                </a:solidFill>
              </a:rPr>
              <a:t>مادي </a:t>
            </a:r>
            <a:r>
              <a:rPr lang="ar-SA" dirty="0" smtClean="0"/>
              <a:t>».</a:t>
            </a:r>
            <a:endParaRPr lang="ar-SA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 ) </a:t>
            </a:r>
            <a:r>
              <a:rPr lang="ar-SA" dirty="0" smtClean="0">
                <a:solidFill>
                  <a:srgbClr val="0070C0"/>
                </a:solidFill>
              </a:rPr>
              <a:t>تقنيات الاستقطاب</a:t>
            </a:r>
          </a:p>
          <a:p>
            <a:endParaRPr lang="ar-SA" dirty="0" smtClean="0"/>
          </a:p>
          <a:p>
            <a:r>
              <a:rPr lang="ar-SA" dirty="0"/>
              <a:t>1</a:t>
            </a:r>
            <a:r>
              <a:rPr lang="ar-SA" dirty="0" smtClean="0"/>
              <a:t>ـ </a:t>
            </a:r>
            <a:r>
              <a:rPr lang="ar-SA" dirty="0" smtClean="0">
                <a:solidFill>
                  <a:srgbClr val="FF0000"/>
                </a:solidFill>
              </a:rPr>
              <a:t>تحـديـد الحاجـة </a:t>
            </a:r>
            <a:r>
              <a:rPr lang="ar-SA" dirty="0">
                <a:solidFill>
                  <a:srgbClr val="FF0000"/>
                </a:solidFill>
              </a:rPr>
              <a:t>إلى </a:t>
            </a:r>
            <a:r>
              <a:rPr lang="ar-SA" dirty="0" smtClean="0">
                <a:solidFill>
                  <a:srgbClr val="FF0000"/>
                </a:solidFill>
              </a:rPr>
              <a:t>المتطوعين </a:t>
            </a:r>
            <a:r>
              <a:rPr lang="ar-SA" dirty="0" smtClean="0"/>
              <a:t>: </a:t>
            </a:r>
            <a:r>
              <a:rPr lang="ar-SA" dirty="0"/>
              <a:t>فليس </a:t>
            </a:r>
            <a:r>
              <a:rPr lang="ar-SA" dirty="0" smtClean="0"/>
              <a:t>المـراد هـو </a:t>
            </a:r>
            <a:r>
              <a:rPr lang="ar-SA" dirty="0"/>
              <a:t>كثرة أعداد </a:t>
            </a:r>
            <a:r>
              <a:rPr lang="ar-SA" dirty="0" smtClean="0"/>
              <a:t>المتطوعين ، </a:t>
            </a:r>
            <a:r>
              <a:rPr lang="ar-SA" dirty="0">
                <a:solidFill>
                  <a:srgbClr val="7030A0"/>
                </a:solidFill>
              </a:rPr>
              <a:t>بل المطلوب </a:t>
            </a:r>
            <a:r>
              <a:rPr lang="ar-SA" dirty="0">
                <a:solidFill>
                  <a:srgbClr val="C00000"/>
                </a:solidFill>
              </a:rPr>
              <a:t>المتطوع المناسب في العمل </a:t>
            </a:r>
            <a:r>
              <a:rPr lang="ar-SA" dirty="0" smtClean="0">
                <a:solidFill>
                  <a:srgbClr val="C00000"/>
                </a:solidFill>
              </a:rPr>
              <a:t>المناسب </a:t>
            </a:r>
            <a:r>
              <a:rPr lang="ar-SA" dirty="0" smtClean="0"/>
              <a:t>، </a:t>
            </a:r>
            <a:r>
              <a:rPr lang="ar-SA" dirty="0">
                <a:solidFill>
                  <a:srgbClr val="43A79C"/>
                </a:solidFill>
              </a:rPr>
              <a:t>وإن </a:t>
            </a:r>
            <a:r>
              <a:rPr lang="ar-SA" dirty="0" smtClean="0">
                <a:solidFill>
                  <a:srgbClr val="43A79C"/>
                </a:solidFill>
              </a:rPr>
              <a:t>أيـة محاولـة لتـوظيـف المتطـوع </a:t>
            </a:r>
            <a:r>
              <a:rPr lang="ar-SA" dirty="0">
                <a:solidFill>
                  <a:srgbClr val="43A79C"/>
                </a:solidFill>
              </a:rPr>
              <a:t>دون أن </a:t>
            </a:r>
            <a:r>
              <a:rPr lang="ar-SA" dirty="0" smtClean="0">
                <a:solidFill>
                  <a:srgbClr val="43A79C"/>
                </a:solidFill>
              </a:rPr>
              <a:t>يكـون </a:t>
            </a:r>
            <a:r>
              <a:rPr lang="ar-SA" dirty="0">
                <a:solidFill>
                  <a:srgbClr val="43A79C"/>
                </a:solidFill>
              </a:rPr>
              <a:t>هناك </a:t>
            </a:r>
            <a:r>
              <a:rPr lang="ar-SA" dirty="0" smtClean="0">
                <a:solidFill>
                  <a:srgbClr val="43A79C"/>
                </a:solidFill>
              </a:rPr>
              <a:t>إعـداد </a:t>
            </a:r>
            <a:r>
              <a:rPr lang="ar-SA" dirty="0">
                <a:solidFill>
                  <a:srgbClr val="43A79C"/>
                </a:solidFill>
              </a:rPr>
              <a:t>لوظيفة مناسبة </a:t>
            </a:r>
            <a:r>
              <a:rPr lang="ar-SA" dirty="0" smtClean="0">
                <a:solidFill>
                  <a:srgbClr val="43A79C"/>
                </a:solidFill>
              </a:rPr>
              <a:t>له </a:t>
            </a:r>
            <a:r>
              <a:rPr lang="ar-SA" dirty="0" smtClean="0"/>
              <a:t>، </a:t>
            </a:r>
            <a:r>
              <a:rPr lang="ar-SA" dirty="0"/>
              <a:t>كالذي يبيع سلعة لا وجود </a:t>
            </a:r>
            <a:r>
              <a:rPr lang="ar-SA" dirty="0" smtClean="0"/>
              <a:t>لها 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2- </a:t>
            </a:r>
            <a:r>
              <a:rPr lang="ar-SA" dirty="0">
                <a:solidFill>
                  <a:srgbClr val="FF0000"/>
                </a:solidFill>
              </a:rPr>
              <a:t>الاختيار الصحيح </a:t>
            </a:r>
            <a:r>
              <a:rPr lang="ar-SA" dirty="0" smtClean="0">
                <a:solidFill>
                  <a:srgbClr val="FF0000"/>
                </a:solidFill>
              </a:rPr>
              <a:t>للمتطوع </a:t>
            </a:r>
            <a:r>
              <a:rPr lang="ar-SA" dirty="0" smtClean="0"/>
              <a:t>: </a:t>
            </a:r>
            <a:r>
              <a:rPr lang="ar-SA" dirty="0"/>
              <a:t>وهذا يسهم في </a:t>
            </a:r>
            <a:r>
              <a:rPr lang="ar-SA" dirty="0">
                <a:solidFill>
                  <a:srgbClr val="00B050"/>
                </a:solidFill>
              </a:rPr>
              <a:t>توفير القدرة على استغلال سليم </a:t>
            </a:r>
            <a:r>
              <a:rPr lang="ar-SA" dirty="0" smtClean="0">
                <a:solidFill>
                  <a:srgbClr val="00B050"/>
                </a:solidFill>
              </a:rPr>
              <a:t>لطاقـات المتطـوع</a:t>
            </a:r>
            <a:r>
              <a:rPr lang="ar-SA" dirty="0" smtClean="0"/>
              <a:t> ، </a:t>
            </a:r>
            <a:r>
              <a:rPr lang="ar-SA" dirty="0">
                <a:solidFill>
                  <a:srgbClr val="7030A0"/>
                </a:solidFill>
              </a:rPr>
              <a:t>وتخفيض كلفة </a:t>
            </a:r>
            <a:r>
              <a:rPr lang="ar-SA" dirty="0" smtClean="0">
                <a:solidFill>
                  <a:srgbClr val="7030A0"/>
                </a:solidFill>
              </a:rPr>
              <a:t>الإعـداد </a:t>
            </a:r>
            <a:r>
              <a:rPr lang="ar-SA" dirty="0" smtClean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وعدم تحميل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المتطـوع فـوق طاقته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D9791B"/>
                </a:solidFill>
              </a:rPr>
              <a:t>وتفهـم </a:t>
            </a:r>
            <a:r>
              <a:rPr lang="ar-SA" dirty="0">
                <a:solidFill>
                  <a:srgbClr val="D9791B"/>
                </a:solidFill>
              </a:rPr>
              <a:t>المتطوع </a:t>
            </a:r>
            <a:r>
              <a:rPr lang="ar-SA" dirty="0" smtClean="0">
                <a:solidFill>
                  <a:srgbClr val="D9791B"/>
                </a:solidFill>
              </a:rPr>
              <a:t>لأهـداف </a:t>
            </a:r>
            <a:r>
              <a:rPr lang="ar-SA" dirty="0">
                <a:solidFill>
                  <a:srgbClr val="D9791B"/>
                </a:solidFill>
              </a:rPr>
              <a:t>وتطلعات الجمعية أو المؤسسة</a:t>
            </a:r>
            <a:r>
              <a:rPr lang="ar-SA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1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FF0000"/>
                </a:solidFill>
              </a:rPr>
              <a:t>التدريب </a:t>
            </a:r>
            <a:r>
              <a:rPr lang="ar-SA" dirty="0" smtClean="0">
                <a:solidFill>
                  <a:srgbClr val="FF0000"/>
                </a:solidFill>
              </a:rPr>
              <a:t>والتأهيل </a:t>
            </a:r>
            <a:r>
              <a:rPr lang="ar-SA" dirty="0" smtClean="0"/>
              <a:t>: </a:t>
            </a:r>
            <a:r>
              <a:rPr lang="ar-SA" dirty="0"/>
              <a:t>إذ إن </a:t>
            </a:r>
            <a:r>
              <a:rPr lang="ar-SA" dirty="0">
                <a:solidFill>
                  <a:srgbClr val="0070C0"/>
                </a:solidFill>
              </a:rPr>
              <a:t>التدريب سوف يبلور موقف </a:t>
            </a:r>
            <a:r>
              <a:rPr lang="ar-SA" dirty="0" smtClean="0">
                <a:solidFill>
                  <a:srgbClr val="0070C0"/>
                </a:solidFill>
              </a:rPr>
              <a:t>المتطوع </a:t>
            </a:r>
            <a:r>
              <a:rPr lang="ar-SA" dirty="0">
                <a:solidFill>
                  <a:srgbClr val="00B050"/>
                </a:solidFill>
              </a:rPr>
              <a:t>ويساعده على إنجاز العمل المطلوب بكفاءة </a:t>
            </a:r>
            <a:r>
              <a:rPr lang="ar-SA" dirty="0" smtClean="0">
                <a:solidFill>
                  <a:srgbClr val="00B050"/>
                </a:solidFill>
              </a:rPr>
              <a:t>أعلى </a:t>
            </a:r>
            <a:r>
              <a:rPr lang="ar-SA" dirty="0" smtClean="0"/>
              <a:t>، </a:t>
            </a:r>
            <a:r>
              <a:rPr lang="ar-SA" dirty="0"/>
              <a:t>كما أنه يلعب دوراً بارزاً في </a:t>
            </a:r>
            <a:r>
              <a:rPr lang="ar-SA" dirty="0">
                <a:solidFill>
                  <a:srgbClr val="C00000"/>
                </a:solidFill>
              </a:rPr>
              <a:t>شد المتطوع </a:t>
            </a:r>
            <a:r>
              <a:rPr lang="ar-SA" dirty="0" smtClean="0">
                <a:solidFill>
                  <a:srgbClr val="C00000"/>
                </a:solidFill>
              </a:rPr>
              <a:t>للجمعية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واستمراره متطوعاً لأطول فترة </a:t>
            </a:r>
            <a:r>
              <a:rPr lang="ar-SA" dirty="0" smtClean="0">
                <a:solidFill>
                  <a:srgbClr val="7030A0"/>
                </a:solidFill>
              </a:rPr>
              <a:t>ممكنة</a:t>
            </a:r>
            <a:r>
              <a:rPr lang="ar-SA" dirty="0" smtClean="0"/>
              <a:t> ، </a:t>
            </a:r>
            <a:r>
              <a:rPr lang="ar-SA" dirty="0">
                <a:solidFill>
                  <a:srgbClr val="D9791B"/>
                </a:solidFill>
              </a:rPr>
              <a:t>واستغلال طاقاته بشكل أفضل على كافة المستويات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393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24012"/>
            <a:ext cx="8915400" cy="4525963"/>
          </a:xfrm>
        </p:spPr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FF0000"/>
                </a:solidFill>
              </a:rPr>
              <a:t>الإطار </a:t>
            </a:r>
            <a:r>
              <a:rPr lang="ar-SA" dirty="0" smtClean="0">
                <a:solidFill>
                  <a:srgbClr val="FF0000"/>
                </a:solidFill>
              </a:rPr>
              <a:t>التنظيمي </a:t>
            </a:r>
            <a:r>
              <a:rPr lang="ar-SA" dirty="0" smtClean="0"/>
              <a:t>: </a:t>
            </a:r>
            <a:r>
              <a:rPr lang="ar-SA" dirty="0"/>
              <a:t>وتكمن أهمية ذلك في </a:t>
            </a:r>
            <a:r>
              <a:rPr lang="ar-SA" dirty="0">
                <a:solidFill>
                  <a:srgbClr val="0070C0"/>
                </a:solidFill>
              </a:rPr>
              <a:t>أن المتطوع مُعرَّض للشطط </a:t>
            </a:r>
            <a:r>
              <a:rPr lang="ar-SA" dirty="0"/>
              <a:t>من </a:t>
            </a:r>
            <a:r>
              <a:rPr lang="ar-SA" dirty="0" smtClean="0"/>
              <a:t>ناحية ، </a:t>
            </a:r>
            <a:r>
              <a:rPr lang="ar-SA" dirty="0">
                <a:solidFill>
                  <a:srgbClr val="00B050"/>
                </a:solidFill>
              </a:rPr>
              <a:t>وللتوقف عند مواجهة أية صعوبات </a:t>
            </a:r>
            <a:r>
              <a:rPr lang="ar-SA" dirty="0"/>
              <a:t>من ناحية </a:t>
            </a:r>
            <a:r>
              <a:rPr lang="ar-SA" dirty="0" smtClean="0"/>
              <a:t>أخرى ؛ </a:t>
            </a:r>
            <a:r>
              <a:rPr lang="ar-SA" dirty="0" smtClean="0">
                <a:solidFill>
                  <a:srgbClr val="7030A0"/>
                </a:solidFill>
              </a:rPr>
              <a:t>فتنظيـم </a:t>
            </a:r>
            <a:r>
              <a:rPr lang="ar-SA" dirty="0">
                <a:solidFill>
                  <a:srgbClr val="7030A0"/>
                </a:solidFill>
              </a:rPr>
              <a:t>العمل </a:t>
            </a:r>
            <a:r>
              <a:rPr lang="ar-SA" dirty="0" smtClean="0">
                <a:solidFill>
                  <a:srgbClr val="7030A0"/>
                </a:solidFill>
              </a:rPr>
              <a:t>يساعـد </a:t>
            </a:r>
            <a:r>
              <a:rPr lang="ar-SA" dirty="0">
                <a:solidFill>
                  <a:srgbClr val="7030A0"/>
                </a:solidFill>
              </a:rPr>
              <a:t>على </a:t>
            </a:r>
            <a:r>
              <a:rPr lang="ar-SA" dirty="0" smtClean="0">
                <a:solidFill>
                  <a:srgbClr val="7030A0"/>
                </a:solidFill>
              </a:rPr>
              <a:t>تحقيـق مسألتـي </a:t>
            </a:r>
            <a:r>
              <a:rPr lang="ar-SA" dirty="0" smtClean="0">
                <a:solidFill>
                  <a:srgbClr val="C00000"/>
                </a:solidFill>
              </a:rPr>
              <a:t>الاستمـرارية </a:t>
            </a:r>
            <a:r>
              <a:rPr lang="ar-SA" dirty="0">
                <a:solidFill>
                  <a:srgbClr val="0E478A"/>
                </a:solidFill>
              </a:rPr>
              <a:t>والمتابعة</a:t>
            </a:r>
            <a:r>
              <a:rPr lang="ar-SA" dirty="0"/>
              <a:t>.</a:t>
            </a:r>
          </a:p>
          <a:p>
            <a:r>
              <a:rPr lang="ar-SA" dirty="0"/>
              <a:t>5- </a:t>
            </a:r>
            <a:r>
              <a:rPr lang="ar-SA" dirty="0" smtClean="0">
                <a:solidFill>
                  <a:srgbClr val="FF0000"/>
                </a:solidFill>
              </a:rPr>
              <a:t>توفيـر الإمكانات </a:t>
            </a:r>
            <a:r>
              <a:rPr lang="ar-SA" dirty="0" smtClean="0"/>
              <a:t>: </a:t>
            </a:r>
            <a:r>
              <a:rPr lang="ar-SA" dirty="0"/>
              <a:t>حتى يعمل </a:t>
            </a:r>
            <a:r>
              <a:rPr lang="ar-SA" dirty="0" smtClean="0"/>
              <a:t>المتطـوع وينجـز العمـل </a:t>
            </a:r>
            <a:r>
              <a:rPr lang="ar-SA" dirty="0"/>
              <a:t>المكلف </a:t>
            </a:r>
            <a:r>
              <a:rPr lang="ar-SA" dirty="0" smtClean="0"/>
              <a:t>    به  </a:t>
            </a:r>
            <a:r>
              <a:rPr lang="ar-SA" dirty="0" smtClean="0">
                <a:solidFill>
                  <a:srgbClr val="0070C0"/>
                </a:solidFill>
              </a:rPr>
              <a:t>لا </a:t>
            </a:r>
            <a:r>
              <a:rPr lang="ar-SA" dirty="0">
                <a:solidFill>
                  <a:srgbClr val="0070C0"/>
                </a:solidFill>
              </a:rPr>
              <a:t>بد من توفير التجهيزات </a:t>
            </a:r>
            <a:r>
              <a:rPr lang="ar-SA" dirty="0" smtClean="0">
                <a:solidFill>
                  <a:srgbClr val="0070C0"/>
                </a:solidFill>
              </a:rPr>
              <a:t>المساعدة </a:t>
            </a:r>
            <a:r>
              <a:rPr lang="ar-SA" dirty="0" smtClean="0"/>
              <a:t>، </a:t>
            </a:r>
            <a:r>
              <a:rPr lang="ar-SA" dirty="0"/>
              <a:t>سواء كانت </a:t>
            </a:r>
            <a:r>
              <a:rPr lang="ar-SA" dirty="0" smtClean="0">
                <a:solidFill>
                  <a:srgbClr val="D9791B"/>
                </a:solidFill>
              </a:rPr>
              <a:t>معدات</a:t>
            </a:r>
            <a:r>
              <a:rPr lang="ar-SA" dirty="0" smtClean="0"/>
              <a:t> ، </a:t>
            </a:r>
            <a:r>
              <a:rPr lang="ar-SA" dirty="0"/>
              <a:t>أو </a:t>
            </a:r>
            <a:r>
              <a:rPr lang="ar-SA" dirty="0" smtClean="0">
                <a:solidFill>
                  <a:srgbClr val="81AA52"/>
                </a:solidFill>
              </a:rPr>
              <a:t>آلات </a:t>
            </a:r>
            <a:r>
              <a:rPr lang="ar-SA" dirty="0" smtClean="0"/>
              <a:t>، </a:t>
            </a:r>
            <a:r>
              <a:rPr lang="ar-SA" dirty="0"/>
              <a:t>أو </a:t>
            </a:r>
            <a:r>
              <a:rPr lang="ar-SA" dirty="0" smtClean="0">
                <a:solidFill>
                  <a:srgbClr val="EDBD1F"/>
                </a:solidFill>
              </a:rPr>
              <a:t>وسائـل</a:t>
            </a:r>
            <a:r>
              <a:rPr lang="ar-SA" dirty="0" smtClean="0"/>
              <a:t> ، </a:t>
            </a:r>
            <a:r>
              <a:rPr lang="ar-SA" dirty="0"/>
              <a:t>أو </a:t>
            </a:r>
            <a:r>
              <a:rPr lang="ar-SA" dirty="0" smtClean="0">
                <a:solidFill>
                  <a:srgbClr val="7030A0"/>
                </a:solidFill>
              </a:rPr>
              <a:t>مكاتب </a:t>
            </a:r>
            <a:r>
              <a:rPr lang="ar-SA" dirty="0" smtClean="0"/>
              <a:t>؛ </a:t>
            </a:r>
            <a:r>
              <a:rPr lang="ar-SA" dirty="0">
                <a:solidFill>
                  <a:srgbClr val="C00000"/>
                </a:solidFill>
              </a:rPr>
              <a:t>لأن ذلك </a:t>
            </a:r>
            <a:r>
              <a:rPr lang="ar-SA" dirty="0" smtClean="0">
                <a:solidFill>
                  <a:srgbClr val="C00000"/>
                </a:solidFill>
              </a:rPr>
              <a:t>يـوفـر للمتطـوع الجــو </a:t>
            </a:r>
            <a:r>
              <a:rPr lang="ar-SA" dirty="0">
                <a:solidFill>
                  <a:srgbClr val="C00000"/>
                </a:solidFill>
              </a:rPr>
              <a:t>المناسب </a:t>
            </a:r>
            <a:r>
              <a:rPr lang="ar-SA" dirty="0" smtClean="0">
                <a:solidFill>
                  <a:srgbClr val="C00000"/>
                </a:solidFill>
              </a:rPr>
              <a:t>للعمل</a:t>
            </a:r>
            <a:r>
              <a:rPr lang="ar-SA" dirty="0" smtClean="0"/>
              <a:t> . </a:t>
            </a:r>
            <a:endParaRPr lang="ar-SA" dirty="0"/>
          </a:p>
          <a:p>
            <a:r>
              <a:rPr lang="ar-SA" dirty="0"/>
              <a:t/>
            </a:r>
            <a:br>
              <a:rPr lang="ar-SA" dirty="0"/>
            </a:b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586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6</a:t>
            </a:r>
            <a:r>
              <a:rPr lang="ar-SA" dirty="0" smtClean="0"/>
              <a:t>- </a:t>
            </a:r>
            <a:r>
              <a:rPr lang="ar-SA" dirty="0" smtClean="0">
                <a:solidFill>
                  <a:srgbClr val="FF0000"/>
                </a:solidFill>
              </a:rPr>
              <a:t>التقييم </a:t>
            </a:r>
            <a:r>
              <a:rPr lang="ar-SA" dirty="0" smtClean="0"/>
              <a:t>: </a:t>
            </a:r>
            <a:r>
              <a:rPr lang="ar-SA" dirty="0">
                <a:solidFill>
                  <a:srgbClr val="0070C0"/>
                </a:solidFill>
              </a:rPr>
              <a:t>من المفيد تقييم جهود المتطوعين تقييماً </a:t>
            </a:r>
            <a:r>
              <a:rPr lang="ar-SA" dirty="0" smtClean="0">
                <a:solidFill>
                  <a:srgbClr val="0070C0"/>
                </a:solidFill>
              </a:rPr>
              <a:t>علمياً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كما أنه لا بد من اشتراك المتطوعين في هذه </a:t>
            </a:r>
            <a:r>
              <a:rPr lang="ar-SA" dirty="0" smtClean="0">
                <a:solidFill>
                  <a:srgbClr val="00B050"/>
                </a:solidFill>
              </a:rPr>
              <a:t>العملية</a:t>
            </a:r>
            <a:r>
              <a:rPr lang="ar-SA" dirty="0" smtClean="0"/>
              <a:t> ؛ </a:t>
            </a:r>
            <a:r>
              <a:rPr lang="ar-SA" dirty="0">
                <a:solidFill>
                  <a:srgbClr val="D9791B"/>
                </a:solidFill>
              </a:rPr>
              <a:t>من أجل التعرف على النتائج </a:t>
            </a:r>
            <a:r>
              <a:rPr lang="ar-SA" dirty="0" smtClean="0">
                <a:solidFill>
                  <a:srgbClr val="D9791B"/>
                </a:solidFill>
              </a:rPr>
              <a:t>المحققة </a:t>
            </a:r>
            <a:r>
              <a:rPr lang="ar-SA" dirty="0" smtClean="0"/>
              <a:t>، </a:t>
            </a:r>
            <a:r>
              <a:rPr lang="ar-SA" dirty="0"/>
              <a:t>وسد الثغرات في رسم الخطط </a:t>
            </a:r>
            <a:r>
              <a:rPr lang="ar-SA" dirty="0" smtClean="0"/>
              <a:t>المستقبلية . </a:t>
            </a:r>
            <a:r>
              <a:rPr lang="ar-SA" dirty="0"/>
              <a:t/>
            </a:r>
            <a:br>
              <a:rPr lang="ar-SA" dirty="0"/>
            </a:br>
            <a:endParaRPr lang="ar-SA" dirty="0" smtClean="0"/>
          </a:p>
          <a:p>
            <a:r>
              <a:rPr lang="ar-SA" dirty="0" smtClean="0"/>
              <a:t>7- </a:t>
            </a:r>
            <a:r>
              <a:rPr lang="ar-SA" dirty="0">
                <a:solidFill>
                  <a:srgbClr val="FF0000"/>
                </a:solidFill>
              </a:rPr>
              <a:t>التحفيز </a:t>
            </a:r>
            <a:r>
              <a:rPr lang="ar-SA" dirty="0" smtClean="0">
                <a:solidFill>
                  <a:srgbClr val="FF0000"/>
                </a:solidFill>
              </a:rPr>
              <a:t>والتنشيط </a:t>
            </a:r>
            <a:r>
              <a:rPr lang="ar-SA" dirty="0" smtClean="0"/>
              <a:t>: </a:t>
            </a:r>
            <a:r>
              <a:rPr lang="ar-SA" dirty="0">
                <a:solidFill>
                  <a:srgbClr val="7030A0"/>
                </a:solidFill>
              </a:rPr>
              <a:t>فيجب الاعتراف الدائم بإنجازات المتطوع </a:t>
            </a:r>
            <a:r>
              <a:rPr lang="ar-SA" dirty="0" smtClean="0">
                <a:solidFill>
                  <a:srgbClr val="7030A0"/>
                </a:solidFill>
              </a:rPr>
              <a:t>وعطائه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B050"/>
                </a:solidFill>
              </a:rPr>
              <a:t>والمشاورة وتقبل </a:t>
            </a:r>
            <a:r>
              <a:rPr lang="ar-SA" dirty="0" smtClean="0">
                <a:solidFill>
                  <a:srgbClr val="00B050"/>
                </a:solidFill>
              </a:rPr>
              <a:t>الاقتراحات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والشكر </a:t>
            </a:r>
            <a:r>
              <a:rPr lang="ar-SA" dirty="0" smtClean="0">
                <a:solidFill>
                  <a:srgbClr val="0070C0"/>
                </a:solidFill>
              </a:rPr>
              <a:t>والتقدير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وإزالة </a:t>
            </a:r>
            <a:r>
              <a:rPr lang="ar-SA" dirty="0" smtClean="0">
                <a:solidFill>
                  <a:srgbClr val="D9791B"/>
                </a:solidFill>
              </a:rPr>
              <a:t>العقبات </a:t>
            </a:r>
            <a:r>
              <a:rPr lang="ar-SA" dirty="0" smtClean="0"/>
              <a:t>، </a:t>
            </a:r>
            <a:r>
              <a:rPr lang="ar-SA" dirty="0"/>
              <a:t>إلى غير ذلك من </a:t>
            </a:r>
            <a:r>
              <a:rPr lang="ar-SA" dirty="0" smtClean="0"/>
              <a:t>الوسائل . </a:t>
            </a:r>
            <a:endParaRPr lang="ar-SA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93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 smtClean="0"/>
              <a:t>ثانيا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عوامل نجاح عملية </a:t>
            </a:r>
            <a:r>
              <a:rPr lang="ar-SA" b="1" dirty="0" smtClean="0">
                <a:solidFill>
                  <a:srgbClr val="FF0000"/>
                </a:solidFill>
              </a:rPr>
              <a:t>الاستقطاب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1- </a:t>
            </a:r>
            <a:r>
              <a:rPr lang="ar-SA" dirty="0">
                <a:solidFill>
                  <a:srgbClr val="0070C0"/>
                </a:solidFill>
              </a:rPr>
              <a:t>دراسة أسباب التسرب التطوعي للمتطوعين </a:t>
            </a:r>
            <a:r>
              <a:rPr lang="ar-SA" dirty="0"/>
              <a:t>داخل الجمعيات والمؤسسات الخيرية </a:t>
            </a:r>
            <a:r>
              <a:rPr lang="ar-SA" dirty="0">
                <a:solidFill>
                  <a:srgbClr val="00B050"/>
                </a:solidFill>
              </a:rPr>
              <a:t>لمعالجة الأخطاء وتجنبها مستقبلا </a:t>
            </a:r>
            <a:r>
              <a:rPr lang="ar-SA" dirty="0"/>
              <a:t>.</a:t>
            </a:r>
          </a:p>
          <a:p>
            <a:r>
              <a:rPr lang="ar-SA" dirty="0"/>
              <a:t>	2- </a:t>
            </a:r>
            <a:r>
              <a:rPr lang="ar-SA" dirty="0" smtClean="0">
                <a:solidFill>
                  <a:srgbClr val="00B0F0"/>
                </a:solidFill>
              </a:rPr>
              <a:t>وجود لوائح </a:t>
            </a:r>
            <a:r>
              <a:rPr lang="ar-SA" dirty="0">
                <a:solidFill>
                  <a:srgbClr val="00B0F0"/>
                </a:solidFill>
              </a:rPr>
              <a:t>ونظم إدارية تحكم عمل المتطوعين وتوضح مسؤولياتهم وواجباتهم وحقوقهم </a:t>
            </a:r>
            <a:r>
              <a:rPr lang="ar-SA" dirty="0"/>
              <a:t>.</a:t>
            </a:r>
          </a:p>
          <a:p>
            <a:r>
              <a:rPr lang="ar-SA" dirty="0"/>
              <a:t>	3- </a:t>
            </a:r>
            <a:r>
              <a:rPr lang="ar-SA" dirty="0" smtClean="0">
                <a:solidFill>
                  <a:srgbClr val="C00000"/>
                </a:solidFill>
              </a:rPr>
              <a:t>أعمال </a:t>
            </a:r>
            <a:r>
              <a:rPr lang="ar-SA" dirty="0">
                <a:solidFill>
                  <a:srgbClr val="C00000"/>
                </a:solidFill>
              </a:rPr>
              <a:t>حيوية ذات طبيعة جذابة وإنتاجية ملموسة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5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الاستفادة من تجارب الجمعيات الخيرية التطوعية في البلدان المختلفة والاستنارة بخططها</a:t>
            </a:r>
            <a:r>
              <a:rPr lang="ar-SA" dirty="0"/>
              <a:t> 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5- </a:t>
            </a:r>
            <a:r>
              <a:rPr lang="ar-SA" dirty="0">
                <a:solidFill>
                  <a:srgbClr val="0070C0"/>
                </a:solidFill>
              </a:rPr>
              <a:t>تطبيق تقنيات الاستقطاب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6- </a:t>
            </a:r>
            <a:r>
              <a:rPr lang="ar-SA" dirty="0">
                <a:solidFill>
                  <a:srgbClr val="00B050"/>
                </a:solidFill>
              </a:rPr>
              <a:t>إعداد قسم مختص يشرف على شؤون المتطوعين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29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 smtClean="0"/>
              <a:t>ثالثا : </a:t>
            </a:r>
            <a:r>
              <a:rPr lang="ar-SA" b="1" dirty="0">
                <a:solidFill>
                  <a:srgbClr val="FF0000"/>
                </a:solidFill>
              </a:rPr>
              <a:t>بعض الأفكار العملية لاستقطاب المتطوعين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إعداد برامج مرئية في مجال العمل التطوعي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2- </a:t>
            </a:r>
            <a:r>
              <a:rPr lang="ar-SA" dirty="0">
                <a:solidFill>
                  <a:srgbClr val="FF0000"/>
                </a:solidFill>
              </a:rPr>
              <a:t>إيجاد فرص لأعمال تطوعية للمتقاعدين </a:t>
            </a:r>
            <a:r>
              <a:rPr lang="ar-SA" dirty="0"/>
              <a:t>ويجري ذلك من خلال الشركة أو المؤسسة </a:t>
            </a:r>
            <a:r>
              <a:rPr lang="ar-SA" dirty="0" smtClean="0"/>
              <a:t>التي </a:t>
            </a:r>
            <a:r>
              <a:rPr lang="ar-SA" dirty="0"/>
              <a:t>كان يعمل بها المتقاعد 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00B050"/>
                </a:solidFill>
              </a:rPr>
              <a:t>إقامة ملتقي التطوع الخيري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7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	4- </a:t>
            </a:r>
            <a:r>
              <a:rPr lang="ar-SA" dirty="0">
                <a:solidFill>
                  <a:srgbClr val="0070C0"/>
                </a:solidFill>
              </a:rPr>
              <a:t>تخصيص ساعات من أوقات الطلبة في مراحل التعليم النهائية للمشاركة في العمل التطوعي </a:t>
            </a:r>
            <a:r>
              <a:rPr lang="ar-SA" dirty="0"/>
              <a:t>.</a:t>
            </a:r>
          </a:p>
          <a:p>
            <a:r>
              <a:rPr lang="ar-SA" dirty="0"/>
              <a:t>	5- </a:t>
            </a:r>
            <a:r>
              <a:rPr lang="ar-SA" dirty="0">
                <a:solidFill>
                  <a:srgbClr val="7030A0"/>
                </a:solidFill>
              </a:rPr>
              <a:t>تفعيل فكرة التطوع الصيفي لاستقطاب الطلاب في فترات الإجازات السنوية</a:t>
            </a:r>
            <a:r>
              <a:rPr lang="ar-SA" dirty="0"/>
              <a:t> .</a:t>
            </a:r>
          </a:p>
          <a:p>
            <a:r>
              <a:rPr lang="ar-SA" dirty="0"/>
              <a:t>	6- </a:t>
            </a:r>
            <a:r>
              <a:rPr lang="ar-SA" dirty="0">
                <a:solidFill>
                  <a:srgbClr val="00B050"/>
                </a:solidFill>
              </a:rPr>
              <a:t>إيجاد مراكز ومواقع إلكترونية تقوم بتوفير فرص للعمل التطوعي حسب المناطق </a:t>
            </a:r>
            <a:r>
              <a:rPr lang="ar-SA" dirty="0">
                <a:solidFill>
                  <a:srgbClr val="C00000"/>
                </a:solidFill>
              </a:rPr>
              <a:t>خصوصا في فترات الإجازات </a:t>
            </a:r>
            <a:r>
              <a:rPr lang="ar-SA" dirty="0"/>
              <a:t>مع الحض على الانضمام إليها من خلال المراكز الصيفية وبرامج الصيف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07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	7- </a:t>
            </a:r>
            <a:r>
              <a:rPr lang="ar-SA" dirty="0">
                <a:solidFill>
                  <a:srgbClr val="FF0000"/>
                </a:solidFill>
              </a:rPr>
              <a:t>نشر استمارات دعوة للتطوع في المؤسسات والشركات والمدارس </a:t>
            </a:r>
            <a:r>
              <a:rPr lang="ar-SA" dirty="0"/>
              <a:t>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8- </a:t>
            </a:r>
            <a:r>
              <a:rPr lang="ar-SA" dirty="0">
                <a:solidFill>
                  <a:srgbClr val="0070C0"/>
                </a:solidFill>
              </a:rPr>
              <a:t>إقامة دورات تدريبية عن التطوع في مختلف مجالاته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9- </a:t>
            </a:r>
            <a:r>
              <a:rPr lang="ar-SA" dirty="0">
                <a:solidFill>
                  <a:srgbClr val="00B050"/>
                </a:solidFill>
              </a:rPr>
              <a:t>تقديم </a:t>
            </a:r>
            <a:r>
              <a:rPr lang="ar-SA" dirty="0" smtClean="0">
                <a:solidFill>
                  <a:srgbClr val="00B050"/>
                </a:solidFill>
              </a:rPr>
              <a:t>حوافز </a:t>
            </a:r>
            <a:r>
              <a:rPr lang="ar-SA" dirty="0">
                <a:solidFill>
                  <a:srgbClr val="00B050"/>
                </a:solidFill>
              </a:rPr>
              <a:t>للمتطوعين </a:t>
            </a:r>
            <a:r>
              <a:rPr lang="ar-SA" dirty="0" smtClean="0">
                <a:solidFill>
                  <a:srgbClr val="00B050"/>
                </a:solidFill>
              </a:rPr>
              <a:t>والمتطوعات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73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رابعا </a:t>
            </a:r>
            <a:r>
              <a:rPr lang="ar-SA" b="1" dirty="0" smtClean="0"/>
              <a:t>: </a:t>
            </a:r>
            <a:r>
              <a:rPr lang="ar-SA" b="1" dirty="0">
                <a:solidFill>
                  <a:srgbClr val="FF0000"/>
                </a:solidFill>
              </a:rPr>
              <a:t>تصنيف المتطوعين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يمكن تصنيف المتطوعين الى عدة أصناف وهي : </a:t>
            </a:r>
            <a:endParaRPr lang="ar-SA" i="1" dirty="0">
              <a:solidFill>
                <a:srgbClr val="7030A0"/>
              </a:solidFill>
            </a:endParaRPr>
          </a:p>
          <a:p>
            <a:r>
              <a:rPr lang="ar-SA" dirty="0"/>
              <a:t>	1- متطوعين </a:t>
            </a:r>
            <a:r>
              <a:rPr lang="ar-SA" dirty="0">
                <a:solidFill>
                  <a:srgbClr val="FF0000"/>
                </a:solidFill>
              </a:rPr>
              <a:t>بالمال</a:t>
            </a:r>
            <a:r>
              <a:rPr lang="ar-SA" dirty="0"/>
              <a:t> فقط .</a:t>
            </a:r>
          </a:p>
          <a:p>
            <a:r>
              <a:rPr lang="ar-SA" dirty="0"/>
              <a:t>	2- متطوعين </a:t>
            </a:r>
            <a:r>
              <a:rPr lang="ar-SA" dirty="0">
                <a:solidFill>
                  <a:srgbClr val="0070C0"/>
                </a:solidFill>
              </a:rPr>
              <a:t>بالجهد</a:t>
            </a:r>
            <a:r>
              <a:rPr lang="ar-SA" dirty="0"/>
              <a:t> فقط .</a:t>
            </a:r>
          </a:p>
          <a:p>
            <a:r>
              <a:rPr lang="ar-SA" dirty="0"/>
              <a:t>	3- متطوعين </a:t>
            </a:r>
            <a:r>
              <a:rPr lang="ar-SA" dirty="0">
                <a:solidFill>
                  <a:srgbClr val="00B050"/>
                </a:solidFill>
              </a:rPr>
              <a:t>بالجهد والخبرة </a:t>
            </a:r>
            <a:r>
              <a:rPr lang="ar-SA" dirty="0"/>
              <a:t>.</a:t>
            </a:r>
          </a:p>
          <a:p>
            <a:r>
              <a:rPr lang="ar-SA" dirty="0"/>
              <a:t>	4- متطوعين </a:t>
            </a:r>
            <a:r>
              <a:rPr lang="ar-SA" dirty="0">
                <a:solidFill>
                  <a:srgbClr val="C00000"/>
                </a:solidFill>
              </a:rPr>
              <a:t>بالوقت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06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خامسا </a:t>
            </a:r>
            <a:r>
              <a:rPr lang="ar-SA" b="1" dirty="0" smtClean="0"/>
              <a:t>: </a:t>
            </a:r>
            <a:r>
              <a:rPr lang="ar-SA" b="1" dirty="0">
                <a:solidFill>
                  <a:srgbClr val="FF0000"/>
                </a:solidFill>
              </a:rPr>
              <a:t>أهداف التدريب في العمل التطوعي وأهم مجالاته</a:t>
            </a:r>
          </a:p>
          <a:p>
            <a:r>
              <a:rPr lang="ar-SA" dirty="0" smtClean="0"/>
              <a:t> أ) </a:t>
            </a:r>
            <a:r>
              <a:rPr lang="ar-SA" dirty="0" smtClean="0">
                <a:solidFill>
                  <a:srgbClr val="0070C0"/>
                </a:solidFill>
              </a:rPr>
              <a:t>أهداف التدريب</a:t>
            </a:r>
          </a:p>
          <a:p>
            <a:r>
              <a:rPr lang="ar-SA" dirty="0" smtClean="0"/>
              <a:t>          بدأ </a:t>
            </a:r>
            <a:r>
              <a:rPr lang="ar-SA" dirty="0"/>
              <a:t>الاهتمام بمفهوم </a:t>
            </a:r>
            <a:r>
              <a:rPr lang="ar-SA" dirty="0">
                <a:solidFill>
                  <a:srgbClr val="FF0000"/>
                </a:solidFill>
              </a:rPr>
              <a:t>بناء القدرات في القطاع التطوعي </a:t>
            </a:r>
            <a:r>
              <a:rPr lang="ar-SA" dirty="0"/>
              <a:t>في </a:t>
            </a:r>
            <a:r>
              <a:rPr lang="ar-SA" i="1" dirty="0">
                <a:solidFill>
                  <a:srgbClr val="7030A0"/>
                </a:solidFill>
              </a:rPr>
              <a:t>بداية التسعينيات من القرن العشرين </a:t>
            </a:r>
            <a:r>
              <a:rPr lang="ar-SA" dirty="0"/>
              <a:t>وارتبط ذلك </a:t>
            </a:r>
            <a:r>
              <a:rPr lang="ar-SA" dirty="0">
                <a:solidFill>
                  <a:srgbClr val="00B050"/>
                </a:solidFill>
              </a:rPr>
              <a:t>بالتطوع الكمي والكيفي للمنظمات </a:t>
            </a:r>
            <a:r>
              <a:rPr lang="ar-SA" dirty="0" smtClean="0">
                <a:solidFill>
                  <a:srgbClr val="00B050"/>
                </a:solidFill>
              </a:rPr>
              <a:t>الأهلية</a:t>
            </a:r>
            <a:r>
              <a:rPr lang="ar-SA" dirty="0" smtClean="0"/>
              <a:t>  . </a:t>
            </a:r>
            <a:r>
              <a:rPr lang="ar-SA" dirty="0"/>
              <a:t>واستهدف العمل على مؤسسة العمل التطوعي وتدريب العاملين في هذا القطاع على المستويين </a:t>
            </a:r>
            <a:r>
              <a:rPr lang="ar-SA" dirty="0">
                <a:solidFill>
                  <a:srgbClr val="C00000"/>
                </a:solidFill>
              </a:rPr>
              <a:t>المهني والتطوعي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لزيادة كفاءتهم وفعاليتهم فيه</a:t>
            </a:r>
            <a:r>
              <a:rPr lang="ar-SA" dirty="0"/>
              <a:t> وهذا يعكس </a:t>
            </a:r>
            <a:r>
              <a:rPr lang="ar-SA" dirty="0">
                <a:solidFill>
                  <a:srgbClr val="D9791B"/>
                </a:solidFill>
              </a:rPr>
              <a:t>زيادة الاهتمام بتقوية هذه المنظمات وتفعيل دورها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23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</a:t>
            </a:r>
            <a:r>
              <a:rPr lang="ar-SA" dirty="0" smtClean="0">
                <a:solidFill>
                  <a:srgbClr val="FF0000"/>
                </a:solidFill>
              </a:rPr>
              <a:t>ويهدف </a:t>
            </a:r>
            <a:r>
              <a:rPr lang="ar-SA" dirty="0">
                <a:solidFill>
                  <a:srgbClr val="FF0000"/>
                </a:solidFill>
              </a:rPr>
              <a:t>التدريب </a:t>
            </a:r>
            <a:r>
              <a:rPr lang="ar-SA" dirty="0"/>
              <a:t>الى </a:t>
            </a:r>
            <a:r>
              <a:rPr lang="ar-SA" dirty="0">
                <a:solidFill>
                  <a:srgbClr val="0070C0"/>
                </a:solidFill>
              </a:rPr>
              <a:t>مساعدة المتطوعين على أداء مهامهم بطريقة أفضل وبأقل جهد ممكن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للحد من الأخطاء </a:t>
            </a:r>
            <a:r>
              <a:rPr lang="ar-SA" dirty="0"/>
              <a:t>وا</a:t>
            </a:r>
            <a:r>
              <a:rPr lang="ar-SA" dirty="0">
                <a:solidFill>
                  <a:srgbClr val="D9791B"/>
                </a:solidFill>
              </a:rPr>
              <a:t>لعمل على توفير الوقت والجهد </a:t>
            </a:r>
            <a:r>
              <a:rPr lang="ar-SA" dirty="0" smtClean="0">
                <a:solidFill>
                  <a:srgbClr val="C00000"/>
                </a:solidFill>
              </a:rPr>
              <a:t>والنفقات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وهناك </a:t>
            </a:r>
            <a:r>
              <a:rPr lang="ar-SA" i="1" dirty="0">
                <a:solidFill>
                  <a:srgbClr val="7030A0"/>
                </a:solidFill>
              </a:rPr>
              <a:t>ثلاثة أهداف للتدريب في مجال المنظمات </a:t>
            </a:r>
            <a:r>
              <a:rPr lang="ar-SA" i="1" dirty="0" smtClean="0">
                <a:solidFill>
                  <a:srgbClr val="7030A0"/>
                </a:solidFill>
              </a:rPr>
              <a:t>التطوعية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إكساب المتدربين مهارات مهنية معينة يفترض أن </a:t>
            </a:r>
            <a:r>
              <a:rPr lang="ar-SA" dirty="0">
                <a:solidFill>
                  <a:srgbClr val="0E478A"/>
                </a:solidFill>
              </a:rPr>
              <a:t>تؤثر إيجابيا في كفاءاتهم وفاعليتهم </a:t>
            </a:r>
            <a:r>
              <a:rPr lang="ar-SA" dirty="0" smtClean="0">
                <a:solidFill>
                  <a:srgbClr val="0E478A"/>
                </a:solidFill>
              </a:rPr>
              <a:t>وإنتاجيتهم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051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FF0000"/>
                </a:solidFill>
              </a:rPr>
              <a:t>التأثير في المعرفة </a:t>
            </a:r>
            <a:r>
              <a:rPr lang="ar-SA" dirty="0">
                <a:solidFill>
                  <a:srgbClr val="0070C0"/>
                </a:solidFill>
              </a:rPr>
              <a:t>بمعنى إكساب المتدربين معلومات معينة </a:t>
            </a:r>
            <a:r>
              <a:rPr lang="ar-SA" dirty="0" smtClean="0">
                <a:solidFill>
                  <a:srgbClr val="0070C0"/>
                </a:solidFill>
              </a:rPr>
              <a:t>    </a:t>
            </a:r>
            <a:r>
              <a:rPr lang="ar-SA" dirty="0" smtClean="0"/>
              <a:t>من </a:t>
            </a:r>
            <a:r>
              <a:rPr lang="ar-SA" dirty="0"/>
              <a:t>شأنها أن </a:t>
            </a:r>
            <a:r>
              <a:rPr lang="ar-SA" dirty="0">
                <a:solidFill>
                  <a:srgbClr val="00B050"/>
                </a:solidFill>
              </a:rPr>
              <a:t>تؤثر إيجابيا </a:t>
            </a:r>
            <a:r>
              <a:rPr lang="ar-SA" dirty="0"/>
              <a:t>في </a:t>
            </a:r>
            <a:r>
              <a:rPr lang="ar-SA" dirty="0">
                <a:solidFill>
                  <a:srgbClr val="C00000"/>
                </a:solidFill>
              </a:rPr>
              <a:t>مستوى مهاراتهم </a:t>
            </a:r>
            <a:r>
              <a:rPr lang="ar-SA" dirty="0"/>
              <a:t>أو </a:t>
            </a:r>
            <a:r>
              <a:rPr lang="ar-SA" dirty="0">
                <a:solidFill>
                  <a:srgbClr val="D9791B"/>
                </a:solidFill>
              </a:rPr>
              <a:t>اتجاهاتهم </a:t>
            </a:r>
            <a:r>
              <a:rPr lang="ar-SA" dirty="0"/>
              <a:t>أو </a:t>
            </a:r>
            <a:r>
              <a:rPr lang="ar-SA" dirty="0" smtClean="0">
                <a:solidFill>
                  <a:srgbClr val="0E478A"/>
                </a:solidFill>
              </a:rPr>
              <a:t>سلوكهم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التأثير في سلوك المتدربين واتجاهاتهم </a:t>
            </a:r>
            <a:r>
              <a:rPr lang="ar-SA" dirty="0"/>
              <a:t>إزاء </a:t>
            </a:r>
            <a:r>
              <a:rPr lang="ar-SA" dirty="0">
                <a:solidFill>
                  <a:srgbClr val="0E478A"/>
                </a:solidFill>
              </a:rPr>
              <a:t>المنظمة التطوعية التي يعملون بها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وإزاء </a:t>
            </a:r>
            <a:r>
              <a:rPr lang="ar-SA" dirty="0">
                <a:solidFill>
                  <a:srgbClr val="00B050"/>
                </a:solidFill>
              </a:rPr>
              <a:t>القطاع الذي ينتمون إليه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C00000"/>
                </a:solidFill>
              </a:rPr>
              <a:t>وقيمة </a:t>
            </a:r>
            <a:r>
              <a:rPr lang="ar-SA" dirty="0">
                <a:solidFill>
                  <a:srgbClr val="C00000"/>
                </a:solidFill>
              </a:rPr>
              <a:t>العمل الذي يقومون </a:t>
            </a:r>
            <a:r>
              <a:rPr lang="ar-SA" dirty="0" smtClean="0">
                <a:solidFill>
                  <a:srgbClr val="C00000"/>
                </a:solidFill>
              </a:rPr>
              <a:t>به</a:t>
            </a:r>
            <a:r>
              <a:rPr lang="ar-SA" dirty="0" smtClean="0"/>
              <a:t> ، </a:t>
            </a:r>
            <a:r>
              <a:rPr lang="ar-SA" dirty="0"/>
              <a:t>وهو ما يؤثر </a:t>
            </a:r>
            <a:r>
              <a:rPr lang="ar-SA" dirty="0" smtClean="0">
                <a:solidFill>
                  <a:srgbClr val="FF0000"/>
                </a:solidFill>
              </a:rPr>
              <a:t>إيجابيا</a:t>
            </a:r>
            <a:r>
              <a:rPr lang="ar-SA" dirty="0" smtClean="0"/>
              <a:t> </a:t>
            </a:r>
            <a:r>
              <a:rPr lang="ar-SA" dirty="0"/>
              <a:t>في </a:t>
            </a:r>
            <a:r>
              <a:rPr lang="ar-SA" dirty="0">
                <a:solidFill>
                  <a:srgbClr val="D9791B"/>
                </a:solidFill>
              </a:rPr>
              <a:t>الفاعلية والكفاءة والإنتاجية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18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881" y="251219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9542"/>
            <a:ext cx="8915400" cy="4525963"/>
          </a:xfrm>
        </p:spPr>
        <p:txBody>
          <a:bodyPr/>
          <a:lstStyle/>
          <a:p>
            <a:r>
              <a:rPr lang="ar-SA" dirty="0" smtClean="0"/>
              <a:t>     </a:t>
            </a:r>
            <a:r>
              <a:rPr lang="ar-SA" dirty="0" smtClean="0">
                <a:solidFill>
                  <a:srgbClr val="FF0000"/>
                </a:solidFill>
              </a:rPr>
              <a:t>والتدريب</a:t>
            </a:r>
            <a:r>
              <a:rPr lang="ar-SA" dirty="0" smtClean="0"/>
              <a:t> </a:t>
            </a:r>
            <a:r>
              <a:rPr lang="ar-SA" dirty="0">
                <a:solidFill>
                  <a:srgbClr val="00B050"/>
                </a:solidFill>
              </a:rPr>
              <a:t>عملية مستمرة بالنسبة للمتطوع </a:t>
            </a:r>
            <a:r>
              <a:rPr lang="ar-SA" dirty="0">
                <a:solidFill>
                  <a:srgbClr val="0070C0"/>
                </a:solidFill>
              </a:rPr>
              <a:t>وهي لا تتوقف عند حصوله على فرصة تدريبية واحدة</a:t>
            </a:r>
            <a:r>
              <a:rPr lang="ar-SA" dirty="0"/>
              <a:t> في ضوء أن هناك العديد من المستجدات في هذا المجال الذي أخذت أبعاده تتشكل في السنوات الأخيرة. </a:t>
            </a:r>
          </a:p>
          <a:p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والتدريب </a:t>
            </a:r>
            <a:r>
              <a:rPr lang="ar-SA" dirty="0">
                <a:solidFill>
                  <a:srgbClr val="FF0000"/>
                </a:solidFill>
              </a:rPr>
              <a:t>بالمفهوم </a:t>
            </a:r>
            <a:r>
              <a:rPr lang="ar-SA" dirty="0" smtClean="0">
                <a:solidFill>
                  <a:srgbClr val="FF0000"/>
                </a:solidFill>
              </a:rPr>
              <a:t>الواسع </a:t>
            </a:r>
            <a:r>
              <a:rPr lang="ar-SA" dirty="0">
                <a:solidFill>
                  <a:srgbClr val="7030A0"/>
                </a:solidFill>
              </a:rPr>
              <a:t>ينبغي أن يتخطى الدورات التدريبية </a:t>
            </a:r>
            <a:r>
              <a:rPr lang="ar-SA" dirty="0" smtClean="0">
                <a:solidFill>
                  <a:srgbClr val="7030A0"/>
                </a:solidFill>
              </a:rPr>
              <a:t> أو </a:t>
            </a:r>
            <a:r>
              <a:rPr lang="ar-SA" dirty="0">
                <a:solidFill>
                  <a:srgbClr val="7030A0"/>
                </a:solidFill>
              </a:rPr>
              <a:t>ورش العمل </a:t>
            </a:r>
            <a:r>
              <a:rPr lang="ar-SA" dirty="0">
                <a:solidFill>
                  <a:srgbClr val="00B050"/>
                </a:solidFill>
              </a:rPr>
              <a:t>كي يمتد إلى كل ما من شأنه التأثير في المهارات والمعرفة وتقدير الذات والعمل </a:t>
            </a:r>
            <a:r>
              <a:rPr lang="ar-SA" dirty="0"/>
              <a:t>ويعني ذلك بالإضافة إلى التدريب بالمفهوم التقليدي </a:t>
            </a:r>
            <a:r>
              <a:rPr lang="ar-SA" dirty="0">
                <a:solidFill>
                  <a:srgbClr val="D9791B"/>
                </a:solidFill>
              </a:rPr>
              <a:t>قواعد البيانات والمعلومات والبحوث التي تتوجه نحو الفعل والمناخ المهني للتفاعل والتعاون والتنسيق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22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           والتدريب</a:t>
            </a:r>
            <a:r>
              <a:rPr lang="ar-SA" dirty="0" smtClean="0"/>
              <a:t> </a:t>
            </a:r>
            <a:r>
              <a:rPr lang="ar-SA" dirty="0"/>
              <a:t>إما أن يوجه إلى </a:t>
            </a:r>
            <a:r>
              <a:rPr lang="ar-SA" dirty="0">
                <a:solidFill>
                  <a:srgbClr val="0070C0"/>
                </a:solidFill>
              </a:rPr>
              <a:t>المتطوعين الذين يديرون </a:t>
            </a:r>
            <a:r>
              <a:rPr lang="ar-SA" dirty="0" smtClean="0">
                <a:solidFill>
                  <a:srgbClr val="0070C0"/>
                </a:solidFill>
              </a:rPr>
              <a:t>المنظمـات التطـوعية</a:t>
            </a:r>
            <a:r>
              <a:rPr lang="ar-SA" dirty="0" smtClean="0"/>
              <a:t> </a:t>
            </a:r>
            <a:r>
              <a:rPr lang="ar-SA" dirty="0"/>
              <a:t>أو </a:t>
            </a:r>
            <a:r>
              <a:rPr lang="ar-SA" dirty="0" smtClean="0"/>
              <a:t>يـوجه </a:t>
            </a:r>
            <a:r>
              <a:rPr lang="ar-SA" dirty="0"/>
              <a:t>إلى </a:t>
            </a:r>
            <a:r>
              <a:rPr lang="ar-SA" dirty="0" smtClean="0">
                <a:solidFill>
                  <a:srgbClr val="00B050"/>
                </a:solidFill>
              </a:rPr>
              <a:t>المهنييـن العامليـن فـي </a:t>
            </a:r>
            <a:r>
              <a:rPr lang="ar-SA" dirty="0">
                <a:solidFill>
                  <a:srgbClr val="00B050"/>
                </a:solidFill>
              </a:rPr>
              <a:t>إدارة المنظمات </a:t>
            </a:r>
            <a:r>
              <a:rPr lang="ar-SA" dirty="0" smtClean="0">
                <a:solidFill>
                  <a:srgbClr val="00B050"/>
                </a:solidFill>
              </a:rPr>
              <a:t>التطـوعية</a:t>
            </a:r>
            <a:r>
              <a:rPr lang="ar-SA" dirty="0" smtClean="0"/>
              <a:t> </a:t>
            </a:r>
            <a:r>
              <a:rPr lang="ar-SA" dirty="0">
                <a:solidFill>
                  <a:srgbClr val="7030A0"/>
                </a:solidFill>
              </a:rPr>
              <a:t>وخاصة </a:t>
            </a:r>
            <a:r>
              <a:rPr lang="ar-SA" dirty="0" smtClean="0">
                <a:solidFill>
                  <a:srgbClr val="7030A0"/>
                </a:solidFill>
              </a:rPr>
              <a:t>الكبيــرة </a:t>
            </a:r>
            <a:r>
              <a:rPr lang="ar-SA" dirty="0">
                <a:solidFill>
                  <a:srgbClr val="7030A0"/>
                </a:solidFill>
              </a:rPr>
              <a:t>منها التي أصبحت بحاجة </a:t>
            </a:r>
            <a:r>
              <a:rPr lang="ar-SA" dirty="0" smtClean="0">
                <a:solidFill>
                  <a:srgbClr val="7030A0"/>
                </a:solidFill>
              </a:rPr>
              <a:t> إلى </a:t>
            </a:r>
            <a:r>
              <a:rPr lang="ar-SA" dirty="0">
                <a:solidFill>
                  <a:srgbClr val="7030A0"/>
                </a:solidFill>
              </a:rPr>
              <a:t>مهنيين </a:t>
            </a:r>
            <a:r>
              <a:rPr lang="ar-SA" dirty="0" smtClean="0">
                <a:solidFill>
                  <a:srgbClr val="7030A0"/>
                </a:solidFill>
              </a:rPr>
              <a:t>مهــرة يعملــون بتـوجيه </a:t>
            </a:r>
            <a:r>
              <a:rPr lang="ar-SA" dirty="0">
                <a:solidFill>
                  <a:srgbClr val="7030A0"/>
                </a:solidFill>
              </a:rPr>
              <a:t>من مجالس أمناء المنظمات التطوعية لتحقيق أهدافها</a:t>
            </a:r>
            <a:r>
              <a:rPr lang="ar-SA" dirty="0"/>
              <a:t>.</a:t>
            </a:r>
          </a:p>
          <a:p>
            <a:r>
              <a:rPr lang="ar-SA" dirty="0" smtClean="0"/>
              <a:t>           وبشكل </a:t>
            </a:r>
            <a:r>
              <a:rPr lang="ar-SA" dirty="0"/>
              <a:t>عام </a:t>
            </a:r>
            <a:r>
              <a:rPr lang="ar-SA" dirty="0">
                <a:solidFill>
                  <a:srgbClr val="FF0000"/>
                </a:solidFill>
              </a:rPr>
              <a:t>يهدف تدريب المتطوعين الى </a:t>
            </a:r>
            <a:r>
              <a:rPr lang="ar-SA" dirty="0">
                <a:solidFill>
                  <a:srgbClr val="00B050"/>
                </a:solidFill>
              </a:rPr>
              <a:t>تحفيز وعيهم وإحساسهم بالموضوعات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تحيط بهم في مجتمعهم </a:t>
            </a:r>
            <a:r>
              <a:rPr lang="ar-SA" dirty="0">
                <a:solidFill>
                  <a:srgbClr val="7030A0"/>
                </a:solidFill>
              </a:rPr>
              <a:t>وبث روح القيادة بينهم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حتى يستفيدوا من الخبرات والتجارب </a:t>
            </a:r>
            <a:r>
              <a:rPr lang="ar-SA" dirty="0" smtClean="0">
                <a:solidFill>
                  <a:srgbClr val="D9791B"/>
                </a:solidFill>
              </a:rPr>
              <a:t>التي </a:t>
            </a:r>
            <a:r>
              <a:rPr lang="ar-SA" dirty="0">
                <a:solidFill>
                  <a:srgbClr val="D9791B"/>
                </a:solidFill>
              </a:rPr>
              <a:t>يمرون بها في أعمالهم حتى تكون مفيدة وذات معنى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08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ب) </a:t>
            </a:r>
            <a:r>
              <a:rPr lang="ar-SA" dirty="0" smtClean="0">
                <a:solidFill>
                  <a:srgbClr val="0070C0"/>
                </a:solidFill>
              </a:rPr>
              <a:t>أهم مجالات التدريب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     توصي لجنة </a:t>
            </a:r>
            <a:r>
              <a:rPr lang="ar-SA" i="1" dirty="0">
                <a:solidFill>
                  <a:srgbClr val="7030A0"/>
                </a:solidFill>
              </a:rPr>
              <a:t>متابعة المنظمات الأهلية </a:t>
            </a:r>
            <a:r>
              <a:rPr lang="ar-SA" i="1" dirty="0" smtClean="0">
                <a:solidFill>
                  <a:srgbClr val="7030A0"/>
                </a:solidFill>
              </a:rPr>
              <a:t>العربية بعدة مجالات للتدريب في العمل التطوعي  وهي </a:t>
            </a:r>
            <a:r>
              <a:rPr lang="ar-SA" dirty="0" smtClean="0"/>
              <a:t>: 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FF0000"/>
                </a:solidFill>
              </a:rPr>
              <a:t>إدارة الكوادر البشرية </a:t>
            </a:r>
            <a:r>
              <a:rPr lang="ar-SA" dirty="0" smtClean="0">
                <a:solidFill>
                  <a:srgbClr val="FF0000"/>
                </a:solidFill>
              </a:rPr>
              <a:t>وتنميتها </a:t>
            </a:r>
            <a:r>
              <a:rPr lang="ar-SA" dirty="0" smtClean="0"/>
              <a:t>:  وتتمثل في </a:t>
            </a:r>
            <a:r>
              <a:rPr lang="ar-SA" dirty="0" smtClean="0">
                <a:solidFill>
                  <a:srgbClr val="D9791B"/>
                </a:solidFill>
              </a:rPr>
              <a:t>تخطيط </a:t>
            </a:r>
            <a:r>
              <a:rPr lang="ar-SA" dirty="0">
                <a:solidFill>
                  <a:srgbClr val="D9791B"/>
                </a:solidFill>
              </a:rPr>
              <a:t>السياسات </a:t>
            </a:r>
            <a:r>
              <a:rPr lang="ar-SA" dirty="0" smtClean="0">
                <a:solidFill>
                  <a:srgbClr val="D9791B"/>
                </a:solidFill>
              </a:rPr>
              <a:t>والاستـراتيجيـات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B050"/>
                </a:solidFill>
              </a:rPr>
              <a:t>والتخطيـط </a:t>
            </a:r>
            <a:r>
              <a:rPr lang="ar-SA" dirty="0" smtClean="0">
                <a:solidFill>
                  <a:srgbClr val="00B050"/>
                </a:solidFill>
              </a:rPr>
              <a:t>للمشـروعـات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والقيـادة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070C0"/>
                </a:solidFill>
              </a:rPr>
              <a:t>وأسـس </a:t>
            </a:r>
            <a:r>
              <a:rPr lang="ar-SA" dirty="0">
                <a:solidFill>
                  <a:srgbClr val="0070C0"/>
                </a:solidFill>
              </a:rPr>
              <a:t>تصميم المشروعات </a:t>
            </a:r>
            <a:r>
              <a:rPr lang="ar-SA" dirty="0" smtClean="0">
                <a:solidFill>
                  <a:srgbClr val="0070C0"/>
                </a:solidFill>
              </a:rPr>
              <a:t>وكتابتها</a:t>
            </a:r>
            <a:r>
              <a:rPr lang="ar-SA" dirty="0" smtClean="0"/>
              <a:t> ، </a:t>
            </a:r>
            <a:r>
              <a:rPr lang="ar-SA" dirty="0">
                <a:solidFill>
                  <a:srgbClr val="C00000"/>
                </a:solidFill>
              </a:rPr>
              <a:t>وبناء الهيكل </a:t>
            </a:r>
            <a:r>
              <a:rPr lang="ar-SA" dirty="0" smtClean="0">
                <a:solidFill>
                  <a:srgbClr val="C00000"/>
                </a:solidFill>
              </a:rPr>
              <a:t>التنظيمي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81AA52"/>
                </a:solidFill>
              </a:rPr>
              <a:t>والاتصال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99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FF0000"/>
                </a:solidFill>
              </a:rPr>
              <a:t>إدارة الأبعاد المالية </a:t>
            </a:r>
            <a:r>
              <a:rPr lang="ar-SA" dirty="0" smtClean="0">
                <a:solidFill>
                  <a:srgbClr val="FF0000"/>
                </a:solidFill>
              </a:rPr>
              <a:t>للمنظمة </a:t>
            </a:r>
            <a:r>
              <a:rPr lang="ar-SA" dirty="0" smtClean="0"/>
              <a:t>:  </a:t>
            </a:r>
            <a:r>
              <a:rPr lang="ar-SA" dirty="0" smtClean="0"/>
              <a:t>وتتمثل في </a:t>
            </a:r>
            <a:r>
              <a:rPr lang="ar-SA" dirty="0" smtClean="0">
                <a:solidFill>
                  <a:srgbClr val="0070C0"/>
                </a:solidFill>
              </a:rPr>
              <a:t>الإدارة </a:t>
            </a:r>
            <a:r>
              <a:rPr lang="ar-SA" dirty="0" smtClean="0">
                <a:solidFill>
                  <a:srgbClr val="0070C0"/>
                </a:solidFill>
              </a:rPr>
              <a:t>الماليـة والمحاسبيـة</a:t>
            </a:r>
            <a:r>
              <a:rPr lang="ar-SA" dirty="0" smtClean="0"/>
              <a:t>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C00000"/>
                </a:solidFill>
              </a:rPr>
              <a:t>وتنميـة المـوارد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وكتابة </a:t>
            </a:r>
            <a:r>
              <a:rPr lang="ar-SA" dirty="0" smtClean="0">
                <a:solidFill>
                  <a:srgbClr val="00B050"/>
                </a:solidFill>
              </a:rPr>
              <a:t>مقتـرحات التمـويل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والتسويق</a:t>
            </a:r>
            <a:r>
              <a:rPr lang="ar-SA" dirty="0" smtClean="0"/>
              <a:t> ، </a:t>
            </a:r>
            <a:r>
              <a:rPr lang="ar-SA" dirty="0">
                <a:solidFill>
                  <a:srgbClr val="7030A0"/>
                </a:solidFill>
              </a:rPr>
              <a:t>وإعداد </a:t>
            </a:r>
            <a:r>
              <a:rPr lang="ar-SA" dirty="0" smtClean="0">
                <a:solidFill>
                  <a:srgbClr val="7030A0"/>
                </a:solidFill>
              </a:rPr>
              <a:t>الموازنة </a:t>
            </a:r>
            <a:r>
              <a:rPr lang="ar-SA" dirty="0" smtClean="0"/>
              <a:t>.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3- </a:t>
            </a:r>
            <a:r>
              <a:rPr lang="ar-SA" dirty="0">
                <a:solidFill>
                  <a:srgbClr val="FF0000"/>
                </a:solidFill>
              </a:rPr>
              <a:t>تدريب مهني وحرفي </a:t>
            </a:r>
            <a:r>
              <a:rPr lang="ar-SA" dirty="0" smtClean="0">
                <a:solidFill>
                  <a:srgbClr val="FF0000"/>
                </a:solidFill>
              </a:rPr>
              <a:t>متخصص </a:t>
            </a:r>
            <a:r>
              <a:rPr lang="ar-SA" dirty="0" smtClean="0"/>
              <a:t>: مـن </a:t>
            </a:r>
            <a:r>
              <a:rPr lang="ar-SA" dirty="0" smtClean="0"/>
              <a:t>خلال  </a:t>
            </a:r>
            <a:r>
              <a:rPr lang="ar-SA" dirty="0" smtClean="0">
                <a:solidFill>
                  <a:srgbClr val="7030A0"/>
                </a:solidFill>
              </a:rPr>
              <a:t>إحياء </a:t>
            </a:r>
            <a:r>
              <a:rPr lang="ar-SA" dirty="0" smtClean="0">
                <a:solidFill>
                  <a:srgbClr val="7030A0"/>
                </a:solidFill>
              </a:rPr>
              <a:t>الحـرف </a:t>
            </a:r>
            <a:r>
              <a:rPr lang="ar-SA" dirty="0">
                <a:solidFill>
                  <a:srgbClr val="7030A0"/>
                </a:solidFill>
              </a:rPr>
              <a:t>الصغيرة </a:t>
            </a:r>
            <a:r>
              <a:rPr lang="ar-SA" dirty="0" smtClean="0">
                <a:solidFill>
                  <a:srgbClr val="7030A0"/>
                </a:solidFill>
              </a:rPr>
              <a:t>وتنميتها</a:t>
            </a:r>
            <a:r>
              <a:rPr lang="ar-SA" dirty="0" smtClean="0"/>
              <a:t> ، </a:t>
            </a:r>
            <a:r>
              <a:rPr lang="ar-SA" dirty="0">
                <a:solidFill>
                  <a:srgbClr val="D9791B"/>
                </a:solidFill>
              </a:rPr>
              <a:t>والإشراف </a:t>
            </a:r>
            <a:r>
              <a:rPr lang="ar-SA" dirty="0" smtClean="0">
                <a:solidFill>
                  <a:srgbClr val="D9791B"/>
                </a:solidFill>
              </a:rPr>
              <a:t>المهني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E478A"/>
                </a:solidFill>
              </a:rPr>
              <a:t>وتنمية المهارات المهنية </a:t>
            </a:r>
            <a:r>
              <a:rPr lang="ar-SA" dirty="0" smtClean="0">
                <a:solidFill>
                  <a:srgbClr val="0E478A"/>
                </a:solidFill>
              </a:rPr>
              <a:t>والحرفية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46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4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مجالات حديثة </a:t>
            </a:r>
            <a:r>
              <a:rPr lang="ar-SA" dirty="0" smtClean="0">
                <a:solidFill>
                  <a:srgbClr val="FF0000"/>
                </a:solidFill>
              </a:rPr>
              <a:t>للتدريب </a:t>
            </a:r>
            <a:r>
              <a:rPr lang="ar-SA" dirty="0" smtClean="0"/>
              <a:t>:  </a:t>
            </a:r>
            <a:r>
              <a:rPr lang="ar-SA" dirty="0" smtClean="0"/>
              <a:t>من خلال </a:t>
            </a:r>
            <a:r>
              <a:rPr lang="ar-SA" dirty="0" smtClean="0">
                <a:solidFill>
                  <a:srgbClr val="0070C0"/>
                </a:solidFill>
              </a:rPr>
              <a:t>تصميم </a:t>
            </a:r>
            <a:r>
              <a:rPr lang="ar-SA" dirty="0">
                <a:solidFill>
                  <a:srgbClr val="0070C0"/>
                </a:solidFill>
              </a:rPr>
              <a:t>المادة التدريبية وتنمية مهارات </a:t>
            </a:r>
            <a:r>
              <a:rPr lang="ar-SA" dirty="0" smtClean="0">
                <a:solidFill>
                  <a:srgbClr val="0070C0"/>
                </a:solidFill>
              </a:rPr>
              <a:t>المدربين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B050"/>
                </a:solidFill>
              </a:rPr>
              <a:t>والممارسة </a:t>
            </a:r>
            <a:r>
              <a:rPr lang="ar-SA" dirty="0" smtClean="0">
                <a:solidFill>
                  <a:srgbClr val="00B050"/>
                </a:solidFill>
              </a:rPr>
              <a:t>الديمقراطية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والتدريب على بناء هيكل المنظمة قبل بدء </a:t>
            </a:r>
            <a:r>
              <a:rPr lang="ar-SA" dirty="0" smtClean="0">
                <a:solidFill>
                  <a:srgbClr val="D9791B"/>
                </a:solidFill>
              </a:rPr>
              <a:t>نشاطها</a:t>
            </a:r>
            <a:r>
              <a:rPr lang="ar-SA" dirty="0" smtClean="0"/>
              <a:t> ، </a:t>
            </a:r>
            <a:r>
              <a:rPr lang="ar-SA" dirty="0">
                <a:solidFill>
                  <a:srgbClr val="7030A0"/>
                </a:solidFill>
              </a:rPr>
              <a:t>والعمل الجماعي وحل </a:t>
            </a:r>
            <a:r>
              <a:rPr lang="ar-SA" dirty="0" smtClean="0">
                <a:solidFill>
                  <a:srgbClr val="7030A0"/>
                </a:solidFill>
              </a:rPr>
              <a:t>النزاعات  وإدارة </a:t>
            </a:r>
            <a:r>
              <a:rPr lang="ar-SA" dirty="0">
                <a:solidFill>
                  <a:srgbClr val="7030A0"/>
                </a:solidFill>
              </a:rPr>
              <a:t>المشروعات </a:t>
            </a:r>
            <a:r>
              <a:rPr lang="ar-SA" dirty="0" smtClean="0">
                <a:solidFill>
                  <a:srgbClr val="7030A0"/>
                </a:solidFill>
              </a:rPr>
              <a:t>الصغيرة</a:t>
            </a:r>
            <a:r>
              <a:rPr lang="ar-SA" dirty="0" smtClean="0"/>
              <a:t> ، </a:t>
            </a:r>
            <a:r>
              <a:rPr lang="ar-SA" dirty="0">
                <a:solidFill>
                  <a:srgbClr val="C00000"/>
                </a:solidFill>
              </a:rPr>
              <a:t>وتعبئة </a:t>
            </a:r>
            <a:r>
              <a:rPr lang="ar-SA" dirty="0" smtClean="0">
                <a:solidFill>
                  <a:srgbClr val="C00000"/>
                </a:solidFill>
              </a:rPr>
              <a:t>المتطوعين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E478A"/>
                </a:solidFill>
              </a:rPr>
              <a:t>والمشاركة في المؤتمرات </a:t>
            </a:r>
            <a:r>
              <a:rPr lang="ar-SA" dirty="0" smtClean="0">
                <a:solidFill>
                  <a:srgbClr val="0E478A"/>
                </a:solidFill>
              </a:rPr>
              <a:t>الدولية </a:t>
            </a:r>
            <a:r>
              <a:rPr lang="ar-SA" dirty="0" smtClean="0"/>
              <a:t>، </a:t>
            </a:r>
            <a:r>
              <a:rPr lang="ar-SA" dirty="0">
                <a:solidFill>
                  <a:schemeClr val="accent6">
                    <a:lumMod val="50000"/>
                  </a:schemeClr>
                </a:solidFill>
              </a:rPr>
              <a:t>والتوثيق ونظام المعلومات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27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5- </a:t>
            </a:r>
            <a:r>
              <a:rPr lang="ar-SA" dirty="0">
                <a:solidFill>
                  <a:srgbClr val="FF0000"/>
                </a:solidFill>
              </a:rPr>
              <a:t>مجالات متخصصة </a:t>
            </a:r>
            <a:r>
              <a:rPr lang="ar-SA" dirty="0" smtClean="0">
                <a:solidFill>
                  <a:srgbClr val="FF0000"/>
                </a:solidFill>
              </a:rPr>
              <a:t>للتدريب </a:t>
            </a:r>
            <a:r>
              <a:rPr lang="ar-SA" dirty="0" smtClean="0"/>
              <a:t>: </a:t>
            </a:r>
            <a:r>
              <a:rPr lang="ar-SA" dirty="0">
                <a:solidFill>
                  <a:srgbClr val="7030A0"/>
                </a:solidFill>
              </a:rPr>
              <a:t>إعداد منشطين </a:t>
            </a:r>
            <a:r>
              <a:rPr lang="ar-SA" dirty="0"/>
              <a:t>في مجالات ترتبط </a:t>
            </a:r>
            <a:r>
              <a:rPr lang="ar-SA" dirty="0">
                <a:solidFill>
                  <a:srgbClr val="00B050"/>
                </a:solidFill>
              </a:rPr>
              <a:t>بالتنمية </a:t>
            </a:r>
            <a:r>
              <a:rPr lang="ar-SA" dirty="0" smtClean="0">
                <a:solidFill>
                  <a:srgbClr val="00B050"/>
                </a:solidFill>
              </a:rPr>
              <a:t>المحلية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وتدريب العاملات في رياض الأطفال التابعة للجمعيات </a:t>
            </a:r>
            <a:r>
              <a:rPr lang="ar-SA" dirty="0" smtClean="0">
                <a:solidFill>
                  <a:srgbClr val="0070C0"/>
                </a:solidFill>
              </a:rPr>
              <a:t>الأهلية</a:t>
            </a:r>
            <a:r>
              <a:rPr lang="ar-SA" dirty="0" smtClean="0"/>
              <a:t> ، </a:t>
            </a:r>
            <a:r>
              <a:rPr lang="ar-SA" dirty="0">
                <a:solidFill>
                  <a:srgbClr val="C00000"/>
                </a:solidFill>
              </a:rPr>
              <a:t>وتدريب </a:t>
            </a:r>
            <a:r>
              <a:rPr lang="ar-SA" dirty="0" smtClean="0">
                <a:solidFill>
                  <a:srgbClr val="C00000"/>
                </a:solidFill>
              </a:rPr>
              <a:t>مشرفات </a:t>
            </a:r>
            <a:r>
              <a:rPr lang="ar-SA" dirty="0">
                <a:solidFill>
                  <a:srgbClr val="C00000"/>
                </a:solidFill>
              </a:rPr>
              <a:t>للتعامل مع قضايا الأطفال </a:t>
            </a:r>
            <a:r>
              <a:rPr lang="ar-SA" dirty="0" smtClean="0">
                <a:solidFill>
                  <a:srgbClr val="C00000"/>
                </a:solidFill>
              </a:rPr>
              <a:t>المعاقين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وخدمات تنظيم </a:t>
            </a:r>
            <a:r>
              <a:rPr lang="ar-SA" dirty="0" smtClean="0">
                <a:solidFill>
                  <a:srgbClr val="7030A0"/>
                </a:solidFill>
              </a:rPr>
              <a:t>الأسرة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43A79C"/>
                </a:solidFill>
              </a:rPr>
              <a:t>والإرشاد الصحي </a:t>
            </a:r>
            <a:r>
              <a:rPr lang="ar-SA" dirty="0" smtClean="0">
                <a:solidFill>
                  <a:srgbClr val="43A79C"/>
                </a:solidFill>
              </a:rPr>
              <a:t>والتوعية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وبرامج التوعية </a:t>
            </a:r>
            <a:r>
              <a:rPr lang="ar-SA" dirty="0" smtClean="0">
                <a:solidFill>
                  <a:srgbClr val="D9791B"/>
                </a:solidFill>
              </a:rPr>
              <a:t>البيئية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B050"/>
                </a:solidFill>
              </a:rPr>
              <a:t>وتقدير الجمعيات للاحتياجات في المجتمع </a:t>
            </a:r>
            <a:r>
              <a:rPr lang="ar-SA" dirty="0" smtClean="0">
                <a:solidFill>
                  <a:srgbClr val="00B050"/>
                </a:solidFill>
              </a:rPr>
              <a:t>المحلي </a:t>
            </a:r>
            <a:r>
              <a:rPr lang="ar-SA" dirty="0" smtClean="0"/>
              <a:t>، </a:t>
            </a:r>
            <a:r>
              <a:rPr lang="ar-SA" dirty="0">
                <a:solidFill>
                  <a:srgbClr val="FF0000"/>
                </a:solidFill>
              </a:rPr>
              <a:t>وأساليب تقييم أداء </a:t>
            </a:r>
            <a:r>
              <a:rPr lang="ar-SA" dirty="0" smtClean="0">
                <a:solidFill>
                  <a:srgbClr val="FF0000"/>
                </a:solidFill>
              </a:rPr>
              <a:t>الجمعيات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070C0"/>
                </a:solidFill>
              </a:rPr>
              <a:t>والتفاعل بين العاملين </a:t>
            </a:r>
            <a:r>
              <a:rPr lang="ar-SA" dirty="0" smtClean="0">
                <a:solidFill>
                  <a:srgbClr val="0070C0"/>
                </a:solidFill>
              </a:rPr>
              <a:t>والمتطوعين</a:t>
            </a:r>
            <a:r>
              <a:rPr lang="ar-SA" dirty="0" smtClean="0"/>
              <a:t> ، </a:t>
            </a:r>
            <a:r>
              <a:rPr lang="ar-SA" dirty="0">
                <a:solidFill>
                  <a:srgbClr val="D52D26"/>
                </a:solidFill>
              </a:rPr>
              <a:t>وبناء الاتصال بين الجمعيات الأهلية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854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139</TotalTime>
  <Words>957</Words>
  <Application>Microsoft Office PowerPoint</Application>
  <PresentationFormat>A4 Paper (210x297 mm)</PresentationFormat>
  <Paragraphs>137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السادسة</vt:lpstr>
      <vt:lpstr>العناصر الأساسية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</cp:revision>
  <dcterms:created xsi:type="dcterms:W3CDTF">2014-08-23T09:31:56Z</dcterms:created>
  <dcterms:modified xsi:type="dcterms:W3CDTF">2014-09-19T23:21:12Z</dcterms:modified>
</cp:coreProperties>
</file>