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92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0E478A"/>
    <a:srgbClr val="43A79C"/>
    <a:srgbClr val="313B4A"/>
    <a:srgbClr val="EDBD1F"/>
    <a:srgbClr val="F04316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12725" y="294386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العمل التطوعي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السابعة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تقنيات العمل التطوعي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- </a:t>
            </a:r>
            <a:r>
              <a:rPr lang="ar-SA" b="1" dirty="0" smtClean="0">
                <a:solidFill>
                  <a:srgbClr val="FF0000"/>
                </a:solidFill>
              </a:rPr>
              <a:t>تقنيات العمل التطوعي </a:t>
            </a:r>
          </a:p>
          <a:p>
            <a:endParaRPr lang="ar-SA" dirty="0"/>
          </a:p>
          <a:p>
            <a:r>
              <a:rPr lang="ar-SA" dirty="0" smtClean="0"/>
              <a:t>       إن </a:t>
            </a:r>
            <a:r>
              <a:rPr lang="ar-SA" dirty="0"/>
              <a:t>أي عمل </a:t>
            </a:r>
            <a:r>
              <a:rPr lang="ar-SA" dirty="0">
                <a:solidFill>
                  <a:srgbClr val="FF0000"/>
                </a:solidFill>
              </a:rPr>
              <a:t>يحتاج لاستمراريته ونجاحه </a:t>
            </a:r>
            <a:r>
              <a:rPr lang="ar-SA" dirty="0"/>
              <a:t>الى </a:t>
            </a:r>
            <a:r>
              <a:rPr lang="ar-SA" dirty="0">
                <a:solidFill>
                  <a:srgbClr val="7030A0"/>
                </a:solidFill>
              </a:rPr>
              <a:t>أدوات وتقنيات تتفق مع </a:t>
            </a:r>
            <a:r>
              <a:rPr lang="ar-SA" dirty="0" smtClean="0">
                <a:solidFill>
                  <a:srgbClr val="7030A0"/>
                </a:solidFill>
              </a:rPr>
              <a:t>فحـواه</a:t>
            </a:r>
            <a:r>
              <a:rPr lang="ar-SA" dirty="0" smtClean="0"/>
              <a:t> لـذا </a:t>
            </a:r>
            <a:r>
              <a:rPr lang="ar-SA" i="1" dirty="0" smtClean="0">
                <a:solidFill>
                  <a:srgbClr val="0070C0"/>
                </a:solidFill>
              </a:rPr>
              <a:t>فالعمـل التطـوعي يحتـاج </a:t>
            </a:r>
            <a:r>
              <a:rPr lang="ar-SA" i="1" dirty="0">
                <a:solidFill>
                  <a:srgbClr val="0070C0"/>
                </a:solidFill>
              </a:rPr>
              <a:t>الى أدوات </a:t>
            </a:r>
            <a:r>
              <a:rPr lang="ar-SA" i="1" dirty="0" smtClean="0">
                <a:solidFill>
                  <a:srgbClr val="0070C0"/>
                </a:solidFill>
              </a:rPr>
              <a:t>وتقنيـات </a:t>
            </a:r>
            <a:r>
              <a:rPr lang="ar-SA" i="1" dirty="0">
                <a:solidFill>
                  <a:srgbClr val="0070C0"/>
                </a:solidFill>
              </a:rPr>
              <a:t>خاصة تتفق مع خصائصه المتفردة وهي </a:t>
            </a:r>
            <a:r>
              <a:rPr lang="ar-SA" dirty="0"/>
              <a:t>: 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1- </a:t>
            </a:r>
            <a:r>
              <a:rPr lang="ar-SA" dirty="0">
                <a:solidFill>
                  <a:srgbClr val="FF0000"/>
                </a:solidFill>
              </a:rPr>
              <a:t>الإعلام والدعوة </a:t>
            </a:r>
            <a:r>
              <a:rPr lang="ar-SA" dirty="0"/>
              <a:t>: </a:t>
            </a:r>
          </a:p>
          <a:p>
            <a:r>
              <a:rPr lang="ar-SA" dirty="0"/>
              <a:t>	</a:t>
            </a:r>
            <a:r>
              <a:rPr lang="ar-SA" dirty="0" smtClean="0"/>
              <a:t>      عندما </a:t>
            </a:r>
            <a:r>
              <a:rPr lang="ar-SA" dirty="0"/>
              <a:t>يرتبط العمل التطوعي بمسألة </a:t>
            </a:r>
            <a:r>
              <a:rPr lang="ar-SA" dirty="0">
                <a:solidFill>
                  <a:srgbClr val="0070C0"/>
                </a:solidFill>
              </a:rPr>
              <a:t>التنمية الشاملة اقتصاديا </a:t>
            </a:r>
            <a:r>
              <a:rPr lang="ar-SA" dirty="0" smtClean="0">
                <a:solidFill>
                  <a:srgbClr val="0070C0"/>
                </a:solidFill>
              </a:rPr>
              <a:t>وسياسيـا واجتماعيـا وثقافيـا</a:t>
            </a:r>
            <a:r>
              <a:rPr lang="ar-SA" dirty="0" smtClean="0"/>
              <a:t> فيجـب </a:t>
            </a:r>
            <a:r>
              <a:rPr lang="ar-SA" dirty="0"/>
              <a:t>أن </a:t>
            </a:r>
            <a:r>
              <a:rPr lang="ar-SA" dirty="0" smtClean="0"/>
              <a:t>يكـون هنـاك </a:t>
            </a:r>
            <a:r>
              <a:rPr lang="ar-SA" dirty="0" smtClean="0">
                <a:solidFill>
                  <a:srgbClr val="FF0000"/>
                </a:solidFill>
              </a:rPr>
              <a:t>إعـلام كثيـف </a:t>
            </a:r>
            <a:r>
              <a:rPr lang="ar-SA" dirty="0">
                <a:solidFill>
                  <a:srgbClr val="FF0000"/>
                </a:solidFill>
              </a:rPr>
              <a:t>متواصل</a:t>
            </a:r>
            <a:r>
              <a:rPr lang="ar-SA" dirty="0"/>
              <a:t> من خلال الدعوة إليه عبر كافة وسائل الإعلام ( المكتوبة والمرئية والمسموعة ) </a:t>
            </a:r>
            <a:r>
              <a:rPr lang="ar-SA" dirty="0">
                <a:solidFill>
                  <a:srgbClr val="D9791B"/>
                </a:solidFill>
              </a:rPr>
              <a:t>مما يشجع مبادرات الأفراد والمجموعات </a:t>
            </a:r>
            <a:r>
              <a:rPr lang="ar-SA" dirty="0" smtClean="0">
                <a:solidFill>
                  <a:srgbClr val="D9791B"/>
                </a:solidFill>
              </a:rPr>
              <a:t>ويبعـث فـي نفوسهـم الحمـاس والثقـة للجهـة التي ستتبنـى نجـاح </a:t>
            </a:r>
            <a:r>
              <a:rPr lang="ar-SA" dirty="0">
                <a:solidFill>
                  <a:srgbClr val="D9791B"/>
                </a:solidFill>
              </a:rPr>
              <a:t>جهودهم في تحقيق أهداف التنمية</a:t>
            </a:r>
            <a:r>
              <a:rPr lang="ar-SA" dirty="0"/>
              <a:t> . 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75592" y="1389470"/>
            <a:ext cx="8915400" cy="4525963"/>
          </a:xfrm>
        </p:spPr>
        <p:txBody>
          <a:bodyPr/>
          <a:lstStyle/>
          <a:p>
            <a:r>
              <a:rPr lang="ar-SA" dirty="0"/>
              <a:t>2- </a:t>
            </a:r>
            <a:r>
              <a:rPr lang="ar-SA" dirty="0">
                <a:solidFill>
                  <a:srgbClr val="FF0000"/>
                </a:solidFill>
              </a:rPr>
              <a:t>تحديد الحاجة الى المتطوعين </a:t>
            </a:r>
            <a:r>
              <a:rPr lang="ar-SA" dirty="0"/>
              <a:t>: </a:t>
            </a:r>
          </a:p>
          <a:p>
            <a:r>
              <a:rPr lang="ar-SA" dirty="0"/>
              <a:t>	</a:t>
            </a:r>
            <a:r>
              <a:rPr lang="ar-SA" dirty="0" smtClean="0"/>
              <a:t>     </a:t>
            </a:r>
          </a:p>
          <a:p>
            <a:r>
              <a:rPr lang="ar-SA" dirty="0"/>
              <a:t> </a:t>
            </a:r>
            <a:r>
              <a:rPr lang="ar-SA" dirty="0" smtClean="0"/>
              <a:t>      تعد </a:t>
            </a:r>
            <a:r>
              <a:rPr lang="ar-SA" dirty="0"/>
              <a:t>هذه النقطة على جانب كبير من الأهمية لأنها تتصل اتصالا وثيقا بمسألة </a:t>
            </a:r>
            <a:r>
              <a:rPr lang="ar-SA" dirty="0" smtClean="0">
                <a:solidFill>
                  <a:srgbClr val="FF0000"/>
                </a:solidFill>
              </a:rPr>
              <a:t>الاستفـادة الفاعلـة مـن الطاقـات البشـرية </a:t>
            </a:r>
            <a:r>
              <a:rPr lang="ar-SA" dirty="0">
                <a:solidFill>
                  <a:srgbClr val="FF0000"/>
                </a:solidFill>
              </a:rPr>
              <a:t>للمتطوعين </a:t>
            </a:r>
            <a:r>
              <a:rPr lang="ar-SA" dirty="0"/>
              <a:t>من </a:t>
            </a:r>
            <a:r>
              <a:rPr lang="ar-SA" dirty="0">
                <a:solidFill>
                  <a:srgbClr val="7030A0"/>
                </a:solidFill>
              </a:rPr>
              <a:t>خلال حسن </a:t>
            </a:r>
            <a:r>
              <a:rPr lang="ar-SA" dirty="0" smtClean="0">
                <a:solidFill>
                  <a:srgbClr val="7030A0"/>
                </a:solidFill>
              </a:rPr>
              <a:t>توجيـه طاقاتهـم </a:t>
            </a:r>
            <a:r>
              <a:rPr lang="ar-SA" dirty="0">
                <a:solidFill>
                  <a:srgbClr val="7030A0"/>
                </a:solidFill>
              </a:rPr>
              <a:t>في </a:t>
            </a:r>
            <a:r>
              <a:rPr lang="ar-SA" dirty="0" smtClean="0">
                <a:solidFill>
                  <a:srgbClr val="7030A0"/>
                </a:solidFill>
              </a:rPr>
              <a:t>الجوانب التي  تحقق </a:t>
            </a:r>
            <a:r>
              <a:rPr lang="ar-SA" dirty="0" smtClean="0">
                <a:solidFill>
                  <a:srgbClr val="D9791B"/>
                </a:solidFill>
              </a:rPr>
              <a:t>سد حاجات أساسية من حاجات المؤسسة والمجتمع </a:t>
            </a:r>
            <a:r>
              <a:rPr lang="ar-SA" dirty="0" smtClean="0">
                <a:solidFill>
                  <a:srgbClr val="7030A0"/>
                </a:solidFill>
              </a:rPr>
              <a:t>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375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72" y="1417638"/>
            <a:ext cx="8915400" cy="4525963"/>
          </a:xfrm>
        </p:spPr>
        <p:txBody>
          <a:bodyPr/>
          <a:lstStyle/>
          <a:p>
            <a:r>
              <a:rPr lang="ar-SA" dirty="0"/>
              <a:t>3- </a:t>
            </a:r>
            <a:r>
              <a:rPr lang="ar-SA" dirty="0">
                <a:solidFill>
                  <a:srgbClr val="FF0000"/>
                </a:solidFill>
              </a:rPr>
              <a:t>الاختيار</a:t>
            </a:r>
            <a:r>
              <a:rPr lang="ar-SA" dirty="0"/>
              <a:t> : </a:t>
            </a:r>
          </a:p>
          <a:p>
            <a:r>
              <a:rPr lang="ar-SA" dirty="0"/>
              <a:t>	</a:t>
            </a:r>
            <a:r>
              <a:rPr lang="ar-SA" dirty="0" smtClean="0"/>
              <a:t> </a:t>
            </a:r>
            <a:r>
              <a:rPr lang="ar-SA" i="1" dirty="0" smtClean="0">
                <a:solidFill>
                  <a:srgbClr val="7030A0"/>
                </a:solidFill>
              </a:rPr>
              <a:t>يكتسب </a:t>
            </a:r>
            <a:r>
              <a:rPr lang="ar-SA" i="1" dirty="0">
                <a:solidFill>
                  <a:srgbClr val="7030A0"/>
                </a:solidFill>
              </a:rPr>
              <a:t>اختيار المتطوعين بعدا خاصا مهما لعدة أسباب منها </a:t>
            </a:r>
            <a:r>
              <a:rPr lang="ar-SA" dirty="0"/>
              <a:t>: </a:t>
            </a:r>
            <a:r>
              <a:rPr lang="ar-SA" dirty="0">
                <a:solidFill>
                  <a:srgbClr val="FF0000"/>
                </a:solidFill>
              </a:rPr>
              <a:t>أن اختيار المتطوعين يساعد على توضيح المفهوم المشترك لكل من الطرفين </a:t>
            </a:r>
            <a:r>
              <a:rPr lang="ar-SA" dirty="0"/>
              <a:t>من حيث : - </a:t>
            </a:r>
          </a:p>
          <a:p>
            <a:r>
              <a:rPr lang="ar-SA" dirty="0"/>
              <a:t>	* </a:t>
            </a:r>
            <a:r>
              <a:rPr lang="ar-SA" dirty="0">
                <a:solidFill>
                  <a:srgbClr val="0070C0"/>
                </a:solidFill>
              </a:rPr>
              <a:t>طبيعة العمل </a:t>
            </a:r>
            <a:r>
              <a:rPr lang="ar-SA" dirty="0"/>
              <a:t>.</a:t>
            </a:r>
          </a:p>
          <a:p>
            <a:r>
              <a:rPr lang="ar-SA" dirty="0"/>
              <a:t>	* </a:t>
            </a:r>
            <a:r>
              <a:rPr lang="ar-SA" dirty="0">
                <a:solidFill>
                  <a:srgbClr val="00B050"/>
                </a:solidFill>
              </a:rPr>
              <a:t>الإطار الذي سيعمل من خلاله </a:t>
            </a:r>
            <a:r>
              <a:rPr lang="ar-SA" dirty="0"/>
              <a:t>.</a:t>
            </a:r>
          </a:p>
          <a:p>
            <a:r>
              <a:rPr lang="ar-SA" dirty="0"/>
              <a:t>	* </a:t>
            </a:r>
            <a:r>
              <a:rPr lang="ar-SA" dirty="0">
                <a:solidFill>
                  <a:srgbClr val="D9791B"/>
                </a:solidFill>
              </a:rPr>
              <a:t>الفوائد على المدى القصير والطويل </a:t>
            </a:r>
            <a:r>
              <a:rPr lang="ar-SA" dirty="0"/>
              <a:t>.</a:t>
            </a:r>
          </a:p>
          <a:p>
            <a:r>
              <a:rPr lang="ar-SA" dirty="0"/>
              <a:t>	* </a:t>
            </a:r>
            <a:r>
              <a:rPr lang="ar-SA" dirty="0">
                <a:solidFill>
                  <a:srgbClr val="C00000"/>
                </a:solidFill>
              </a:rPr>
              <a:t>الالتزامات المختلفة لكل فريق والحقوق والواجبات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917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817" y="1556792"/>
            <a:ext cx="8915400" cy="4525963"/>
          </a:xfrm>
        </p:spPr>
        <p:txBody>
          <a:bodyPr/>
          <a:lstStyle/>
          <a:p>
            <a:r>
              <a:rPr lang="ar-SA" i="1" dirty="0">
                <a:solidFill>
                  <a:srgbClr val="7030A0"/>
                </a:solidFill>
              </a:rPr>
              <a:t>إن الاختيار الصحيح للمتطوعين يسهم في </a:t>
            </a:r>
            <a:r>
              <a:rPr lang="ar-SA" dirty="0"/>
              <a:t>: </a:t>
            </a: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أ - </a:t>
            </a:r>
            <a:r>
              <a:rPr lang="ar-SA" dirty="0">
                <a:solidFill>
                  <a:srgbClr val="FF0000"/>
                </a:solidFill>
              </a:rPr>
              <a:t>تقنين الجهود في </a:t>
            </a:r>
            <a:r>
              <a:rPr lang="ar-SA" dirty="0" smtClean="0">
                <a:solidFill>
                  <a:srgbClr val="FF0000"/>
                </a:solidFill>
              </a:rPr>
              <a:t>التوظيف </a:t>
            </a:r>
            <a:r>
              <a:rPr lang="ar-SA" dirty="0">
                <a:solidFill>
                  <a:srgbClr val="FF0000"/>
                </a:solidFill>
              </a:rPr>
              <a:t>السليم لطاقات ومهارات المتطوع .</a:t>
            </a: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ب - </a:t>
            </a:r>
            <a:r>
              <a:rPr lang="ar-SA" dirty="0">
                <a:solidFill>
                  <a:srgbClr val="0070C0"/>
                </a:solidFill>
              </a:rPr>
              <a:t>تخفض تكلفة الإعداد من توعية وتدريب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ج  </a:t>
            </a:r>
            <a:r>
              <a:rPr lang="ar-SA" dirty="0" smtClean="0"/>
              <a:t>- </a:t>
            </a:r>
            <a:r>
              <a:rPr lang="ar-SA" dirty="0">
                <a:solidFill>
                  <a:srgbClr val="00B050"/>
                </a:solidFill>
              </a:rPr>
              <a:t>التعجيل بتحقيق الأهداف </a:t>
            </a:r>
            <a:r>
              <a:rPr lang="ar-SA" dirty="0" smtClean="0"/>
              <a:t>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028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د - </a:t>
            </a:r>
            <a:r>
              <a:rPr lang="ar-SA" dirty="0">
                <a:solidFill>
                  <a:srgbClr val="FF0000"/>
                </a:solidFill>
              </a:rPr>
              <a:t>منع التضارب في المصالح ويحول دون سيطرة الإحباط على التطوع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هـ </a:t>
            </a:r>
            <a:r>
              <a:rPr lang="ar-SA" dirty="0" smtClean="0"/>
              <a:t>- </a:t>
            </a:r>
            <a:r>
              <a:rPr lang="ar-SA" dirty="0">
                <a:solidFill>
                  <a:srgbClr val="00B050"/>
                </a:solidFill>
              </a:rPr>
              <a:t>عدم تحميل المتطوع أكثر من جهده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و </a:t>
            </a:r>
            <a:r>
              <a:rPr lang="ar-SA" dirty="0" smtClean="0"/>
              <a:t>- </a:t>
            </a:r>
            <a:r>
              <a:rPr lang="ar-SA" dirty="0">
                <a:solidFill>
                  <a:srgbClr val="0070C0"/>
                </a:solidFill>
              </a:rPr>
              <a:t>تفهم المتطوع لأهداف وغايات المؤسسة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258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35632" y="1389470"/>
            <a:ext cx="8915400" cy="4525963"/>
          </a:xfrm>
        </p:spPr>
        <p:txBody>
          <a:bodyPr/>
          <a:lstStyle/>
          <a:p>
            <a:r>
              <a:rPr lang="ar-SA" dirty="0"/>
              <a:t>4- </a:t>
            </a:r>
            <a:r>
              <a:rPr lang="ar-SA" dirty="0">
                <a:solidFill>
                  <a:srgbClr val="FF0000"/>
                </a:solidFill>
              </a:rPr>
              <a:t>التأهيل – التدريب </a:t>
            </a:r>
            <a:r>
              <a:rPr lang="ar-SA" dirty="0"/>
              <a:t>: - </a:t>
            </a:r>
          </a:p>
          <a:p>
            <a:r>
              <a:rPr lang="ar-SA" dirty="0"/>
              <a:t>	عادة ما </a:t>
            </a:r>
            <a:r>
              <a:rPr lang="ar-SA" dirty="0">
                <a:solidFill>
                  <a:srgbClr val="0070C0"/>
                </a:solidFill>
              </a:rPr>
              <a:t>يحتاج المتطوعين الى نوع من التأهيل أو التدريب من أجل </a:t>
            </a:r>
            <a:r>
              <a:rPr lang="ar-SA" dirty="0" smtClean="0">
                <a:solidFill>
                  <a:srgbClr val="0070C0"/>
                </a:solidFill>
              </a:rPr>
              <a:t>التوظيف </a:t>
            </a:r>
            <a:r>
              <a:rPr lang="ar-SA" dirty="0">
                <a:solidFill>
                  <a:srgbClr val="0070C0"/>
                </a:solidFill>
              </a:rPr>
              <a:t>والاستفادة من جهودهم وطاقاتهم </a:t>
            </a:r>
            <a:r>
              <a:rPr lang="ar-SA" dirty="0">
                <a:solidFill>
                  <a:srgbClr val="00B050"/>
                </a:solidFill>
              </a:rPr>
              <a:t>وتختلف المدد الزمنية المؤهلة للمتطوع من فرد لآخر ومن مهمة الى أخرى </a:t>
            </a:r>
            <a:r>
              <a:rPr lang="ar-SA" dirty="0"/>
              <a:t>.</a:t>
            </a:r>
          </a:p>
          <a:p>
            <a:r>
              <a:rPr lang="ar-SA" i="1" dirty="0" smtClean="0">
                <a:solidFill>
                  <a:srgbClr val="7030A0"/>
                </a:solidFill>
              </a:rPr>
              <a:t>وللتدريب </a:t>
            </a:r>
            <a:r>
              <a:rPr lang="ar-SA" i="1" dirty="0">
                <a:solidFill>
                  <a:srgbClr val="7030A0"/>
                </a:solidFill>
              </a:rPr>
              <a:t>أهدافاً أساسية تتصل </a:t>
            </a:r>
            <a:r>
              <a:rPr lang="ar-SA" i="1" dirty="0" smtClean="0">
                <a:solidFill>
                  <a:srgbClr val="7030A0"/>
                </a:solidFill>
              </a:rPr>
              <a:t>بما يلي </a:t>
            </a:r>
            <a:r>
              <a:rPr lang="ar-SA" dirty="0" smtClean="0"/>
              <a:t>: </a:t>
            </a:r>
            <a:endParaRPr lang="ar-SA" dirty="0"/>
          </a:p>
          <a:p>
            <a:r>
              <a:rPr lang="ar-SA" dirty="0"/>
              <a:t>	</a:t>
            </a:r>
            <a:r>
              <a:rPr lang="ar-SA" dirty="0" smtClean="0"/>
              <a:t>أ - </a:t>
            </a:r>
            <a:r>
              <a:rPr lang="ar-SA" dirty="0">
                <a:solidFill>
                  <a:srgbClr val="FF0000"/>
                </a:solidFill>
              </a:rPr>
              <a:t>قناعة المتطوعين من جدوى التدريب سواء على المستوى الشخصي أو مستوى العمل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  <a:r>
              <a:rPr lang="ar-SA" dirty="0" smtClean="0"/>
              <a:t>ب - </a:t>
            </a:r>
            <a:r>
              <a:rPr lang="ar-SA" dirty="0">
                <a:solidFill>
                  <a:srgbClr val="43A79C"/>
                </a:solidFill>
              </a:rPr>
              <a:t>مدى الدرجة المطلوبة لتعميق خبراتهم القائمة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  <a:r>
              <a:rPr lang="ar-SA" dirty="0" smtClean="0"/>
              <a:t> ج - </a:t>
            </a:r>
            <a:r>
              <a:rPr lang="ar-SA" dirty="0">
                <a:solidFill>
                  <a:srgbClr val="7030A0"/>
                </a:solidFill>
              </a:rPr>
              <a:t>المستوى المطلوب لإكسابهم مهارات جديدة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145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         إن </a:t>
            </a:r>
            <a:r>
              <a:rPr lang="ar-SA" dirty="0">
                <a:solidFill>
                  <a:srgbClr val="FF0000"/>
                </a:solidFill>
              </a:rPr>
              <a:t>أهداف برامج التدريب والتأهيل للمتطوعين </a:t>
            </a:r>
            <a:r>
              <a:rPr lang="ar-SA" dirty="0">
                <a:solidFill>
                  <a:srgbClr val="0070C0"/>
                </a:solidFill>
              </a:rPr>
              <a:t>يجب أن </a:t>
            </a:r>
            <a:r>
              <a:rPr lang="ar-SA" dirty="0" smtClean="0">
                <a:solidFill>
                  <a:srgbClr val="0070C0"/>
                </a:solidFill>
              </a:rPr>
              <a:t>تغطـي كافـة </a:t>
            </a:r>
            <a:r>
              <a:rPr lang="ar-SA" dirty="0">
                <a:solidFill>
                  <a:srgbClr val="0070C0"/>
                </a:solidFill>
              </a:rPr>
              <a:t>المجالات </a:t>
            </a:r>
            <a:r>
              <a:rPr lang="ar-SA" dirty="0" smtClean="0">
                <a:solidFill>
                  <a:srgbClr val="0070C0"/>
                </a:solidFill>
              </a:rPr>
              <a:t>حيـث </a:t>
            </a:r>
            <a:r>
              <a:rPr lang="ar-SA" dirty="0">
                <a:solidFill>
                  <a:srgbClr val="0070C0"/>
                </a:solidFill>
              </a:rPr>
              <a:t>إن </a:t>
            </a:r>
            <a:r>
              <a:rPr lang="ar-SA" dirty="0" smtClean="0">
                <a:solidFill>
                  <a:srgbClr val="0070C0"/>
                </a:solidFill>
              </a:rPr>
              <a:t>التـدريب سـوف يحـدد موقـف </a:t>
            </a:r>
            <a:r>
              <a:rPr lang="ar-SA" dirty="0">
                <a:solidFill>
                  <a:srgbClr val="0070C0"/>
                </a:solidFill>
              </a:rPr>
              <a:t>المتطوع </a:t>
            </a:r>
            <a:r>
              <a:rPr lang="ar-SA" dirty="0">
                <a:solidFill>
                  <a:srgbClr val="00B050"/>
                </a:solidFill>
              </a:rPr>
              <a:t>ويساعده على إنجاز العمل المطلوب بكفاءة أعلى </a:t>
            </a:r>
            <a:r>
              <a:rPr lang="ar-SA" dirty="0" smtClean="0"/>
              <a:t>.              </a:t>
            </a:r>
            <a:r>
              <a:rPr lang="ar-SA" i="1" dirty="0" smtClean="0">
                <a:solidFill>
                  <a:srgbClr val="7030A0"/>
                </a:solidFill>
              </a:rPr>
              <a:t>ويؤدي </a:t>
            </a:r>
            <a:r>
              <a:rPr lang="ar-SA" i="1" dirty="0">
                <a:solidFill>
                  <a:srgbClr val="7030A0"/>
                </a:solidFill>
              </a:rPr>
              <a:t>التدريب دورا بارزا في : - </a:t>
            </a:r>
          </a:p>
          <a:p>
            <a:r>
              <a:rPr lang="ar-SA" dirty="0"/>
              <a:t>	</a:t>
            </a:r>
            <a:r>
              <a:rPr lang="ar-SA" dirty="0" smtClean="0"/>
              <a:t>أ - </a:t>
            </a:r>
            <a:r>
              <a:rPr lang="ar-SA" dirty="0">
                <a:solidFill>
                  <a:srgbClr val="FF0000"/>
                </a:solidFill>
              </a:rPr>
              <a:t>جذب المتطوع الى المؤسسة ومجالات عملها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  <a:r>
              <a:rPr lang="ar-SA" dirty="0" smtClean="0"/>
              <a:t>ب - </a:t>
            </a:r>
            <a:r>
              <a:rPr lang="ar-SA" dirty="0">
                <a:solidFill>
                  <a:srgbClr val="0070C0"/>
                </a:solidFill>
              </a:rPr>
              <a:t>استدامة </a:t>
            </a:r>
            <a:r>
              <a:rPr lang="ar-SA" dirty="0" smtClean="0">
                <a:solidFill>
                  <a:srgbClr val="0070C0"/>
                </a:solidFill>
              </a:rPr>
              <a:t>تطوعه </a:t>
            </a:r>
            <a:r>
              <a:rPr lang="ar-SA" dirty="0">
                <a:solidFill>
                  <a:srgbClr val="0070C0"/>
                </a:solidFill>
              </a:rPr>
              <a:t>لأطول مدة ممكنة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  <a:r>
              <a:rPr lang="ar-SA" dirty="0" smtClean="0"/>
              <a:t>ج - </a:t>
            </a:r>
            <a:r>
              <a:rPr lang="ar-SA" dirty="0">
                <a:solidFill>
                  <a:srgbClr val="D9791B"/>
                </a:solidFill>
              </a:rPr>
              <a:t>حسن استغلال طاقاته بشكل أفضل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235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    وكثيرا </a:t>
            </a:r>
            <a:r>
              <a:rPr lang="ar-SA" dirty="0"/>
              <a:t>ما تلجأ المؤسسات التطوعية والجمعيات الأهلية </a:t>
            </a:r>
            <a:r>
              <a:rPr lang="ar-SA" dirty="0" smtClean="0"/>
              <a:t>   بعـد اختيـار المتطـوعيـن وتصنيفهـم </a:t>
            </a:r>
            <a:r>
              <a:rPr lang="ar-SA" dirty="0"/>
              <a:t>الى </a:t>
            </a:r>
            <a:r>
              <a:rPr lang="ar-SA" dirty="0" smtClean="0"/>
              <a:t>تدريبهـم لرفـع </a:t>
            </a:r>
            <a:r>
              <a:rPr lang="ar-SA" dirty="0"/>
              <a:t>مستوى </a:t>
            </a:r>
            <a:r>
              <a:rPr lang="ar-SA" dirty="0" smtClean="0"/>
              <a:t>   أدائهم </a:t>
            </a:r>
            <a:r>
              <a:rPr lang="ar-SA" dirty="0"/>
              <a:t>وزيادة الكفاية الانتاجية لهم </a:t>
            </a:r>
            <a:r>
              <a:rPr lang="ar-SA" dirty="0">
                <a:solidFill>
                  <a:srgbClr val="FF0000"/>
                </a:solidFill>
              </a:rPr>
              <a:t>ويهدف التدريب </a:t>
            </a:r>
            <a:r>
              <a:rPr lang="ar-SA" dirty="0">
                <a:solidFill>
                  <a:srgbClr val="0070C0"/>
                </a:solidFill>
              </a:rPr>
              <a:t>الى مساعدة المتطوعين على أداء مهامهم بطريقة أفضل </a:t>
            </a:r>
            <a:r>
              <a:rPr lang="ar-SA" dirty="0" smtClean="0">
                <a:solidFill>
                  <a:srgbClr val="0070C0"/>
                </a:solidFill>
              </a:rPr>
              <a:t>وبأقـل جهـد ممكـن  </a:t>
            </a:r>
            <a:r>
              <a:rPr lang="ar-SA" dirty="0">
                <a:solidFill>
                  <a:srgbClr val="D9791B"/>
                </a:solidFill>
              </a:rPr>
              <a:t>للحد من الأخطاء </a:t>
            </a:r>
            <a:r>
              <a:rPr lang="ar-SA" dirty="0" smtClean="0">
                <a:solidFill>
                  <a:srgbClr val="D9791B"/>
                </a:solidFill>
              </a:rPr>
              <a:t>والعمـل </a:t>
            </a:r>
            <a:r>
              <a:rPr lang="ar-SA" dirty="0">
                <a:solidFill>
                  <a:srgbClr val="D9791B"/>
                </a:solidFill>
              </a:rPr>
              <a:t>على </a:t>
            </a:r>
            <a:r>
              <a:rPr lang="ar-SA" dirty="0" smtClean="0">
                <a:solidFill>
                  <a:srgbClr val="D9791B"/>
                </a:solidFill>
              </a:rPr>
              <a:t>توفيـر </a:t>
            </a:r>
            <a:r>
              <a:rPr lang="ar-SA" dirty="0">
                <a:solidFill>
                  <a:srgbClr val="D9791B"/>
                </a:solidFill>
              </a:rPr>
              <a:t>الوقت </a:t>
            </a:r>
            <a:r>
              <a:rPr lang="ar-SA" dirty="0" smtClean="0">
                <a:solidFill>
                  <a:srgbClr val="D9791B"/>
                </a:solidFill>
              </a:rPr>
              <a:t>والجهـد والنفقـات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597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008" y="1409790"/>
            <a:ext cx="8915400" cy="4525963"/>
          </a:xfrm>
        </p:spPr>
        <p:txBody>
          <a:bodyPr/>
          <a:lstStyle/>
          <a:p>
            <a:r>
              <a:rPr lang="ar-SA" dirty="0"/>
              <a:t>5- </a:t>
            </a:r>
            <a:r>
              <a:rPr lang="ar-SA" dirty="0">
                <a:solidFill>
                  <a:srgbClr val="FF0000"/>
                </a:solidFill>
              </a:rPr>
              <a:t>العمل التنظيمي </a:t>
            </a:r>
            <a:r>
              <a:rPr lang="ar-SA" dirty="0"/>
              <a:t>: -</a:t>
            </a:r>
          </a:p>
          <a:p>
            <a:r>
              <a:rPr lang="ar-SA" dirty="0"/>
              <a:t>	</a:t>
            </a:r>
            <a:r>
              <a:rPr lang="ar-SA" dirty="0" smtClean="0"/>
              <a:t>                </a:t>
            </a:r>
            <a:r>
              <a:rPr lang="ar-SA" dirty="0" smtClean="0">
                <a:solidFill>
                  <a:srgbClr val="0070C0"/>
                </a:solidFill>
              </a:rPr>
              <a:t>إن </a:t>
            </a:r>
            <a:r>
              <a:rPr lang="ar-SA" dirty="0">
                <a:solidFill>
                  <a:srgbClr val="0070C0"/>
                </a:solidFill>
              </a:rPr>
              <a:t>الشكل التنظيمي الذي يعتمد على الهيكلة العلمية لتحديد الأدوار المختلفة في أداء </a:t>
            </a:r>
            <a:r>
              <a:rPr lang="ar-SA" dirty="0" smtClean="0">
                <a:solidFill>
                  <a:srgbClr val="0070C0"/>
                </a:solidFill>
              </a:rPr>
              <a:t>الأعمال </a:t>
            </a:r>
            <a:r>
              <a:rPr lang="ar-SA" dirty="0">
                <a:solidFill>
                  <a:srgbClr val="0070C0"/>
                </a:solidFill>
              </a:rPr>
              <a:t>التطوعية </a:t>
            </a:r>
            <a:r>
              <a:rPr lang="ar-SA" dirty="0">
                <a:solidFill>
                  <a:srgbClr val="FF0000"/>
                </a:solidFill>
              </a:rPr>
              <a:t>من </a:t>
            </a:r>
            <a:r>
              <a:rPr lang="ar-SA" dirty="0" smtClean="0">
                <a:solidFill>
                  <a:srgbClr val="FF0000"/>
                </a:solidFill>
              </a:rPr>
              <a:t>ضروريات هذا </a:t>
            </a:r>
            <a:r>
              <a:rPr lang="ar-SA" dirty="0">
                <a:solidFill>
                  <a:srgbClr val="FF0000"/>
                </a:solidFill>
              </a:rPr>
              <a:t>العمل</a:t>
            </a:r>
            <a:r>
              <a:rPr lang="ar-SA" dirty="0"/>
              <a:t> 0 </a:t>
            </a:r>
            <a:r>
              <a:rPr lang="ar-SA" dirty="0" smtClean="0">
                <a:solidFill>
                  <a:srgbClr val="00B050"/>
                </a:solidFill>
              </a:rPr>
              <a:t>لذا </a:t>
            </a:r>
            <a:r>
              <a:rPr lang="ar-SA" dirty="0">
                <a:solidFill>
                  <a:srgbClr val="00B050"/>
                </a:solidFill>
              </a:rPr>
              <a:t>يجب تأصيل العمل التطوعي بتنظيمه </a:t>
            </a:r>
            <a:r>
              <a:rPr lang="ar-SA" dirty="0"/>
              <a:t>حيث </a:t>
            </a:r>
            <a:r>
              <a:rPr lang="ar-SA" dirty="0" smtClean="0"/>
              <a:t>يؤدى ذلك الى </a:t>
            </a:r>
            <a:r>
              <a:rPr lang="ar-SA" dirty="0" smtClean="0">
                <a:solidFill>
                  <a:srgbClr val="7030A0"/>
                </a:solidFill>
              </a:rPr>
              <a:t>عدم البعد  عن </a:t>
            </a:r>
            <a:r>
              <a:rPr lang="ar-SA" dirty="0">
                <a:solidFill>
                  <a:srgbClr val="7030A0"/>
                </a:solidFill>
              </a:rPr>
              <a:t>الأهداف الموضوعة ويساعد على تحقيق الاستمرارية وأقصى درجات الفاعلية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  <a:r>
              <a:rPr lang="ar-SA" dirty="0" smtClean="0"/>
              <a:t>              كما </a:t>
            </a:r>
            <a:r>
              <a:rPr lang="ar-SA" dirty="0"/>
              <a:t>أن </a:t>
            </a:r>
            <a:r>
              <a:rPr lang="ar-SA" dirty="0">
                <a:solidFill>
                  <a:srgbClr val="FF0000"/>
                </a:solidFill>
              </a:rPr>
              <a:t>العمل الجماعي </a:t>
            </a:r>
            <a:r>
              <a:rPr lang="ar-SA" dirty="0"/>
              <a:t>يكسب المتطوعين المزيد من </a:t>
            </a:r>
            <a:r>
              <a:rPr lang="ar-SA" dirty="0">
                <a:solidFill>
                  <a:srgbClr val="00B050"/>
                </a:solidFill>
              </a:rPr>
              <a:t>الاحترام </a:t>
            </a:r>
            <a:r>
              <a:rPr lang="ar-SA" dirty="0">
                <a:solidFill>
                  <a:srgbClr val="0070C0"/>
                </a:solidFill>
              </a:rPr>
              <a:t>والقوة</a:t>
            </a:r>
            <a:r>
              <a:rPr lang="ar-SA" dirty="0"/>
              <a:t> </a:t>
            </a:r>
            <a:r>
              <a:rPr lang="ar-SA" dirty="0">
                <a:solidFill>
                  <a:srgbClr val="7030A0"/>
                </a:solidFill>
              </a:rPr>
              <a:t>والقدرة على مواجهة الصعوبات </a:t>
            </a:r>
            <a:r>
              <a:rPr lang="ar-SA" dirty="0">
                <a:solidFill>
                  <a:srgbClr val="D9791B"/>
                </a:solidFill>
              </a:rPr>
              <a:t>وتخطي العقبات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426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6- </a:t>
            </a:r>
            <a:r>
              <a:rPr lang="ar-SA" dirty="0">
                <a:solidFill>
                  <a:srgbClr val="FF0000"/>
                </a:solidFill>
              </a:rPr>
              <a:t>التحفيز</a:t>
            </a:r>
            <a:r>
              <a:rPr lang="ar-SA" dirty="0"/>
              <a:t> : - </a:t>
            </a:r>
          </a:p>
          <a:p>
            <a:r>
              <a:rPr lang="ar-SA" dirty="0"/>
              <a:t>	</a:t>
            </a:r>
            <a:r>
              <a:rPr lang="ar-SA" dirty="0" smtClean="0"/>
              <a:t>              إن </a:t>
            </a:r>
            <a:r>
              <a:rPr lang="ar-SA" dirty="0">
                <a:solidFill>
                  <a:srgbClr val="FF0000"/>
                </a:solidFill>
              </a:rPr>
              <a:t>التحفيز</a:t>
            </a:r>
            <a:r>
              <a:rPr lang="ar-SA" dirty="0"/>
              <a:t> </a:t>
            </a:r>
            <a:r>
              <a:rPr lang="ar-SA" dirty="0">
                <a:solidFill>
                  <a:srgbClr val="0070C0"/>
                </a:solidFill>
              </a:rPr>
              <a:t>يؤدي درواً بارزاً في استمرارية المتطوع واستثمار طاقاته وخبراته المستجدة سواء على مستوى الجماعة أو المؤسسة </a:t>
            </a:r>
            <a:r>
              <a:rPr lang="ar-SA" dirty="0">
                <a:solidFill>
                  <a:srgbClr val="00B050"/>
                </a:solidFill>
              </a:rPr>
              <a:t>ولذا يجب أن يكون العمل التطوعي محفزاً للإفراد على المشاركة فيه من خلال </a:t>
            </a:r>
            <a:r>
              <a:rPr lang="ar-SA" dirty="0">
                <a:solidFill>
                  <a:srgbClr val="D9791B"/>
                </a:solidFill>
              </a:rPr>
              <a:t>مختلف أوجهه التحفيز </a:t>
            </a:r>
            <a:r>
              <a:rPr lang="ar-SA" dirty="0" smtClean="0">
                <a:solidFill>
                  <a:srgbClr val="D9791B"/>
                </a:solidFill>
              </a:rPr>
              <a:t>التي </a:t>
            </a:r>
            <a:r>
              <a:rPr lang="ar-SA" dirty="0">
                <a:solidFill>
                  <a:srgbClr val="D9791B"/>
                </a:solidFill>
              </a:rPr>
              <a:t>تتناسب مع مثل تلك </a:t>
            </a:r>
            <a:r>
              <a:rPr lang="ar-SA" dirty="0" smtClean="0">
                <a:solidFill>
                  <a:srgbClr val="D9791B"/>
                </a:solidFill>
              </a:rPr>
              <a:t>الأعمال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 smtClean="0"/>
              <a:t>. 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227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- </a:t>
            </a:r>
            <a:r>
              <a:rPr lang="ar-SA" i="1" dirty="0" smtClean="0">
                <a:solidFill>
                  <a:srgbClr val="7030A0"/>
                </a:solidFill>
              </a:rPr>
              <a:t>ومن أهم مجالات التحفيز ما يلي  </a:t>
            </a:r>
            <a:r>
              <a:rPr lang="ar-SA" dirty="0" smtClean="0"/>
              <a:t>:</a:t>
            </a:r>
            <a:endParaRPr lang="ar-SA" dirty="0"/>
          </a:p>
          <a:p>
            <a:r>
              <a:rPr lang="ar-SA" dirty="0"/>
              <a:t>	</a:t>
            </a:r>
            <a:r>
              <a:rPr lang="ar-SA" dirty="0" smtClean="0"/>
              <a:t>أ - </a:t>
            </a:r>
            <a:r>
              <a:rPr lang="ar-SA" dirty="0">
                <a:solidFill>
                  <a:srgbClr val="0070C0"/>
                </a:solidFill>
              </a:rPr>
              <a:t>المشاركة</a:t>
            </a:r>
            <a:r>
              <a:rPr lang="ar-SA" dirty="0"/>
              <a:t> : تعني أن يكون المتطوع </a:t>
            </a:r>
            <a:r>
              <a:rPr lang="ar-SA" dirty="0">
                <a:solidFill>
                  <a:srgbClr val="FF0000"/>
                </a:solidFill>
              </a:rPr>
              <a:t>ضمن فريق العمل </a:t>
            </a:r>
            <a:r>
              <a:rPr lang="ar-SA" dirty="0"/>
              <a:t>الذي تعمل به المؤسسة أو الجماعة وليس مجرد أداة مؤقته .</a:t>
            </a:r>
          </a:p>
          <a:p>
            <a:r>
              <a:rPr lang="ar-SA" dirty="0"/>
              <a:t>	</a:t>
            </a:r>
            <a:r>
              <a:rPr lang="ar-SA" dirty="0" smtClean="0"/>
              <a:t>ب - </a:t>
            </a:r>
            <a:r>
              <a:rPr lang="ar-SA" dirty="0">
                <a:solidFill>
                  <a:srgbClr val="0070C0"/>
                </a:solidFill>
              </a:rPr>
              <a:t>الشفافية</a:t>
            </a:r>
            <a:r>
              <a:rPr lang="ar-SA" dirty="0"/>
              <a:t> : أن يكون </a:t>
            </a:r>
            <a:r>
              <a:rPr lang="ar-SA" dirty="0">
                <a:solidFill>
                  <a:srgbClr val="FF0000"/>
                </a:solidFill>
              </a:rPr>
              <a:t>عمل المؤسسة أو الجماعة واضحا </a:t>
            </a:r>
            <a:r>
              <a:rPr lang="ar-SA" dirty="0"/>
              <a:t>ولا توجد أهداف مستترة .</a:t>
            </a:r>
          </a:p>
          <a:p>
            <a:r>
              <a:rPr lang="ar-SA" dirty="0"/>
              <a:t>	</a:t>
            </a:r>
            <a:r>
              <a:rPr lang="ar-SA" dirty="0" smtClean="0"/>
              <a:t>ج - </a:t>
            </a:r>
            <a:r>
              <a:rPr lang="ar-SA" dirty="0">
                <a:solidFill>
                  <a:srgbClr val="0070C0"/>
                </a:solidFill>
              </a:rPr>
              <a:t>الاعتراف</a:t>
            </a:r>
            <a:r>
              <a:rPr lang="ar-SA" dirty="0"/>
              <a:t> : يجب ا</a:t>
            </a:r>
            <a:r>
              <a:rPr lang="ar-SA" dirty="0">
                <a:solidFill>
                  <a:srgbClr val="FF0000"/>
                </a:solidFill>
              </a:rPr>
              <a:t>لاعتراف دائما بإنجازات المتطوع وعطاءاته</a:t>
            </a:r>
            <a:r>
              <a:rPr lang="ar-SA" dirty="0"/>
              <a:t>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30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د </a:t>
            </a:r>
            <a:r>
              <a:rPr lang="ar-SA" dirty="0" smtClean="0"/>
              <a:t>– </a:t>
            </a:r>
            <a:r>
              <a:rPr lang="ar-SA" dirty="0" smtClean="0">
                <a:solidFill>
                  <a:srgbClr val="0070C0"/>
                </a:solidFill>
              </a:rPr>
              <a:t>إقامة الحوار </a:t>
            </a:r>
            <a:r>
              <a:rPr lang="ar-SA" dirty="0"/>
              <a:t>: يجب </a:t>
            </a:r>
            <a:r>
              <a:rPr lang="ar-SA" dirty="0">
                <a:solidFill>
                  <a:srgbClr val="FF0000"/>
                </a:solidFill>
              </a:rPr>
              <a:t>إتاحة الفرصة لمشاركة المتطوع </a:t>
            </a:r>
            <a:r>
              <a:rPr lang="ar-SA" dirty="0"/>
              <a:t>من خلال إقامة الحوارات وأخذ آرائهم في كافة الموضوعات .</a:t>
            </a:r>
          </a:p>
          <a:p>
            <a:r>
              <a:rPr lang="ar-SA" dirty="0"/>
              <a:t>	</a:t>
            </a:r>
            <a:r>
              <a:rPr lang="ar-SA" dirty="0" smtClean="0"/>
              <a:t>هـ - </a:t>
            </a:r>
            <a:r>
              <a:rPr lang="ar-SA" dirty="0"/>
              <a:t>يجب العمل دائما على </a:t>
            </a:r>
            <a:r>
              <a:rPr lang="ar-SA" dirty="0">
                <a:solidFill>
                  <a:srgbClr val="FF0000"/>
                </a:solidFill>
              </a:rPr>
              <a:t>إزالة مختلف العقبات </a:t>
            </a:r>
            <a:r>
              <a:rPr lang="ar-SA" dirty="0"/>
              <a:t>من أمامه لتشجيعه على مواصلة العمل .</a:t>
            </a:r>
          </a:p>
          <a:p>
            <a:r>
              <a:rPr lang="ar-SA" dirty="0"/>
              <a:t>	</a:t>
            </a:r>
            <a:r>
              <a:rPr lang="ar-SA" dirty="0" smtClean="0"/>
              <a:t>و - </a:t>
            </a:r>
            <a:r>
              <a:rPr lang="ar-SA" dirty="0">
                <a:solidFill>
                  <a:srgbClr val="0070C0"/>
                </a:solidFill>
              </a:rPr>
              <a:t>الشكر والتقدير </a:t>
            </a:r>
            <a:r>
              <a:rPr lang="ar-SA" dirty="0"/>
              <a:t>: من خلال </a:t>
            </a:r>
            <a:r>
              <a:rPr lang="ar-SA" dirty="0">
                <a:solidFill>
                  <a:srgbClr val="FF0000"/>
                </a:solidFill>
              </a:rPr>
              <a:t>الاعتراف للمتطوع بمدى إسهاماته الفاعلة</a:t>
            </a:r>
            <a:r>
              <a:rPr lang="ar-SA" dirty="0"/>
              <a:t> في تحقيق أهداف العمل الذي شارك فيه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603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8915400" cy="4525963"/>
          </a:xfrm>
        </p:spPr>
        <p:txBody>
          <a:bodyPr/>
          <a:lstStyle/>
          <a:p>
            <a:r>
              <a:rPr lang="ar-SA" dirty="0" smtClean="0"/>
              <a:t> 7 – </a:t>
            </a:r>
            <a:r>
              <a:rPr lang="ar-SA" dirty="0" smtClean="0">
                <a:solidFill>
                  <a:srgbClr val="FF0000"/>
                </a:solidFill>
              </a:rPr>
              <a:t>التقييم </a:t>
            </a:r>
            <a:r>
              <a:rPr lang="ar-SA" dirty="0" smtClean="0"/>
              <a:t>:</a:t>
            </a:r>
          </a:p>
          <a:p>
            <a:r>
              <a:rPr lang="ar-SA" dirty="0" smtClean="0"/>
              <a:t>        إن </a:t>
            </a:r>
            <a:r>
              <a:rPr lang="ar-SA" dirty="0"/>
              <a:t>التقييم ليس </a:t>
            </a:r>
            <a:r>
              <a:rPr lang="ar-SA" dirty="0">
                <a:solidFill>
                  <a:srgbClr val="0070C0"/>
                </a:solidFill>
              </a:rPr>
              <a:t>عملية مفرغة من المضمون </a:t>
            </a:r>
            <a:r>
              <a:rPr lang="ar-SA" dirty="0"/>
              <a:t>تقوم بها المنظمة </a:t>
            </a:r>
            <a:r>
              <a:rPr lang="ar-SA" dirty="0" smtClean="0"/>
              <a:t>التطـوعية وإنمـا هـي </a:t>
            </a:r>
            <a:r>
              <a:rPr lang="ar-SA" dirty="0" smtClean="0">
                <a:solidFill>
                  <a:srgbClr val="FF0000"/>
                </a:solidFill>
              </a:rPr>
              <a:t>عمليـة تستهـدف تحديـد مسـار المنظمـة فـي </a:t>
            </a:r>
            <a:r>
              <a:rPr lang="ar-SA" dirty="0">
                <a:solidFill>
                  <a:srgbClr val="FF0000"/>
                </a:solidFill>
              </a:rPr>
              <a:t>المستقبل والعمل على تصويب مسيرتها إذا كانت هناك </a:t>
            </a:r>
            <a:r>
              <a:rPr lang="ar-SA" dirty="0" smtClean="0">
                <a:solidFill>
                  <a:srgbClr val="FF0000"/>
                </a:solidFill>
              </a:rPr>
              <a:t>حاجـة </a:t>
            </a:r>
            <a:r>
              <a:rPr lang="ar-SA" dirty="0">
                <a:solidFill>
                  <a:srgbClr val="FF0000"/>
                </a:solidFill>
              </a:rPr>
              <a:t>إلى تعديل في مسارها</a:t>
            </a:r>
            <a:r>
              <a:rPr lang="ar-SA" dirty="0"/>
              <a:t>. وليس الهدف </a:t>
            </a:r>
            <a:r>
              <a:rPr lang="ar-SA" dirty="0" smtClean="0"/>
              <a:t>إطلاقـا </a:t>
            </a:r>
            <a:r>
              <a:rPr lang="ar-SA" dirty="0"/>
              <a:t>إعداد التقارير والاطلاع عليها وحفظها </a:t>
            </a:r>
            <a:r>
              <a:rPr lang="ar-SA" dirty="0">
                <a:solidFill>
                  <a:srgbClr val="0E478A"/>
                </a:solidFill>
              </a:rPr>
              <a:t>وإنما الهدف الاستفادة من التوجهات والانتقادات إذا وجدت </a:t>
            </a:r>
            <a:r>
              <a:rPr lang="ar-SA" dirty="0">
                <a:solidFill>
                  <a:srgbClr val="D9791B"/>
                </a:solidFill>
              </a:rPr>
              <a:t>وإذا كانت هناك إيجابيات في العمل يجب علينا العمل على </a:t>
            </a:r>
            <a:r>
              <a:rPr lang="ar-SA" dirty="0" smtClean="0">
                <a:solidFill>
                  <a:srgbClr val="D9791B"/>
                </a:solidFill>
              </a:rPr>
              <a:t>تعزيزهـا والاستفـادة </a:t>
            </a:r>
            <a:r>
              <a:rPr lang="ar-SA" dirty="0">
                <a:solidFill>
                  <a:srgbClr val="D9791B"/>
                </a:solidFill>
              </a:rPr>
              <a:t>منها</a:t>
            </a:r>
            <a:r>
              <a:rPr lang="ar-SA" dirty="0">
                <a:solidFill>
                  <a:srgbClr val="0E478A"/>
                </a:solidFill>
              </a:rPr>
              <a:t> في </a:t>
            </a:r>
            <a:r>
              <a:rPr lang="ar-SA" dirty="0" smtClean="0">
                <a:solidFill>
                  <a:srgbClr val="0E478A"/>
                </a:solidFill>
              </a:rPr>
              <a:t>تعزيـز قـدرة العامليـن </a:t>
            </a:r>
            <a:r>
              <a:rPr lang="ar-SA" dirty="0">
                <a:solidFill>
                  <a:srgbClr val="0E478A"/>
                </a:solidFill>
              </a:rPr>
              <a:t>في </a:t>
            </a:r>
            <a:r>
              <a:rPr lang="ar-SA" dirty="0" smtClean="0">
                <a:solidFill>
                  <a:srgbClr val="0E478A"/>
                </a:solidFill>
              </a:rPr>
              <a:t>المنظمـة </a:t>
            </a:r>
            <a:r>
              <a:rPr lang="ar-SA" dirty="0">
                <a:solidFill>
                  <a:srgbClr val="0E478A"/>
                </a:solidFill>
              </a:rPr>
              <a:t>وتحفيزهم </a:t>
            </a:r>
            <a:r>
              <a:rPr lang="ar-SA" dirty="0" smtClean="0">
                <a:solidFill>
                  <a:srgbClr val="0E478A"/>
                </a:solidFill>
              </a:rPr>
              <a:t>على العمل </a:t>
            </a:r>
            <a:r>
              <a:rPr lang="ar-SA" dirty="0" smtClean="0"/>
              <a:t>.</a:t>
            </a:r>
            <a:endParaRPr lang="ar-SA" dirty="0"/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43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72" y="1417638"/>
            <a:ext cx="8915400" cy="4525963"/>
          </a:xfrm>
        </p:spPr>
        <p:txBody>
          <a:bodyPr/>
          <a:lstStyle/>
          <a:p>
            <a:r>
              <a:rPr lang="ar-SA" i="1" dirty="0" smtClean="0">
                <a:solidFill>
                  <a:srgbClr val="7030A0"/>
                </a:solidFill>
              </a:rPr>
              <a:t>      </a:t>
            </a:r>
            <a:r>
              <a:rPr lang="ar-SA" i="1" dirty="0" smtClean="0">
                <a:solidFill>
                  <a:srgbClr val="7030A0"/>
                </a:solidFill>
              </a:rPr>
              <a:t>        ومن </a:t>
            </a:r>
            <a:r>
              <a:rPr lang="ar-SA" i="1" dirty="0">
                <a:solidFill>
                  <a:srgbClr val="7030A0"/>
                </a:solidFill>
              </a:rPr>
              <a:t>المفيد أن يتم تقييم جهود المتطوعين تقييما علميا منصفا كما لابد من أن يشترك المتطوعون في هذه العملية من أجل </a:t>
            </a:r>
            <a:r>
              <a:rPr lang="ar-SA" i="1" dirty="0" smtClean="0">
                <a:solidFill>
                  <a:srgbClr val="7030A0"/>
                </a:solidFill>
              </a:rPr>
              <a:t>ما يلي</a:t>
            </a:r>
            <a:r>
              <a:rPr lang="ar-SA" dirty="0" smtClean="0"/>
              <a:t>: </a:t>
            </a:r>
            <a:endParaRPr lang="ar-SA" dirty="0"/>
          </a:p>
          <a:p>
            <a:r>
              <a:rPr lang="ar-SA" dirty="0"/>
              <a:t>	</a:t>
            </a:r>
            <a:r>
              <a:rPr lang="ar-SA" dirty="0" smtClean="0"/>
              <a:t>أ - </a:t>
            </a:r>
            <a:r>
              <a:rPr lang="ar-SA" dirty="0">
                <a:solidFill>
                  <a:srgbClr val="FF0000"/>
                </a:solidFill>
              </a:rPr>
              <a:t>الوقوف على أهميتها وشفافيتها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  <a:r>
              <a:rPr lang="ar-SA" dirty="0" smtClean="0"/>
              <a:t>ب - </a:t>
            </a:r>
            <a:r>
              <a:rPr lang="ar-SA" dirty="0">
                <a:solidFill>
                  <a:srgbClr val="0070C0"/>
                </a:solidFill>
              </a:rPr>
              <a:t>التقييم الذاتي </a:t>
            </a:r>
            <a:r>
              <a:rPr lang="ar-SA" dirty="0"/>
              <a:t>من خلال التعرف على النتائج المحققة .</a:t>
            </a:r>
          </a:p>
          <a:p>
            <a:r>
              <a:rPr lang="ar-SA" dirty="0"/>
              <a:t>	</a:t>
            </a:r>
            <a:r>
              <a:rPr lang="ar-SA" dirty="0" smtClean="0"/>
              <a:t>ج - </a:t>
            </a:r>
            <a:r>
              <a:rPr lang="ar-SA" dirty="0">
                <a:solidFill>
                  <a:srgbClr val="00B050"/>
                </a:solidFill>
              </a:rPr>
              <a:t>لمعرفة المساعدة الفعلية </a:t>
            </a:r>
            <a:r>
              <a:rPr lang="ar-SA" dirty="0" smtClean="0">
                <a:solidFill>
                  <a:srgbClr val="00B050"/>
                </a:solidFill>
              </a:rPr>
              <a:t>الي </a:t>
            </a:r>
            <a:r>
              <a:rPr lang="ar-SA" dirty="0">
                <a:solidFill>
                  <a:srgbClr val="00B050"/>
                </a:solidFill>
              </a:rPr>
              <a:t>قدمت للمؤسسة أو الجماعة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  <a:r>
              <a:rPr lang="ar-SA" dirty="0" smtClean="0"/>
              <a:t>د - </a:t>
            </a:r>
            <a:r>
              <a:rPr lang="ar-SA" dirty="0">
                <a:solidFill>
                  <a:srgbClr val="7030A0"/>
                </a:solidFill>
              </a:rPr>
              <a:t>رسم الخطط المستقبلية من خلال الاستفادة من دراسة الإيجابيات والسلبيات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674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8- </a:t>
            </a:r>
            <a:r>
              <a:rPr lang="ar-SA" dirty="0">
                <a:solidFill>
                  <a:srgbClr val="FF0000"/>
                </a:solidFill>
              </a:rPr>
              <a:t>المتابعة</a:t>
            </a:r>
            <a:r>
              <a:rPr lang="ar-SA" dirty="0"/>
              <a:t> : </a:t>
            </a:r>
          </a:p>
          <a:p>
            <a:r>
              <a:rPr lang="ar-SA" dirty="0"/>
              <a:t>	</a:t>
            </a:r>
            <a:r>
              <a:rPr lang="ar-SA" dirty="0" smtClean="0">
                <a:solidFill>
                  <a:srgbClr val="0070C0"/>
                </a:solidFill>
              </a:rPr>
              <a:t>           يجب </a:t>
            </a:r>
            <a:r>
              <a:rPr lang="ar-SA" dirty="0">
                <a:solidFill>
                  <a:srgbClr val="0070C0"/>
                </a:solidFill>
              </a:rPr>
              <a:t>أن يكون لدى المؤسسة أو الجماعة تصور واضح </a:t>
            </a:r>
            <a:r>
              <a:rPr lang="ar-SA" dirty="0" smtClean="0">
                <a:solidFill>
                  <a:srgbClr val="0070C0"/>
                </a:solidFill>
              </a:rPr>
              <a:t>لكيفية </a:t>
            </a:r>
            <a:r>
              <a:rPr lang="ar-SA" dirty="0">
                <a:solidFill>
                  <a:srgbClr val="0070C0"/>
                </a:solidFill>
              </a:rPr>
              <a:t>الاستفادة من المتطوعين خاصة بعد أدائهم لمهماتهم المحددة </a:t>
            </a:r>
            <a:r>
              <a:rPr lang="ar-SA" dirty="0" smtClean="0">
                <a:solidFill>
                  <a:srgbClr val="FF0000"/>
                </a:solidFill>
              </a:rPr>
              <a:t>وهـذا لـن </a:t>
            </a:r>
            <a:r>
              <a:rPr lang="ar-SA" dirty="0">
                <a:solidFill>
                  <a:srgbClr val="FF0000"/>
                </a:solidFill>
              </a:rPr>
              <a:t>يأتي إلا </a:t>
            </a:r>
            <a:r>
              <a:rPr lang="ar-SA" dirty="0" smtClean="0">
                <a:solidFill>
                  <a:srgbClr val="FF0000"/>
                </a:solidFill>
              </a:rPr>
              <a:t>مـن خـلال </a:t>
            </a:r>
            <a:r>
              <a:rPr lang="ar-SA" dirty="0">
                <a:solidFill>
                  <a:srgbClr val="00B050"/>
                </a:solidFill>
              </a:rPr>
              <a:t>نظام </a:t>
            </a:r>
            <a:r>
              <a:rPr lang="ar-SA" dirty="0" smtClean="0">
                <a:solidFill>
                  <a:srgbClr val="00B050"/>
                </a:solidFill>
              </a:rPr>
              <a:t>متابعـة يتـم من </a:t>
            </a:r>
            <a:r>
              <a:rPr lang="ar-SA" dirty="0">
                <a:solidFill>
                  <a:srgbClr val="00B050"/>
                </a:solidFill>
              </a:rPr>
              <a:t>خلاله التواصل معهم وإشعارهم دائما أنهم جزء مهم من فريق العمل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3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164</TotalTime>
  <Words>340</Words>
  <Application>Microsoft Office PowerPoint</Application>
  <PresentationFormat>A4 Paper (210x297 mm)</PresentationFormat>
  <Paragraphs>109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السابعة</vt:lpstr>
      <vt:lpstr>    </vt:lpstr>
      <vt:lpstr>    </vt:lpstr>
      <vt:lpstr>    </vt:lpstr>
      <vt:lpstr>     </vt:lpstr>
      <vt:lpstr>    </vt:lpstr>
      <vt:lpstr>    </vt:lpstr>
      <vt:lpstr>    </vt:lpstr>
      <vt:lpstr>     </vt:lpstr>
      <vt:lpstr>    </vt:lpstr>
      <vt:lpstr>    </vt:lpstr>
      <vt:lpstr>    </vt:lpstr>
      <vt:lpstr>    </vt:lpstr>
      <vt:lpstr>    </vt:lpstr>
      <vt:lpstr>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12</cp:revision>
  <dcterms:created xsi:type="dcterms:W3CDTF">2014-08-22T16:33:01Z</dcterms:created>
  <dcterms:modified xsi:type="dcterms:W3CDTF">2014-09-20T07:18:16Z</dcterms:modified>
</cp:coreProperties>
</file>