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1" r:id="rId16"/>
    <p:sldId id="322" r:id="rId17"/>
    <p:sldId id="323" r:id="rId18"/>
    <p:sldId id="324" r:id="rId19"/>
    <p:sldId id="325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78A"/>
    <a:srgbClr val="D9791B"/>
    <a:srgbClr val="313B4A"/>
    <a:srgbClr val="43A79C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74846" y="3015456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العاشرة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الآليات العلمية التي تعتمد عليها المؤسسات في تقديم الخدمة وتطوير العمل التطوعي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أولا : الآليات العلمية التي تعتمد عليها المؤسسات في تقديم الخدمة</a:t>
            </a:r>
          </a:p>
          <a:p>
            <a:endParaRPr lang="ar-SA" dirty="0"/>
          </a:p>
          <a:p>
            <a:r>
              <a:rPr lang="ar-SA" dirty="0" smtClean="0"/>
              <a:t>ثانيا  : تطوير العمل التطوعي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أولا : </a:t>
            </a:r>
            <a:r>
              <a:rPr lang="ar-SA" b="1" dirty="0" smtClean="0">
                <a:solidFill>
                  <a:srgbClr val="FF0000"/>
                </a:solidFill>
              </a:rPr>
              <a:t>الآليات </a:t>
            </a:r>
            <a:r>
              <a:rPr lang="ar-SA" b="1" dirty="0">
                <a:solidFill>
                  <a:srgbClr val="FF0000"/>
                </a:solidFill>
              </a:rPr>
              <a:t>العلمية التي تعتمد عليها المؤسسات في تقديم </a:t>
            </a:r>
            <a:r>
              <a:rPr lang="ar-SA" b="1" dirty="0" smtClean="0">
                <a:solidFill>
                  <a:srgbClr val="FF0000"/>
                </a:solidFill>
              </a:rPr>
              <a:t>الخدمة</a:t>
            </a:r>
          </a:p>
          <a:p>
            <a:r>
              <a:rPr lang="ar-SA" dirty="0" smtClean="0"/>
              <a:t>      تتميز منظومة </a:t>
            </a:r>
            <a:r>
              <a:rPr lang="ar-SA" dirty="0"/>
              <a:t>العمل التطوعي </a:t>
            </a:r>
            <a:r>
              <a:rPr lang="ar-SA" dirty="0" smtClean="0"/>
              <a:t>بأن لها </a:t>
            </a:r>
            <a:r>
              <a:rPr lang="ar-SA" dirty="0"/>
              <a:t>أدوات وتقنيات وآليات تطوير مستقلة </a:t>
            </a:r>
            <a:r>
              <a:rPr lang="ar-SA" dirty="0" smtClean="0"/>
              <a:t>وهذه </a:t>
            </a:r>
            <a:r>
              <a:rPr lang="ar-SA" dirty="0"/>
              <a:t>الآليات </a:t>
            </a:r>
            <a:r>
              <a:rPr lang="ar-SA" dirty="0" smtClean="0"/>
              <a:t>من </a:t>
            </a:r>
            <a:r>
              <a:rPr lang="ar-SA" dirty="0"/>
              <a:t>شأنها دعم خدماتها </a:t>
            </a:r>
            <a:r>
              <a:rPr lang="ar-SA" dirty="0" smtClean="0"/>
              <a:t>ورفع مستوى </a:t>
            </a:r>
            <a:r>
              <a:rPr lang="ar-SA" dirty="0"/>
              <a:t>أدائها </a:t>
            </a:r>
            <a:r>
              <a:rPr lang="ar-SA" dirty="0" smtClean="0"/>
              <a:t>وتتمثل هذه الآليات فيما يلي  :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الآلية الأولي </a:t>
            </a:r>
            <a:r>
              <a:rPr lang="ar-SA" dirty="0" smtClean="0"/>
              <a:t>: </a:t>
            </a:r>
            <a:r>
              <a:rPr lang="ar-SA" dirty="0" smtClean="0">
                <a:solidFill>
                  <a:srgbClr val="FF0000"/>
                </a:solidFill>
              </a:rPr>
              <a:t>دور مراكز أبحاث العمل الخيري التطوعي</a:t>
            </a:r>
          </a:p>
          <a:p>
            <a:r>
              <a:rPr lang="ar-SA" dirty="0" smtClean="0"/>
              <a:t>         </a:t>
            </a:r>
            <a:r>
              <a:rPr lang="ar-SA" dirty="0" smtClean="0">
                <a:solidFill>
                  <a:srgbClr val="7030A0"/>
                </a:solidFill>
              </a:rPr>
              <a:t>يعد </a:t>
            </a:r>
            <a:r>
              <a:rPr lang="ar-SA" dirty="0" smtClean="0">
                <a:solidFill>
                  <a:srgbClr val="7030A0"/>
                </a:solidFill>
              </a:rPr>
              <a:t>دور مراكز الأبحاث من الأدوار الحيوية دائما في </a:t>
            </a:r>
            <a:r>
              <a:rPr lang="ar-SA" dirty="0" smtClean="0">
                <a:solidFill>
                  <a:srgbClr val="C00000"/>
                </a:solidFill>
              </a:rPr>
              <a:t>الأوقات العادية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00472" y="1409790"/>
            <a:ext cx="8915400" cy="4525963"/>
          </a:xfrm>
        </p:spPr>
        <p:txBody>
          <a:bodyPr/>
          <a:lstStyle/>
          <a:p>
            <a:r>
              <a:rPr lang="ar-SA" dirty="0" smtClean="0"/>
              <a:t>       وترجع أهمية مراكز الأبحاث في تدعيم </a:t>
            </a:r>
            <a:r>
              <a:rPr lang="ar-SA" dirty="0"/>
              <a:t>التطوير في الأداء الخيري التطوعي </a:t>
            </a:r>
            <a:r>
              <a:rPr lang="ar-SA" dirty="0" smtClean="0"/>
              <a:t>وذلك عن </a:t>
            </a:r>
            <a:r>
              <a:rPr lang="ar-SA" dirty="0"/>
              <a:t>طريق </a:t>
            </a:r>
            <a:r>
              <a:rPr lang="ar-SA" dirty="0">
                <a:solidFill>
                  <a:srgbClr val="C00000"/>
                </a:solidFill>
              </a:rPr>
              <a:t>تبني الأفكار </a:t>
            </a:r>
            <a:r>
              <a:rPr lang="ar-SA" dirty="0">
                <a:solidFill>
                  <a:srgbClr val="0070C0"/>
                </a:solidFill>
              </a:rPr>
              <a:t>ودعم الأبحاث والدراسات المتخصصة</a:t>
            </a:r>
            <a:r>
              <a:rPr lang="ar-SA" dirty="0"/>
              <a:t> </a:t>
            </a:r>
            <a:r>
              <a:rPr lang="ar-SA" dirty="0">
                <a:solidFill>
                  <a:srgbClr val="D9791B"/>
                </a:solidFill>
              </a:rPr>
              <a:t>وتقييم النتائج </a:t>
            </a:r>
            <a:r>
              <a:rPr lang="ar-SA" dirty="0">
                <a:solidFill>
                  <a:srgbClr val="7030A0"/>
                </a:solidFill>
              </a:rPr>
              <a:t>والعمل على </a:t>
            </a:r>
            <a:r>
              <a:rPr lang="ar-SA" dirty="0" smtClean="0">
                <a:solidFill>
                  <a:srgbClr val="7030A0"/>
                </a:solidFill>
              </a:rPr>
              <a:t>تكوين رؤية مستقبلية للعمل الخيري </a:t>
            </a:r>
            <a:r>
              <a:rPr lang="ar-SA" dirty="0">
                <a:solidFill>
                  <a:srgbClr val="7030A0"/>
                </a:solidFill>
              </a:rPr>
              <a:t>والتطوعي </a:t>
            </a:r>
            <a:r>
              <a:rPr lang="ar-SA" dirty="0" smtClean="0"/>
              <a:t>.</a:t>
            </a:r>
          </a:p>
          <a:p>
            <a:r>
              <a:rPr lang="ar-SA" dirty="0" smtClean="0"/>
              <a:t>      </a:t>
            </a:r>
            <a:r>
              <a:rPr lang="ar-SA" dirty="0" smtClean="0">
                <a:solidFill>
                  <a:srgbClr val="FF0000"/>
                </a:solidFill>
              </a:rPr>
              <a:t>ويزداد </a:t>
            </a:r>
            <a:r>
              <a:rPr lang="ar-SA" dirty="0">
                <a:solidFill>
                  <a:srgbClr val="FF0000"/>
                </a:solidFill>
              </a:rPr>
              <a:t>الدور البحثي حيوية في ظل الأزمات </a:t>
            </a:r>
            <a:r>
              <a:rPr lang="ar-SA" dirty="0"/>
              <a:t>من أجل قراءة الواقع قراءة صحيحة وسليمة بما </a:t>
            </a:r>
            <a:r>
              <a:rPr lang="ar-SA" dirty="0" smtClean="0"/>
              <a:t>يسهـم </a:t>
            </a:r>
            <a:r>
              <a:rPr lang="ar-SA" dirty="0"/>
              <a:t>في عملية صناعة الداعم والمتطوع وتحديد </a:t>
            </a:r>
            <a:r>
              <a:rPr lang="ar-SA" dirty="0" smtClean="0"/>
              <a:t>الاحتياجـات </a:t>
            </a:r>
            <a:r>
              <a:rPr lang="ar-SA" dirty="0"/>
              <a:t>الحقيقية </a:t>
            </a:r>
            <a:r>
              <a:rPr lang="ar-SA" dirty="0" smtClean="0"/>
              <a:t>للداعميـن والمتطـوعيـن بطـرق علميـة عـن طريـق تحديـد الاحتياجـات الحقيقيـة </a:t>
            </a:r>
            <a:r>
              <a:rPr lang="ar-SA" dirty="0"/>
              <a:t>وطرق إشباعها عن طريق التطوع دون </a:t>
            </a:r>
            <a:r>
              <a:rPr lang="ar-SA" dirty="0" smtClean="0"/>
              <a:t>إسراف .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31576" y="1417638"/>
            <a:ext cx="8915400" cy="4525963"/>
          </a:xfrm>
        </p:spPr>
        <p:txBody>
          <a:bodyPr/>
          <a:lstStyle/>
          <a:p>
            <a:r>
              <a:rPr lang="ar-SA" dirty="0">
                <a:solidFill>
                  <a:srgbClr val="0070C0"/>
                </a:solidFill>
              </a:rPr>
              <a:t>الآلية الثانية </a:t>
            </a:r>
            <a:r>
              <a:rPr lang="ar-SA" dirty="0"/>
              <a:t>: </a:t>
            </a:r>
            <a:r>
              <a:rPr lang="ar-SA" dirty="0" smtClean="0">
                <a:solidFill>
                  <a:srgbClr val="FF0000"/>
                </a:solidFill>
              </a:rPr>
              <a:t>دور علماء الاقتصاد</a:t>
            </a:r>
            <a:endParaRPr lang="ar-SA" dirty="0">
              <a:solidFill>
                <a:srgbClr val="FF0000"/>
              </a:solidFill>
            </a:endParaRPr>
          </a:p>
          <a:p>
            <a:r>
              <a:rPr lang="ar-SA" dirty="0" smtClean="0"/>
              <a:t>	          </a:t>
            </a:r>
            <a:r>
              <a:rPr lang="ar-SA" dirty="0" smtClean="0"/>
              <a:t> </a:t>
            </a:r>
            <a:r>
              <a:rPr lang="ar-SA" dirty="0" smtClean="0"/>
              <a:t>ويتمثل هذا الدور في أن </a:t>
            </a:r>
            <a:r>
              <a:rPr lang="ar-SA" dirty="0" smtClean="0">
                <a:solidFill>
                  <a:srgbClr val="00B050"/>
                </a:solidFill>
              </a:rPr>
              <a:t>علماء الاقتصاد </a:t>
            </a:r>
            <a:r>
              <a:rPr lang="ar-SA" dirty="0" smtClean="0">
                <a:solidFill>
                  <a:srgbClr val="0070C0"/>
                </a:solidFill>
              </a:rPr>
              <a:t>لديهم القدرة </a:t>
            </a:r>
            <a:r>
              <a:rPr lang="ar-SA" dirty="0" smtClean="0">
                <a:solidFill>
                  <a:srgbClr val="0070C0"/>
                </a:solidFill>
              </a:rPr>
              <a:t>علي تقديم </a:t>
            </a:r>
            <a:r>
              <a:rPr lang="ar-SA" dirty="0" smtClean="0">
                <a:solidFill>
                  <a:srgbClr val="0070C0"/>
                </a:solidFill>
              </a:rPr>
              <a:t>الصورة الطبيعية لما تحتاجه المجتمعات والدول من دعم في مراحـل مختلفـة</a:t>
            </a:r>
            <a:r>
              <a:rPr lang="ar-SA" dirty="0" smtClean="0"/>
              <a:t>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وكذلك فإن لديهم القدرة </a:t>
            </a:r>
            <a:r>
              <a:rPr lang="ar-SA" dirty="0" smtClean="0">
                <a:solidFill>
                  <a:srgbClr val="00B050"/>
                </a:solidFill>
              </a:rPr>
              <a:t>على تحـديـد المجـالات </a:t>
            </a:r>
            <a:r>
              <a:rPr lang="ar-SA" dirty="0" smtClean="0">
                <a:solidFill>
                  <a:srgbClr val="00B050"/>
                </a:solidFill>
              </a:rPr>
              <a:t>والقطــاعات التـي تتــراجـع وتتأثــر بصــورة أكبــر  بالمنظومة </a:t>
            </a:r>
            <a:r>
              <a:rPr lang="ar-SA" dirty="0" smtClean="0">
                <a:solidFill>
                  <a:srgbClr val="00B050"/>
                </a:solidFill>
              </a:rPr>
              <a:t>الاقتصاديـة </a:t>
            </a:r>
            <a:r>
              <a:rPr lang="ar-SA" dirty="0" smtClean="0"/>
              <a:t>، وكذلك </a:t>
            </a:r>
            <a:r>
              <a:rPr lang="ar-SA" dirty="0" smtClean="0"/>
              <a:t>لديهم القدرة على </a:t>
            </a:r>
            <a:r>
              <a:rPr lang="ar-SA" dirty="0" smtClean="0">
                <a:solidFill>
                  <a:srgbClr val="C00000"/>
                </a:solidFill>
              </a:rPr>
              <a:t>تقييـم الأداء التطـوعي حتى يصل الى مراحـل الإشبـاع التي تسهم </a:t>
            </a:r>
            <a:r>
              <a:rPr lang="ar-SA" dirty="0" smtClean="0">
                <a:solidFill>
                  <a:srgbClr val="C00000"/>
                </a:solidFill>
              </a:rPr>
              <a:t>في دعم </a:t>
            </a:r>
            <a:r>
              <a:rPr lang="ar-SA" dirty="0" smtClean="0">
                <a:solidFill>
                  <a:srgbClr val="C00000"/>
                </a:solidFill>
              </a:rPr>
              <a:t>الاقتصاد</a:t>
            </a:r>
            <a:r>
              <a:rPr lang="ar-SA" dirty="0" smtClean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331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31576" y="1417638"/>
            <a:ext cx="8915400" cy="4525963"/>
          </a:xfrm>
        </p:spPr>
        <p:txBody>
          <a:bodyPr/>
          <a:lstStyle/>
          <a:p>
            <a:r>
              <a:rPr lang="ar-SA" dirty="0" smtClean="0">
                <a:solidFill>
                  <a:srgbClr val="0070C0"/>
                </a:solidFill>
              </a:rPr>
              <a:t>الآلية </a:t>
            </a:r>
            <a:r>
              <a:rPr lang="ar-SA" dirty="0">
                <a:solidFill>
                  <a:srgbClr val="0070C0"/>
                </a:solidFill>
              </a:rPr>
              <a:t>الثالثة </a:t>
            </a:r>
            <a:r>
              <a:rPr lang="ar-SA" dirty="0" smtClean="0"/>
              <a:t>: </a:t>
            </a:r>
            <a:r>
              <a:rPr lang="ar-SA" dirty="0" smtClean="0">
                <a:solidFill>
                  <a:srgbClr val="FF0000"/>
                </a:solidFill>
              </a:rPr>
              <a:t>دور علماء الاجتماع  </a:t>
            </a:r>
            <a:endParaRPr lang="ar-SA" dirty="0">
              <a:solidFill>
                <a:srgbClr val="FF0000"/>
              </a:solidFill>
            </a:endParaRPr>
          </a:p>
          <a:p>
            <a:r>
              <a:rPr lang="ar-SA" dirty="0"/>
              <a:t>	</a:t>
            </a:r>
            <a:r>
              <a:rPr lang="ar-SA" dirty="0" smtClean="0"/>
              <a:t>                  </a:t>
            </a:r>
            <a:r>
              <a:rPr lang="ar-SA" dirty="0" smtClean="0">
                <a:solidFill>
                  <a:srgbClr val="7030A0"/>
                </a:solidFill>
              </a:rPr>
              <a:t>علماء </a:t>
            </a:r>
            <a:r>
              <a:rPr lang="ar-SA" dirty="0">
                <a:solidFill>
                  <a:srgbClr val="7030A0"/>
                </a:solidFill>
              </a:rPr>
              <a:t>الاجتماع لديهم القدرة على قراءة التغيرات </a:t>
            </a:r>
            <a:r>
              <a:rPr lang="ar-SA" dirty="0" smtClean="0">
                <a:solidFill>
                  <a:srgbClr val="7030A0"/>
                </a:solidFill>
              </a:rPr>
              <a:t>الاجتماعيـة </a:t>
            </a:r>
            <a:r>
              <a:rPr lang="ar-SA" dirty="0">
                <a:solidFill>
                  <a:srgbClr val="7030A0"/>
                </a:solidFill>
              </a:rPr>
              <a:t>في كل </a:t>
            </a:r>
            <a:r>
              <a:rPr lang="ar-SA" dirty="0" smtClean="0">
                <a:solidFill>
                  <a:srgbClr val="7030A0"/>
                </a:solidFill>
              </a:rPr>
              <a:t>الأحـوال </a:t>
            </a:r>
            <a:r>
              <a:rPr lang="ar-SA" dirty="0" smtClean="0"/>
              <a:t>مـن </a:t>
            </a:r>
            <a:r>
              <a:rPr lang="ar-SA" dirty="0"/>
              <a:t>خلال </a:t>
            </a:r>
            <a:r>
              <a:rPr lang="ar-SA" dirty="0">
                <a:solidFill>
                  <a:srgbClr val="FF0000"/>
                </a:solidFill>
              </a:rPr>
              <a:t>ردود </a:t>
            </a:r>
            <a:r>
              <a:rPr lang="ar-SA" dirty="0" smtClean="0">
                <a:solidFill>
                  <a:srgbClr val="FF0000"/>
                </a:solidFill>
              </a:rPr>
              <a:t>الفعـل </a:t>
            </a:r>
            <a:r>
              <a:rPr lang="ar-SA" dirty="0">
                <a:solidFill>
                  <a:srgbClr val="FF0000"/>
                </a:solidFill>
              </a:rPr>
              <a:t>الجماعي </a:t>
            </a:r>
            <a:r>
              <a:rPr lang="ar-SA" dirty="0" smtClean="0">
                <a:solidFill>
                  <a:srgbClr val="FF0000"/>
                </a:solidFill>
              </a:rPr>
              <a:t>التي </a:t>
            </a:r>
            <a:r>
              <a:rPr lang="ar-SA" dirty="0">
                <a:solidFill>
                  <a:srgbClr val="FF0000"/>
                </a:solidFill>
              </a:rPr>
              <a:t>ربما تكون إيجابية أو سلبية</a:t>
            </a:r>
            <a:r>
              <a:rPr lang="ar-SA" dirty="0"/>
              <a:t> ومن ثم تكون لديهم القدرة </a:t>
            </a:r>
            <a:r>
              <a:rPr lang="ar-SA" dirty="0">
                <a:solidFill>
                  <a:srgbClr val="0070C0"/>
                </a:solidFill>
              </a:rPr>
              <a:t>على توجيه </a:t>
            </a:r>
            <a:r>
              <a:rPr lang="ar-SA" dirty="0" smtClean="0">
                <a:solidFill>
                  <a:srgbClr val="0070C0"/>
                </a:solidFill>
              </a:rPr>
              <a:t>السلـوك العـام </a:t>
            </a:r>
            <a:r>
              <a:rPr lang="ar-SA" dirty="0">
                <a:solidFill>
                  <a:srgbClr val="0070C0"/>
                </a:solidFill>
              </a:rPr>
              <a:t>للمجتمع </a:t>
            </a:r>
            <a:r>
              <a:rPr lang="ar-SA" dirty="0" smtClean="0">
                <a:solidFill>
                  <a:srgbClr val="0070C0"/>
                </a:solidFill>
              </a:rPr>
              <a:t>وتحفيـزه </a:t>
            </a:r>
            <a:r>
              <a:rPr lang="ar-SA" dirty="0">
                <a:solidFill>
                  <a:srgbClr val="D9791B"/>
                </a:solidFill>
              </a:rPr>
              <a:t>من </a:t>
            </a:r>
            <a:r>
              <a:rPr lang="ar-SA" dirty="0" smtClean="0">
                <a:solidFill>
                  <a:srgbClr val="D9791B"/>
                </a:solidFill>
              </a:rPr>
              <a:t>أجـل </a:t>
            </a:r>
            <a:r>
              <a:rPr lang="ar-SA" dirty="0">
                <a:solidFill>
                  <a:srgbClr val="D9791B"/>
                </a:solidFill>
              </a:rPr>
              <a:t>تقديم دور </a:t>
            </a:r>
            <a:r>
              <a:rPr lang="ar-SA" dirty="0" smtClean="0">
                <a:solidFill>
                  <a:srgbClr val="D9791B"/>
                </a:solidFill>
              </a:rPr>
              <a:t>فاعـل </a:t>
            </a:r>
            <a:r>
              <a:rPr lang="ar-SA" dirty="0">
                <a:solidFill>
                  <a:srgbClr val="D9791B"/>
                </a:solidFill>
              </a:rPr>
              <a:t>للتعامل مع الأزمة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عن طريق </a:t>
            </a:r>
            <a:r>
              <a:rPr lang="ar-SA" dirty="0">
                <a:solidFill>
                  <a:srgbClr val="FF0000"/>
                </a:solidFill>
              </a:rPr>
              <a:t>وضع السياسات الاجتماعية </a:t>
            </a:r>
            <a:r>
              <a:rPr lang="ar-SA" dirty="0" smtClean="0">
                <a:solidFill>
                  <a:srgbClr val="00B050"/>
                </a:solidFill>
              </a:rPr>
              <a:t>اللازمة </a:t>
            </a:r>
            <a:r>
              <a:rPr lang="ar-SA" dirty="0">
                <a:solidFill>
                  <a:srgbClr val="00B050"/>
                </a:solidFill>
              </a:rPr>
              <a:t>للإسهام </a:t>
            </a:r>
            <a:r>
              <a:rPr lang="ar-SA" dirty="0" smtClean="0">
                <a:solidFill>
                  <a:srgbClr val="00B050"/>
                </a:solidFill>
              </a:rPr>
              <a:t>في التخلص مـن </a:t>
            </a:r>
            <a:r>
              <a:rPr lang="ar-SA" dirty="0" smtClean="0">
                <a:solidFill>
                  <a:srgbClr val="0E478A"/>
                </a:solidFill>
              </a:rPr>
              <a:t>المعـوقات التي تواجـه المجتمـع </a:t>
            </a:r>
            <a:r>
              <a:rPr lang="ar-SA" dirty="0" smtClean="0">
                <a:solidFill>
                  <a:srgbClr val="00B050"/>
                </a:solidFill>
              </a:rPr>
              <a:t>والانطـلاق نحـو </a:t>
            </a:r>
            <a:r>
              <a:rPr lang="ar-SA" dirty="0">
                <a:solidFill>
                  <a:srgbClr val="C00000"/>
                </a:solidFill>
              </a:rPr>
              <a:t>الاستقرار الاقتصادي </a:t>
            </a:r>
            <a:r>
              <a:rPr lang="ar-SA" dirty="0">
                <a:solidFill>
                  <a:srgbClr val="00B050"/>
                </a:solidFill>
              </a:rPr>
              <a:t>الذي يضمن </a:t>
            </a:r>
            <a:r>
              <a:rPr lang="ar-SA" dirty="0">
                <a:solidFill>
                  <a:srgbClr val="0070C0"/>
                </a:solidFill>
              </a:rPr>
              <a:t>الاستقرار </a:t>
            </a:r>
            <a:r>
              <a:rPr lang="ar-SA" dirty="0" smtClean="0">
                <a:solidFill>
                  <a:srgbClr val="0070C0"/>
                </a:solidFill>
              </a:rPr>
              <a:t>الاجتماعي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958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8915400" cy="4525963"/>
          </a:xfrm>
        </p:spPr>
        <p:txBody>
          <a:bodyPr/>
          <a:lstStyle/>
          <a:p>
            <a:r>
              <a:rPr lang="ar-SA" dirty="0">
                <a:solidFill>
                  <a:srgbClr val="0070C0"/>
                </a:solidFill>
              </a:rPr>
              <a:t>الآلية الرابعة </a:t>
            </a:r>
            <a:r>
              <a:rPr lang="ar-SA" dirty="0" smtClean="0"/>
              <a:t>: </a:t>
            </a:r>
            <a:r>
              <a:rPr lang="ar-SA" dirty="0" smtClean="0">
                <a:solidFill>
                  <a:srgbClr val="FF0000"/>
                </a:solidFill>
              </a:rPr>
              <a:t>دور علماء النفس </a:t>
            </a:r>
            <a:endParaRPr lang="ar-SA" dirty="0">
              <a:solidFill>
                <a:srgbClr val="FF0000"/>
              </a:solidFill>
            </a:endParaRPr>
          </a:p>
          <a:p>
            <a:r>
              <a:rPr lang="ar-SA" dirty="0"/>
              <a:t>	</a:t>
            </a:r>
            <a:r>
              <a:rPr lang="ar-SA" dirty="0" smtClean="0"/>
              <a:t>        يظهر دور علماء النفس بشكل واضح في </a:t>
            </a:r>
            <a:r>
              <a:rPr lang="ar-SA" dirty="0">
                <a:solidFill>
                  <a:srgbClr val="FF0000"/>
                </a:solidFill>
              </a:rPr>
              <a:t>وقت الاختناقات </a:t>
            </a:r>
            <a:r>
              <a:rPr lang="ar-SA" dirty="0" smtClean="0"/>
              <a:t>حيث يكون لهم </a:t>
            </a:r>
            <a:r>
              <a:rPr lang="ar-SA" dirty="0"/>
              <a:t>دورا كبيرا يتمثل في </a:t>
            </a:r>
            <a:r>
              <a:rPr lang="ar-SA" dirty="0">
                <a:solidFill>
                  <a:srgbClr val="7030A0"/>
                </a:solidFill>
              </a:rPr>
              <a:t>معالجة الآثار السلبية </a:t>
            </a:r>
            <a:r>
              <a:rPr lang="ar-SA" dirty="0" smtClean="0"/>
              <a:t>التي </a:t>
            </a:r>
            <a:r>
              <a:rPr lang="ar-SA" dirty="0"/>
              <a:t>قد </a:t>
            </a:r>
            <a:r>
              <a:rPr lang="ar-SA" dirty="0" smtClean="0"/>
              <a:t>تظهر في صورة </a:t>
            </a:r>
            <a:r>
              <a:rPr lang="ar-SA" dirty="0"/>
              <a:t>في </a:t>
            </a:r>
            <a:r>
              <a:rPr lang="ar-SA" dirty="0">
                <a:solidFill>
                  <a:srgbClr val="FF0000"/>
                </a:solidFill>
              </a:rPr>
              <a:t>سلوكيات فردية هدامة </a:t>
            </a:r>
            <a:r>
              <a:rPr lang="ar-SA" dirty="0"/>
              <a:t>( </a:t>
            </a:r>
            <a:r>
              <a:rPr lang="ar-SA" dirty="0" smtClean="0"/>
              <a:t>مثل الإحباط </a:t>
            </a:r>
            <a:r>
              <a:rPr lang="ar-SA" dirty="0"/>
              <a:t>واليأس والاستسلام والوهن ) </a:t>
            </a:r>
            <a:r>
              <a:rPr lang="ar-SA" dirty="0" smtClean="0"/>
              <a:t>، إضافة </a:t>
            </a:r>
            <a:r>
              <a:rPr lang="ar-SA" dirty="0"/>
              <a:t>الى </a:t>
            </a:r>
            <a:r>
              <a:rPr lang="ar-SA" dirty="0" smtClean="0">
                <a:solidFill>
                  <a:srgbClr val="FF0000"/>
                </a:solidFill>
              </a:rPr>
              <a:t>ردود </a:t>
            </a:r>
            <a:r>
              <a:rPr lang="ar-SA" dirty="0">
                <a:solidFill>
                  <a:srgbClr val="FF0000"/>
                </a:solidFill>
              </a:rPr>
              <a:t>الفعل العنيفة </a:t>
            </a:r>
            <a:r>
              <a:rPr lang="ar-SA" dirty="0" smtClean="0"/>
              <a:t>التي </a:t>
            </a:r>
            <a:r>
              <a:rPr lang="ar-SA" dirty="0"/>
              <a:t>تتبلور في أشكال متعددة </a:t>
            </a:r>
            <a:r>
              <a:rPr lang="ar-SA" dirty="0">
                <a:solidFill>
                  <a:srgbClr val="0070C0"/>
                </a:solidFill>
              </a:rPr>
              <a:t>كالسرقة والإرهاب </a:t>
            </a:r>
            <a:r>
              <a:rPr lang="ar-SA" dirty="0" smtClean="0">
                <a:solidFill>
                  <a:srgbClr val="0070C0"/>
                </a:solidFill>
              </a:rPr>
              <a:t>والتهور</a:t>
            </a:r>
            <a:r>
              <a:rPr lang="ar-SA" dirty="0" smtClean="0"/>
              <a:t>، </a:t>
            </a:r>
            <a:r>
              <a:rPr lang="ar-SA" dirty="0"/>
              <a:t>ولهذا </a:t>
            </a:r>
            <a:r>
              <a:rPr lang="ar-SA" dirty="0" smtClean="0"/>
              <a:t>تكـون </a:t>
            </a:r>
            <a:r>
              <a:rPr lang="ar-SA" dirty="0"/>
              <a:t>مهمة علماء النفس في غاية الدقة </a:t>
            </a:r>
            <a:r>
              <a:rPr lang="ar-SA" dirty="0">
                <a:solidFill>
                  <a:srgbClr val="00B050"/>
                </a:solidFill>
              </a:rPr>
              <a:t>فهم مطالبون بالعمل على إعادة تأهيل وترويض الحالات الإنسانية الجانحة لتندمج في </a:t>
            </a:r>
            <a:r>
              <a:rPr lang="ar-SA" dirty="0" smtClean="0">
                <a:solidFill>
                  <a:srgbClr val="00B050"/>
                </a:solidFill>
              </a:rPr>
              <a:t>المجتمع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795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ثانيا  : </a:t>
            </a:r>
            <a:r>
              <a:rPr lang="ar-SA" b="1" dirty="0">
                <a:solidFill>
                  <a:srgbClr val="FF0000"/>
                </a:solidFill>
              </a:rPr>
              <a:t>تطوير العمل التطوعي</a:t>
            </a:r>
          </a:p>
          <a:p>
            <a:r>
              <a:rPr lang="ar-SA" dirty="0"/>
              <a:t> </a:t>
            </a:r>
            <a:r>
              <a:rPr lang="ar-SA" dirty="0" smtClean="0"/>
              <a:t>     </a:t>
            </a:r>
            <a:r>
              <a:rPr lang="ar-SA" dirty="0" smtClean="0"/>
              <a:t>    للارتقاء </a:t>
            </a:r>
            <a:r>
              <a:rPr lang="ar-SA" dirty="0"/>
              <a:t>بالعمل التطوعي و تطويره و تفعيله </a:t>
            </a:r>
            <a:r>
              <a:rPr lang="ar-SA" dirty="0" smtClean="0"/>
              <a:t>لا </a:t>
            </a:r>
            <a:r>
              <a:rPr lang="ar-SA" dirty="0" smtClean="0"/>
              <a:t>بـد مـن </a:t>
            </a:r>
            <a:r>
              <a:rPr lang="ar-SA" dirty="0" smtClean="0">
                <a:solidFill>
                  <a:srgbClr val="FF0000"/>
                </a:solidFill>
              </a:rPr>
              <a:t>وضع </a:t>
            </a:r>
            <a:r>
              <a:rPr lang="ar-SA" dirty="0">
                <a:solidFill>
                  <a:srgbClr val="FF0000"/>
                </a:solidFill>
              </a:rPr>
              <a:t>سياسة عامة ونظام </a:t>
            </a:r>
            <a:r>
              <a:rPr lang="ar-SA" dirty="0" smtClean="0">
                <a:solidFill>
                  <a:srgbClr val="FF0000"/>
                </a:solidFill>
              </a:rPr>
              <a:t>موحـد </a:t>
            </a:r>
            <a:r>
              <a:rPr lang="ar-SA" dirty="0">
                <a:solidFill>
                  <a:srgbClr val="FF0000"/>
                </a:solidFill>
              </a:rPr>
              <a:t>وشامل للعمل التطوعي </a:t>
            </a:r>
            <a:r>
              <a:rPr lang="ar-SA" dirty="0" smtClean="0">
                <a:solidFill>
                  <a:srgbClr val="7030A0"/>
                </a:solidFill>
              </a:rPr>
              <a:t>يهـدف </a:t>
            </a:r>
            <a:r>
              <a:rPr lang="ar-SA" dirty="0">
                <a:solidFill>
                  <a:srgbClr val="7030A0"/>
                </a:solidFill>
              </a:rPr>
              <a:t>إلى</a:t>
            </a:r>
            <a:r>
              <a:rPr lang="ar-SA" dirty="0"/>
              <a:t> </a:t>
            </a:r>
            <a:r>
              <a:rPr lang="ar-SA" dirty="0" smtClean="0">
                <a:solidFill>
                  <a:srgbClr val="0070C0"/>
                </a:solidFill>
              </a:rPr>
              <a:t>جـذب المتطـوعين للمساهمـة </a:t>
            </a:r>
            <a:r>
              <a:rPr lang="ar-SA" dirty="0">
                <a:solidFill>
                  <a:srgbClr val="0070C0"/>
                </a:solidFill>
              </a:rPr>
              <a:t>في </a:t>
            </a:r>
            <a:r>
              <a:rPr lang="ar-SA" dirty="0" smtClean="0">
                <a:solidFill>
                  <a:srgbClr val="0070C0"/>
                </a:solidFill>
              </a:rPr>
              <a:t>خدمـة مجتمعهـم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D9791B"/>
                </a:solidFill>
              </a:rPr>
              <a:t>و </a:t>
            </a:r>
            <a:r>
              <a:rPr lang="ar-SA" dirty="0">
                <a:solidFill>
                  <a:srgbClr val="D9791B"/>
                </a:solidFill>
              </a:rPr>
              <a:t>تحديد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SA" dirty="0" smtClean="0">
                <a:solidFill>
                  <a:srgbClr val="D9791B"/>
                </a:solidFill>
              </a:rPr>
              <a:t>وتـرتيـب أولــويـات </a:t>
            </a:r>
            <a:r>
              <a:rPr lang="ar-SA" dirty="0" smtClean="0">
                <a:solidFill>
                  <a:srgbClr val="D9791B"/>
                </a:solidFill>
              </a:rPr>
              <a:t>الاحتيـاج فـي مجـالات </a:t>
            </a:r>
            <a:r>
              <a:rPr lang="ar-SA" dirty="0" smtClean="0">
                <a:solidFill>
                  <a:srgbClr val="D9791B"/>
                </a:solidFill>
              </a:rPr>
              <a:t>التطــوع المختلفــة</a:t>
            </a:r>
            <a:r>
              <a:rPr lang="ar-SA" dirty="0" smtClean="0"/>
              <a:t> ،     </a:t>
            </a:r>
            <a:r>
              <a:rPr lang="ar-SA" dirty="0" smtClean="0">
                <a:solidFill>
                  <a:srgbClr val="0E478A"/>
                </a:solidFill>
              </a:rPr>
              <a:t>و </a:t>
            </a:r>
            <a:r>
              <a:rPr lang="ar-SA" dirty="0" smtClean="0">
                <a:solidFill>
                  <a:srgbClr val="0E478A"/>
                </a:solidFill>
              </a:rPr>
              <a:t>الرفـع  مـن مستـوى ومهـارات المتطـوعين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و </a:t>
            </a:r>
            <a:r>
              <a:rPr lang="ar-SA" dirty="0" smtClean="0">
                <a:solidFill>
                  <a:srgbClr val="00B050"/>
                </a:solidFill>
              </a:rPr>
              <a:t>دعـم البحـوث </a:t>
            </a:r>
            <a:r>
              <a:rPr lang="ar-SA" dirty="0">
                <a:solidFill>
                  <a:srgbClr val="00B050"/>
                </a:solidFill>
              </a:rPr>
              <a:t>العلمية في مجال العمل </a:t>
            </a:r>
            <a:r>
              <a:rPr lang="ar-SA" dirty="0" smtClean="0">
                <a:solidFill>
                  <a:srgbClr val="00B050"/>
                </a:solidFill>
              </a:rPr>
              <a:t>التطوعي</a:t>
            </a:r>
            <a:r>
              <a:rPr lang="ar-SA" dirty="0" smtClean="0"/>
              <a:t> ، </a:t>
            </a:r>
            <a:r>
              <a:rPr lang="ar-SA" i="1" dirty="0" smtClean="0">
                <a:solidFill>
                  <a:srgbClr val="7030A0"/>
                </a:solidFill>
              </a:rPr>
              <a:t>ويكون ذلك من خلال بعض المقترحات التالية :</a:t>
            </a:r>
            <a:endParaRPr lang="en-US" i="1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70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1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أهمية تربية الأبناء تربية اجتماعية سليمة </a:t>
            </a:r>
            <a:r>
              <a:rPr lang="ar-SA" dirty="0"/>
              <a:t>وذلك من خلال التكاتف التام بين آليات التربية المختلفة كالأسرة والمدرسة </a:t>
            </a:r>
            <a:r>
              <a:rPr lang="ar-SA" dirty="0" smtClean="0"/>
              <a:t>والإعـلام بشكل </a:t>
            </a:r>
            <a:r>
              <a:rPr lang="ar-SA" dirty="0"/>
              <a:t>منسق ومتكامل الجوانب لغرس قيم التضحية والإيثار وروح العمل الجماعي في نفوس الأبناء منذ مراحل الطفولة المبكرة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611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2- </a:t>
            </a:r>
            <a:r>
              <a:rPr lang="ar-SA" dirty="0" smtClean="0">
                <a:solidFill>
                  <a:srgbClr val="FF0000"/>
                </a:solidFill>
              </a:rPr>
              <a:t>أن تحتـوي البـرامـج الـدراسيـة للمـؤسسـات التعليميـة المختلفـة    </a:t>
            </a:r>
            <a:r>
              <a:rPr lang="ar-SA" dirty="0" smtClean="0">
                <a:solidFill>
                  <a:srgbClr val="0070C0"/>
                </a:solidFill>
              </a:rPr>
              <a:t>بعض </a:t>
            </a:r>
            <a:r>
              <a:rPr lang="ar-SA" dirty="0">
                <a:solidFill>
                  <a:srgbClr val="0070C0"/>
                </a:solidFill>
              </a:rPr>
              <a:t>المقررات الدراسية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تركز على مفاهيم العمل الاجتماعي </a:t>
            </a:r>
            <a:r>
              <a:rPr lang="ar-SA" dirty="0" smtClean="0">
                <a:solidFill>
                  <a:srgbClr val="00B050"/>
                </a:solidFill>
              </a:rPr>
              <a:t>التطـوعي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وأهميتـه </a:t>
            </a:r>
            <a:r>
              <a:rPr lang="ar-SA" dirty="0">
                <a:solidFill>
                  <a:srgbClr val="00B050"/>
                </a:solidFill>
              </a:rPr>
              <a:t>ودوره </a:t>
            </a:r>
            <a:r>
              <a:rPr lang="ar-SA" dirty="0" smtClean="0">
                <a:solidFill>
                  <a:srgbClr val="00B050"/>
                </a:solidFill>
              </a:rPr>
              <a:t>التنمـوي </a:t>
            </a:r>
            <a:r>
              <a:rPr lang="ar-SA" dirty="0" smtClean="0"/>
              <a:t>ويـلازم </a:t>
            </a:r>
            <a:r>
              <a:rPr lang="ar-SA" dirty="0"/>
              <a:t>ذلك </a:t>
            </a:r>
            <a:r>
              <a:rPr lang="ar-SA" dirty="0" smtClean="0"/>
              <a:t>بعـض </a:t>
            </a:r>
            <a:r>
              <a:rPr lang="ar-SA" dirty="0" smtClean="0">
                <a:solidFill>
                  <a:srgbClr val="7030A0"/>
                </a:solidFill>
              </a:rPr>
              <a:t>البـرامـج </a:t>
            </a:r>
            <a:r>
              <a:rPr lang="ar-SA" dirty="0">
                <a:solidFill>
                  <a:srgbClr val="7030A0"/>
                </a:solidFill>
              </a:rPr>
              <a:t>التطبيقية</a:t>
            </a:r>
            <a:r>
              <a:rPr lang="ar-SA" dirty="0"/>
              <a:t> مما </a:t>
            </a:r>
            <a:r>
              <a:rPr lang="ar-SA" dirty="0" smtClean="0"/>
              <a:t>يمكـن هـذه القيمـة </a:t>
            </a:r>
            <a:r>
              <a:rPr lang="ar-SA" dirty="0"/>
              <a:t>في </a:t>
            </a:r>
            <a:r>
              <a:rPr lang="ar-SA" dirty="0" smtClean="0"/>
              <a:t>الشبـاب مثـل حمـلات تنظيـف </a:t>
            </a:r>
            <a:r>
              <a:rPr lang="ar-SA" dirty="0"/>
              <a:t>محيط </a:t>
            </a:r>
            <a:r>
              <a:rPr lang="ar-SA" dirty="0" smtClean="0"/>
              <a:t>المـدرسة </a:t>
            </a:r>
            <a:r>
              <a:rPr lang="ar-SA" dirty="0"/>
              <a:t>أو </a:t>
            </a:r>
            <a:r>
              <a:rPr lang="ar-SA" dirty="0" smtClean="0"/>
              <a:t>العنـاية بأشجارهـا </a:t>
            </a:r>
            <a:r>
              <a:rPr lang="ar-SA" dirty="0"/>
              <a:t>أو </a:t>
            </a:r>
            <a:r>
              <a:rPr lang="ar-SA" dirty="0" smtClean="0"/>
              <a:t>خدمـة البيئة </a:t>
            </a:r>
            <a:r>
              <a:rPr lang="ar-SA" dirty="0"/>
              <a:t>المساعدة في تنظيم المرور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304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3- </a:t>
            </a:r>
            <a:r>
              <a:rPr lang="ar-SA" dirty="0">
                <a:solidFill>
                  <a:srgbClr val="FF0000"/>
                </a:solidFill>
              </a:rPr>
              <a:t>دعم المؤسسات والهيئات </a:t>
            </a:r>
            <a:r>
              <a:rPr lang="ar-SA" dirty="0" smtClean="0">
                <a:solidFill>
                  <a:srgbClr val="FF0000"/>
                </a:solidFill>
              </a:rPr>
              <a:t>التي </a:t>
            </a:r>
            <a:r>
              <a:rPr lang="ar-SA" dirty="0">
                <a:solidFill>
                  <a:srgbClr val="FF0000"/>
                </a:solidFill>
              </a:rPr>
              <a:t>تعمل في مجال العمل التطوعي ماديا ومعنويا </a:t>
            </a:r>
            <a:r>
              <a:rPr lang="ar-SA" dirty="0"/>
              <a:t>بما يمكنها من تأدية رسالتها وزيادة خدماتها .</a:t>
            </a:r>
          </a:p>
          <a:p>
            <a:endParaRPr lang="ar-SA" dirty="0" smtClean="0"/>
          </a:p>
          <a:p>
            <a:r>
              <a:rPr lang="ar-SA" dirty="0"/>
              <a:t>4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إقامة دورات تدريبية للعاملين في هذه الهيئات والمؤسسات التطوعية</a:t>
            </a:r>
            <a:r>
              <a:rPr lang="ar-SA" dirty="0"/>
              <a:t> مما يؤدي الى إكسابهم الخبرات والمهارات المناسبة  ويساعد على زيادة كفاءتهم في هذا النوع من العمل وكذلك الاستفادة من تجارب الآخرين في هذا المجال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94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5- </a:t>
            </a:r>
            <a:r>
              <a:rPr lang="ar-SA" dirty="0">
                <a:solidFill>
                  <a:srgbClr val="FF0000"/>
                </a:solidFill>
              </a:rPr>
              <a:t>تكوين سجل للمتطوعين يحتوي على بيانات خاصة بالراغبين في التطوع</a:t>
            </a:r>
            <a:r>
              <a:rPr lang="ar-SA" dirty="0"/>
              <a:t> </a:t>
            </a:r>
            <a:r>
              <a:rPr lang="ar-SA" dirty="0">
                <a:solidFill>
                  <a:srgbClr val="0070C0"/>
                </a:solidFill>
              </a:rPr>
              <a:t>والمجالات التي يرغبون في التطوع فيها </a:t>
            </a:r>
            <a:r>
              <a:rPr lang="ar-SA" dirty="0">
                <a:solidFill>
                  <a:srgbClr val="00B050"/>
                </a:solidFill>
              </a:rPr>
              <a:t>والمناطق التي يُفضلون التطوع فيها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r>
              <a:rPr lang="ar-SA" dirty="0"/>
              <a:t>6</a:t>
            </a:r>
            <a:r>
              <a:rPr lang="ar-SA" dirty="0" smtClean="0"/>
              <a:t>- </a:t>
            </a:r>
            <a:r>
              <a:rPr lang="ar-SA" dirty="0">
                <a:solidFill>
                  <a:srgbClr val="0E478A"/>
                </a:solidFill>
              </a:rPr>
              <a:t>الاتفاق مع الجهات المعنية بالتطوع على </a:t>
            </a:r>
            <a:r>
              <a:rPr lang="ar-SA" dirty="0">
                <a:solidFill>
                  <a:srgbClr val="FF0000"/>
                </a:solidFill>
              </a:rPr>
              <a:t>الشروط الواجب توافرها في المتطوع </a:t>
            </a:r>
            <a:r>
              <a:rPr lang="ar-SA" dirty="0">
                <a:solidFill>
                  <a:srgbClr val="00B050"/>
                </a:solidFill>
              </a:rPr>
              <a:t>والمهارات اللازمة لأداء العمل التطوعي</a:t>
            </a:r>
            <a:r>
              <a:rPr lang="ar-SA" dirty="0">
                <a:solidFill>
                  <a:srgbClr val="FF0000"/>
                </a:solidFill>
              </a:rPr>
              <a:t>.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557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7- </a:t>
            </a:r>
            <a:r>
              <a:rPr lang="ar-SA" dirty="0">
                <a:solidFill>
                  <a:srgbClr val="FF0000"/>
                </a:solidFill>
              </a:rPr>
              <a:t>التركيز في الأنشطة التطوعية على البرامج والمشروعات </a:t>
            </a:r>
            <a:r>
              <a:rPr lang="ar-SA" dirty="0" smtClean="0">
                <a:solidFill>
                  <a:srgbClr val="FF0000"/>
                </a:solidFill>
              </a:rPr>
              <a:t>التي ترتبط </a:t>
            </a:r>
            <a:r>
              <a:rPr lang="ar-SA" dirty="0">
                <a:solidFill>
                  <a:srgbClr val="FF0000"/>
                </a:solidFill>
              </a:rPr>
              <a:t>بإشباع الاحتياجات الأساسية للمجتمع </a:t>
            </a:r>
            <a:r>
              <a:rPr lang="ar-SA" dirty="0"/>
              <a:t>الأمر الذي يسهم في زيادة الإقبال على المشاركة في هذه البرامج .</a:t>
            </a:r>
            <a:endParaRPr lang="ar-SA" dirty="0" smtClean="0"/>
          </a:p>
          <a:p>
            <a:r>
              <a:rPr lang="ar-SA" dirty="0" smtClean="0"/>
              <a:t>8- </a:t>
            </a:r>
            <a:r>
              <a:rPr lang="ar-SA" dirty="0">
                <a:solidFill>
                  <a:srgbClr val="FF0000"/>
                </a:solidFill>
              </a:rPr>
              <a:t>وضع الأنظمة والآليات لحماية المتطوعين والإشراف عليها </a:t>
            </a:r>
            <a:r>
              <a:rPr lang="ar-SA" dirty="0"/>
              <a:t>حتى لا يكون المتطوعون عرضة للاستغلال أو الزج بهم في مخاطر من غير توفر ضمانات حماية </a:t>
            </a:r>
            <a:r>
              <a:rPr lang="ar-SA" dirty="0" smtClean="0"/>
              <a:t>لهم 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143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dirty="0">
                <a:solidFill>
                  <a:srgbClr val="FF0000"/>
                </a:solidFill>
              </a:rPr>
              <a:t>إقامة الندوات والمؤتمرات التي تتناول موضوع العمل التطوعي وقضاياه </a:t>
            </a:r>
            <a:r>
              <a:rPr lang="ar-SA" dirty="0">
                <a:solidFill>
                  <a:srgbClr val="0070C0"/>
                </a:solidFill>
              </a:rPr>
              <a:t>لزيادة الوعي والاهتمام به في المجتمع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وتطوير أساليبه وتوسيع طرق جذب المتطوعين</a:t>
            </a:r>
            <a:r>
              <a:rPr lang="ar-SA" dirty="0"/>
              <a:t>. </a:t>
            </a:r>
          </a:p>
          <a:p>
            <a:endParaRPr lang="ar-SA" dirty="0" smtClean="0"/>
          </a:p>
          <a:p>
            <a:r>
              <a:rPr lang="ar-SA" dirty="0" smtClean="0"/>
              <a:t>10- </a:t>
            </a:r>
            <a:r>
              <a:rPr lang="ar-SA" dirty="0">
                <a:solidFill>
                  <a:srgbClr val="FF0000"/>
                </a:solidFill>
              </a:rPr>
              <a:t>إنشاء جائزة سنوية للعمل التطوعي في جميع الاختصاصات </a:t>
            </a:r>
            <a:r>
              <a:rPr lang="ar-SA" dirty="0" smtClean="0"/>
              <a:t>تُمنـح للمتميـزين فـي العمـل التطـوعـي علـى مستـوى الأفـراد والمؤسسات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414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12- </a:t>
            </a:r>
            <a:r>
              <a:rPr lang="ar-SA" dirty="0">
                <a:solidFill>
                  <a:srgbClr val="FF0000"/>
                </a:solidFill>
              </a:rPr>
              <a:t>استخدام التكنولوجيا الحديثة لتنسيق العمل التطوعي بين الجهات </a:t>
            </a:r>
            <a:r>
              <a:rPr lang="ar-SA" dirty="0" smtClean="0">
                <a:solidFill>
                  <a:srgbClr val="FF0000"/>
                </a:solidFill>
              </a:rPr>
              <a:t>الحكوميـة والمـؤسسات </a:t>
            </a:r>
            <a:r>
              <a:rPr lang="ar-SA" dirty="0">
                <a:solidFill>
                  <a:srgbClr val="FF0000"/>
                </a:solidFill>
              </a:rPr>
              <a:t>الأهلية </a:t>
            </a:r>
            <a:r>
              <a:rPr lang="ar-SA" dirty="0"/>
              <a:t>لتقديم الخدمات الاجتماعية وإعطاء بيانات دقيقة عن حجم واتجاهات وحاجات العمل التطوعي الأهم للمجتمع .</a:t>
            </a:r>
          </a:p>
          <a:p>
            <a:r>
              <a:rPr lang="ar-SA" dirty="0"/>
              <a:t>13- </a:t>
            </a:r>
            <a:r>
              <a:rPr lang="ar-SA" dirty="0">
                <a:solidFill>
                  <a:srgbClr val="FF0000"/>
                </a:solidFill>
              </a:rPr>
              <a:t>إنشاء جهاز خاص بالمتطوعين </a:t>
            </a:r>
            <a:r>
              <a:rPr lang="ar-SA" dirty="0"/>
              <a:t>يشرف على تدريبهم وتوزيع المهام عليهم وينظم جهودهم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728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14- </a:t>
            </a:r>
            <a:r>
              <a:rPr lang="ar-SA" dirty="0">
                <a:solidFill>
                  <a:srgbClr val="FF0000"/>
                </a:solidFill>
              </a:rPr>
              <a:t>تطوير القوانين والتشريعات المنظمة للعمل التطوعي </a:t>
            </a:r>
            <a:r>
              <a:rPr lang="ar-SA" dirty="0">
                <a:solidFill>
                  <a:srgbClr val="0070C0"/>
                </a:solidFill>
              </a:rPr>
              <a:t>بما يكفل إيجاد فرص حقيقية لمشاركة كافة أفراد المجتمع في اتخاذ القرارات المتصلة بالعمل الاجتماعي .</a:t>
            </a:r>
          </a:p>
          <a:p>
            <a:endParaRPr lang="ar-SA" dirty="0" smtClean="0"/>
          </a:p>
          <a:p>
            <a:r>
              <a:rPr lang="ar-SA" dirty="0" smtClean="0"/>
              <a:t>15- </a:t>
            </a:r>
            <a:r>
              <a:rPr lang="ar-SA" dirty="0">
                <a:solidFill>
                  <a:srgbClr val="FF0000"/>
                </a:solidFill>
              </a:rPr>
              <a:t>تشجيع الشباب وذلك </a:t>
            </a:r>
            <a:r>
              <a:rPr lang="ar-SA" dirty="0">
                <a:solidFill>
                  <a:srgbClr val="00B050"/>
                </a:solidFill>
              </a:rPr>
              <a:t>بإيجاد مشاريع خاصة بهم </a:t>
            </a:r>
            <a:r>
              <a:rPr lang="ar-SA" dirty="0">
                <a:solidFill>
                  <a:srgbClr val="FF0000"/>
                </a:solidFill>
              </a:rPr>
              <a:t>تهدف الى </a:t>
            </a:r>
            <a:r>
              <a:rPr lang="ar-SA" dirty="0">
                <a:solidFill>
                  <a:srgbClr val="0E478A"/>
                </a:solidFill>
              </a:rPr>
              <a:t>تنمية روح الانتماء والمبادرة لديهم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/>
              <a:t>.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251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16- </a:t>
            </a:r>
            <a:r>
              <a:rPr lang="ar-SA" dirty="0">
                <a:solidFill>
                  <a:srgbClr val="FF0000"/>
                </a:solidFill>
              </a:rPr>
              <a:t>حث الشباب على التطوع خاصة في العطل الصيفية </a:t>
            </a:r>
            <a:r>
              <a:rPr lang="ar-SA" dirty="0"/>
              <a:t>من خلال المدرسة والجامعة والمؤسسة الدينية .</a:t>
            </a:r>
          </a:p>
          <a:p>
            <a:r>
              <a:rPr lang="ar-SA" dirty="0"/>
              <a:t>17- </a:t>
            </a:r>
            <a:r>
              <a:rPr lang="ar-SA" dirty="0">
                <a:solidFill>
                  <a:srgbClr val="FF0000"/>
                </a:solidFill>
              </a:rPr>
              <a:t>التواصل مع الهيئات والجمعيات التطوعية العربية والدولية </a:t>
            </a:r>
            <a:r>
              <a:rPr lang="ar-SA" dirty="0">
                <a:solidFill>
                  <a:srgbClr val="0070C0"/>
                </a:solidFill>
              </a:rPr>
              <a:t>للاستفادة من خبراتها وتجاربها لدعم مسيرة العمل التطوعي الوطني</a:t>
            </a:r>
            <a:r>
              <a:rPr lang="ar-SA" dirty="0"/>
              <a:t>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906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488" y="1417638"/>
            <a:ext cx="8915400" cy="4525963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ar-SA" dirty="0"/>
              <a:t>18- </a:t>
            </a:r>
            <a:r>
              <a:rPr lang="ar-SA" dirty="0">
                <a:solidFill>
                  <a:srgbClr val="FF0000"/>
                </a:solidFill>
              </a:rPr>
              <a:t>تبني المناسبات التكريمية للمتطوعين </a:t>
            </a:r>
            <a:r>
              <a:rPr lang="ar-SA" dirty="0"/>
              <a:t>وهذا من شأنه أن يدعم مسيرة العمل التطوعي. </a:t>
            </a:r>
          </a:p>
          <a:p>
            <a:pPr marL="457200" indent="-457200">
              <a:buFontTx/>
              <a:buChar char="-"/>
            </a:pPr>
            <a:endParaRPr lang="ar-SA" dirty="0" smtClean="0"/>
          </a:p>
          <a:p>
            <a:pPr marL="457200" indent="-457200">
              <a:buFontTx/>
              <a:buChar char="-"/>
            </a:pPr>
            <a:r>
              <a:rPr lang="ar-SA" dirty="0" smtClean="0"/>
              <a:t>19- </a:t>
            </a:r>
            <a:r>
              <a:rPr lang="ar-SA" dirty="0">
                <a:solidFill>
                  <a:srgbClr val="FF0000"/>
                </a:solidFill>
              </a:rPr>
              <a:t>تحديد الشروط والإجراءات الواجب اتباعها للانخراط في التطوع </a:t>
            </a:r>
            <a:r>
              <a:rPr lang="ar-SA" dirty="0"/>
              <a:t>والمزايا التي يتمتع بها المتطوعون. </a:t>
            </a:r>
          </a:p>
          <a:p>
            <a:pPr marL="457200" indent="-457200">
              <a:buFontTx/>
              <a:buChar char="-"/>
            </a:pPr>
            <a:endParaRPr lang="ar-SA" dirty="0"/>
          </a:p>
          <a:p>
            <a:pPr marL="457200" indent="-457200">
              <a:buFontTx/>
              <a:buChar char="-"/>
            </a:pPr>
            <a:r>
              <a:rPr lang="ar-SA" dirty="0"/>
              <a:t>20- </a:t>
            </a:r>
            <a:r>
              <a:rPr lang="ar-SA" dirty="0">
                <a:solidFill>
                  <a:srgbClr val="FF0000"/>
                </a:solidFill>
              </a:rPr>
              <a:t>التوفيق بين دوافع المتقدمين للعمل التطوعي </a:t>
            </a:r>
            <a:r>
              <a:rPr lang="ar-SA" dirty="0">
                <a:solidFill>
                  <a:srgbClr val="0E478A"/>
                </a:solidFill>
              </a:rPr>
              <a:t>وبين ما تُقدمه وتمنحه جهات التطوع</a:t>
            </a:r>
            <a:r>
              <a:rPr lang="ar-SA" dirty="0"/>
              <a:t>.</a:t>
            </a:r>
          </a:p>
          <a:p>
            <a:pPr marL="457200" indent="-457200">
              <a:buFontTx/>
              <a:buChar char="-"/>
            </a:pPr>
            <a:r>
              <a:rPr lang="ar-SA" dirty="0"/>
              <a:t> </a:t>
            </a:r>
          </a:p>
          <a:p>
            <a:pPr marL="457200" indent="-457200">
              <a:buFontTx/>
              <a:buChar char="-"/>
            </a:pPr>
            <a:endParaRPr lang="ar-SA" dirty="0"/>
          </a:p>
          <a:p>
            <a:pPr marL="457200" indent="-45720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601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222</TotalTime>
  <Words>733</Words>
  <Application>Microsoft Office PowerPoint</Application>
  <PresentationFormat>A4 Paper (210x297 mm)</PresentationFormat>
  <Paragraphs>98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العاشرة</vt:lpstr>
      <vt:lpstr> العناصر الأساسية</vt:lpstr>
      <vt:lpstr>    </vt:lpstr>
      <vt:lpstr>    </vt:lpstr>
      <vt:lpstr>    </vt:lpstr>
      <vt:lpstr>    </vt:lpstr>
      <vt:lpstr>    </vt:lpstr>
      <vt:lpstr> 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18</cp:revision>
  <dcterms:created xsi:type="dcterms:W3CDTF">2014-08-25T08:56:36Z</dcterms:created>
  <dcterms:modified xsi:type="dcterms:W3CDTF">2014-09-20T12:39:34Z</dcterms:modified>
</cp:coreProperties>
</file>