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08" r:id="rId4"/>
    <p:sldId id="309" r:id="rId5"/>
    <p:sldId id="310" r:id="rId6"/>
    <p:sldId id="330" r:id="rId7"/>
    <p:sldId id="328" r:id="rId8"/>
    <p:sldId id="329" r:id="rId9"/>
    <p:sldId id="325" r:id="rId10"/>
    <p:sldId id="326" r:id="rId11"/>
    <p:sldId id="327" r:id="rId12"/>
    <p:sldId id="314" r:id="rId13"/>
    <p:sldId id="331" r:id="rId14"/>
    <p:sldId id="315" r:id="rId15"/>
    <p:sldId id="317" r:id="rId16"/>
    <p:sldId id="318" r:id="rId17"/>
    <p:sldId id="319" r:id="rId18"/>
    <p:sldId id="332" r:id="rId19"/>
    <p:sldId id="320" r:id="rId20"/>
    <p:sldId id="333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43A79C"/>
    <a:srgbClr val="0E478A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94" d="100"/>
          <a:sy n="94" d="100"/>
        </p:scale>
        <p:origin x="84" y="6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" y="27384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-68262" y="2987357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التخطيط الاستراتيجي في مؤسسات العمل التطوعي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 </a:t>
            </a:r>
            <a:r>
              <a:rPr lang="ar-SA" dirty="0" smtClean="0"/>
              <a:t> أولا  :  تعريف </a:t>
            </a:r>
            <a:r>
              <a:rPr lang="ar-SA" dirty="0"/>
              <a:t>التخطيط </a:t>
            </a:r>
            <a:r>
              <a:rPr lang="ar-SA" dirty="0" smtClean="0"/>
              <a:t>الاستراتيجي</a:t>
            </a:r>
            <a:endParaRPr lang="ar-SA" dirty="0"/>
          </a:p>
          <a:p>
            <a:r>
              <a:rPr lang="ar-SA" dirty="0"/>
              <a:t> </a:t>
            </a:r>
            <a:r>
              <a:rPr lang="ar-SA" dirty="0" smtClean="0"/>
              <a:t> ثانيا  :  مراحل التخطيط الاستراتيجي  </a:t>
            </a:r>
          </a:p>
          <a:p>
            <a:r>
              <a:rPr lang="ar-SA" dirty="0" smtClean="0"/>
              <a:t>  ثالثا  :  أنواع </a:t>
            </a:r>
            <a:r>
              <a:rPr lang="ar-SA" dirty="0"/>
              <a:t>عمليات </a:t>
            </a:r>
            <a:r>
              <a:rPr lang="ar-SA" dirty="0" smtClean="0"/>
              <a:t>التخطيط</a:t>
            </a:r>
            <a:endParaRPr lang="ar-SA" dirty="0"/>
          </a:p>
          <a:p>
            <a:r>
              <a:rPr lang="ar-SA" dirty="0" smtClean="0"/>
              <a:t> رابعا :  لجنة التخطيط</a:t>
            </a:r>
            <a:endParaRPr lang="ar-SA" dirty="0"/>
          </a:p>
          <a:p>
            <a:r>
              <a:rPr lang="ar-SA" dirty="0" smtClean="0"/>
              <a:t>خامسا : مجالات </a:t>
            </a:r>
            <a:r>
              <a:rPr lang="ar-SA" dirty="0"/>
              <a:t>الخطط </a:t>
            </a:r>
            <a:r>
              <a:rPr lang="ar-SA" dirty="0" smtClean="0"/>
              <a:t>الاستراتيجية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5300" y="1453516"/>
            <a:ext cx="8915400" cy="4525963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b="1" dirty="0"/>
              <a:t>أولا  :  </a:t>
            </a:r>
            <a:r>
              <a:rPr lang="ar-SA" b="1" dirty="0" smtClean="0">
                <a:solidFill>
                  <a:srgbClr val="FF0000"/>
                </a:solidFill>
              </a:rPr>
              <a:t>تعريف </a:t>
            </a:r>
            <a:r>
              <a:rPr lang="ar-SA" b="1" dirty="0">
                <a:solidFill>
                  <a:srgbClr val="FF0000"/>
                </a:solidFill>
              </a:rPr>
              <a:t>التخطيط </a:t>
            </a:r>
            <a:r>
              <a:rPr lang="ar-SA" b="1" dirty="0" smtClean="0">
                <a:solidFill>
                  <a:srgbClr val="FF0000"/>
                </a:solidFill>
              </a:rPr>
              <a:t>الاستراتيجي </a:t>
            </a:r>
          </a:p>
          <a:p>
            <a:r>
              <a:rPr lang="ar-SA" dirty="0" smtClean="0"/>
              <a:t>        قبل أن نعرف التخطيط الاستراتيجي يجب أن نعرف أولا الاستراتيجية .</a:t>
            </a:r>
          </a:p>
          <a:p>
            <a:r>
              <a:rPr lang="ar-SA" dirty="0" smtClean="0"/>
              <a:t>  أ – </a:t>
            </a:r>
            <a:r>
              <a:rPr lang="ar-SA" dirty="0" smtClean="0">
                <a:solidFill>
                  <a:srgbClr val="0070C0"/>
                </a:solidFill>
              </a:rPr>
              <a:t>تعريف الاستراتيجية      </a:t>
            </a:r>
          </a:p>
          <a:p>
            <a:r>
              <a:rPr lang="ar-SA" dirty="0" smtClean="0"/>
              <a:t>        يعرف «</a:t>
            </a:r>
            <a:r>
              <a:rPr lang="ar-SA" dirty="0" err="1" smtClean="0">
                <a:solidFill>
                  <a:srgbClr val="00B0F0"/>
                </a:solidFill>
              </a:rPr>
              <a:t>تشالندر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FF0000"/>
                </a:solidFill>
              </a:rPr>
              <a:t>الاستراتيجية</a:t>
            </a:r>
            <a:r>
              <a:rPr lang="ar-SA" dirty="0" smtClean="0"/>
              <a:t> بأنها «</a:t>
            </a:r>
            <a:r>
              <a:rPr lang="ar-SA" dirty="0" smtClean="0">
                <a:solidFill>
                  <a:srgbClr val="00B050"/>
                </a:solidFill>
              </a:rPr>
              <a:t>تحديد </a:t>
            </a:r>
            <a:r>
              <a:rPr lang="ar-SA" dirty="0">
                <a:solidFill>
                  <a:srgbClr val="00B050"/>
                </a:solidFill>
              </a:rPr>
              <a:t>الأهداف و الغايات الرئيسية طويلة الأجل </a:t>
            </a:r>
            <a:r>
              <a:rPr lang="ar-SA" dirty="0" smtClean="0">
                <a:solidFill>
                  <a:srgbClr val="00B050"/>
                </a:solidFill>
              </a:rPr>
              <a:t>للمنظمة</a:t>
            </a:r>
            <a:r>
              <a:rPr lang="ar-SA" dirty="0" smtClean="0"/>
              <a:t> </a:t>
            </a:r>
            <a:r>
              <a:rPr lang="ar-SA" dirty="0">
                <a:solidFill>
                  <a:srgbClr val="7030A0"/>
                </a:solidFill>
              </a:rPr>
              <a:t>و تنبي طرق العمل </a:t>
            </a:r>
            <a:r>
              <a:rPr lang="ar-SA" dirty="0"/>
              <a:t>, و </a:t>
            </a:r>
            <a:r>
              <a:rPr lang="ar-SA" dirty="0">
                <a:solidFill>
                  <a:srgbClr val="D9791B"/>
                </a:solidFill>
              </a:rPr>
              <a:t>توزيع الموارد الضرورية لتحقيق هذه الأهداف و </a:t>
            </a:r>
            <a:r>
              <a:rPr lang="ar-SA" dirty="0" smtClean="0">
                <a:solidFill>
                  <a:srgbClr val="D9791B"/>
                </a:solidFill>
              </a:rPr>
              <a:t>الغايات</a:t>
            </a:r>
            <a:r>
              <a:rPr lang="ar-SA" dirty="0" smtClean="0"/>
              <a:t>»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</a:p>
          <a:p>
            <a:r>
              <a:rPr lang="ar-SA" dirty="0"/>
              <a:t>	</a:t>
            </a:r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       كما </a:t>
            </a:r>
            <a:r>
              <a:rPr lang="ar-SA" dirty="0"/>
              <a:t>يعرفها «</a:t>
            </a:r>
            <a:r>
              <a:rPr lang="ar-SA" dirty="0">
                <a:solidFill>
                  <a:srgbClr val="00B0F0"/>
                </a:solidFill>
              </a:rPr>
              <a:t>آن</a:t>
            </a:r>
            <a:r>
              <a:rPr lang="ar-SA" dirty="0"/>
              <a:t>» بأنها </a:t>
            </a:r>
            <a:r>
              <a:rPr lang="ar-SA" dirty="0" smtClean="0"/>
              <a:t>«</a:t>
            </a:r>
            <a:r>
              <a:rPr lang="ar-SA" dirty="0" smtClean="0">
                <a:solidFill>
                  <a:srgbClr val="FF0000"/>
                </a:solidFill>
              </a:rPr>
              <a:t>مجموعة من القرارات </a:t>
            </a:r>
            <a:r>
              <a:rPr lang="ar-SA" dirty="0" smtClean="0"/>
              <a:t>التي تهتم </a:t>
            </a:r>
            <a:r>
              <a:rPr lang="ar-SA" dirty="0" smtClean="0">
                <a:solidFill>
                  <a:srgbClr val="0070C0"/>
                </a:solidFill>
              </a:rPr>
              <a:t>بعلاقة المنظمة بالبيئة الخارجية </a:t>
            </a:r>
            <a:r>
              <a:rPr lang="ar-SA" dirty="0" smtClean="0"/>
              <a:t>, وعليه </a:t>
            </a:r>
            <a:r>
              <a:rPr lang="ar-SA" dirty="0"/>
              <a:t>يمكن </a:t>
            </a:r>
            <a:r>
              <a:rPr lang="ar-SA" dirty="0">
                <a:solidFill>
                  <a:srgbClr val="D9791B"/>
                </a:solidFill>
              </a:rPr>
              <a:t>تحقيق التوافق فيما بينهما</a:t>
            </a:r>
            <a:r>
              <a:rPr lang="ar-SA" dirty="0"/>
              <a:t>» .</a:t>
            </a:r>
            <a:endParaRPr lang="ar-SA" dirty="0" smtClean="0"/>
          </a:p>
          <a:p>
            <a:r>
              <a:rPr lang="ar-SA" dirty="0" smtClean="0"/>
              <a:t>     ويري «</a:t>
            </a:r>
            <a:r>
              <a:rPr lang="ar-SA" dirty="0" smtClean="0">
                <a:solidFill>
                  <a:srgbClr val="00B0F0"/>
                </a:solidFill>
              </a:rPr>
              <a:t>كيون</a:t>
            </a:r>
            <a:r>
              <a:rPr lang="ar-SA" dirty="0" smtClean="0"/>
              <a:t>» أنه يمكن تعريف </a:t>
            </a:r>
            <a:r>
              <a:rPr lang="ar-SA" dirty="0">
                <a:solidFill>
                  <a:srgbClr val="FF0000"/>
                </a:solidFill>
              </a:rPr>
              <a:t>الاستراتيجية</a:t>
            </a:r>
            <a:r>
              <a:rPr lang="ar-SA" dirty="0"/>
              <a:t> </a:t>
            </a:r>
            <a:r>
              <a:rPr lang="ar-SA" dirty="0" smtClean="0"/>
              <a:t>بأنها «</a:t>
            </a:r>
            <a:r>
              <a:rPr lang="ar-SA" dirty="0" smtClean="0">
                <a:solidFill>
                  <a:srgbClr val="00B050"/>
                </a:solidFill>
              </a:rPr>
              <a:t>خطه شاملـة و متكاملـة موحـدة </a:t>
            </a:r>
            <a:r>
              <a:rPr lang="ar-SA" dirty="0" smtClean="0">
                <a:solidFill>
                  <a:srgbClr val="D9791B"/>
                </a:solidFill>
              </a:rPr>
              <a:t>تربط المزايـا و القدرات الاستراتيجية للمنظمة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بالتحديات البيئية التي تواجهها </a:t>
            </a:r>
            <a:r>
              <a:rPr lang="ar-SA" dirty="0" smtClean="0"/>
              <a:t>, </a:t>
            </a:r>
            <a:r>
              <a:rPr lang="ar-SA" dirty="0">
                <a:solidFill>
                  <a:srgbClr val="FF0000"/>
                </a:solidFill>
              </a:rPr>
              <a:t>من أجل تحقيق أهداف المنظمة </a:t>
            </a:r>
            <a:r>
              <a:rPr lang="ar-SA" dirty="0" smtClean="0">
                <a:solidFill>
                  <a:srgbClr val="FF0000"/>
                </a:solidFill>
              </a:rPr>
              <a:t>الأساسية </a:t>
            </a:r>
            <a:r>
              <a:rPr lang="ar-SA" dirty="0" smtClean="0"/>
              <a:t>من </a:t>
            </a:r>
            <a:r>
              <a:rPr lang="ar-SA" dirty="0"/>
              <a:t>خلال </a:t>
            </a:r>
            <a:r>
              <a:rPr lang="ar-SA" dirty="0">
                <a:solidFill>
                  <a:srgbClr val="43A79C"/>
                </a:solidFill>
              </a:rPr>
              <a:t>تنظيم و تقسيم موارد المنظمة </a:t>
            </a:r>
            <a:r>
              <a:rPr lang="ar-SA" dirty="0" smtClean="0">
                <a:solidFill>
                  <a:srgbClr val="43A79C"/>
                </a:solidFill>
              </a:rPr>
              <a:t>بشكل </a:t>
            </a:r>
            <a:r>
              <a:rPr lang="ar-SA" dirty="0">
                <a:solidFill>
                  <a:srgbClr val="43A79C"/>
                </a:solidFill>
              </a:rPr>
              <a:t>فريد قابل </a:t>
            </a:r>
            <a:r>
              <a:rPr lang="ar-SA" dirty="0" smtClean="0">
                <a:solidFill>
                  <a:srgbClr val="43A79C"/>
                </a:solidFill>
              </a:rPr>
              <a:t>للتطبيق</a:t>
            </a:r>
            <a:r>
              <a:rPr lang="ar-SA" dirty="0" smtClean="0"/>
              <a:t>» </a:t>
            </a:r>
            <a:r>
              <a:rPr lang="ar-SA" dirty="0"/>
              <a:t>.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</a:t>
            </a:r>
            <a:r>
              <a:rPr lang="ar-SA" dirty="0" smtClean="0">
                <a:solidFill>
                  <a:srgbClr val="FF0000"/>
                </a:solidFill>
              </a:rPr>
              <a:t>فالاستراتيجية</a:t>
            </a:r>
            <a:r>
              <a:rPr lang="ar-SA" dirty="0" smtClean="0"/>
              <a:t> هي «</a:t>
            </a:r>
            <a:r>
              <a:rPr lang="ar-SA" dirty="0" smtClean="0">
                <a:solidFill>
                  <a:srgbClr val="FF0000"/>
                </a:solidFill>
              </a:rPr>
              <a:t>عملية </a:t>
            </a:r>
            <a:r>
              <a:rPr lang="ar-SA" dirty="0">
                <a:solidFill>
                  <a:srgbClr val="FF0000"/>
                </a:solidFill>
              </a:rPr>
              <a:t>متواصلة ونظامية </a:t>
            </a:r>
            <a:r>
              <a:rPr lang="ar-SA" dirty="0"/>
              <a:t>يقوم فيها الأعضاء من القادة </a:t>
            </a:r>
            <a:r>
              <a:rPr lang="ar-SA" dirty="0" smtClean="0"/>
              <a:t>في </a:t>
            </a:r>
            <a:r>
              <a:rPr lang="ar-SA" dirty="0"/>
              <a:t>المنظمة </a:t>
            </a:r>
            <a:r>
              <a:rPr lang="ar-SA" dirty="0" smtClean="0">
                <a:solidFill>
                  <a:srgbClr val="00B050"/>
                </a:solidFill>
              </a:rPr>
              <a:t>باتخاذ </a:t>
            </a:r>
            <a:r>
              <a:rPr lang="ar-SA" dirty="0">
                <a:solidFill>
                  <a:srgbClr val="00B050"/>
                </a:solidFill>
              </a:rPr>
              <a:t>القرارات المتعلقة بمستقبل تلك </a:t>
            </a:r>
            <a:r>
              <a:rPr lang="ar-SA" dirty="0" smtClean="0">
                <a:solidFill>
                  <a:srgbClr val="00B050"/>
                </a:solidFill>
              </a:rPr>
              <a:t>المنظمـة وتطـورهـا</a:t>
            </a:r>
            <a:r>
              <a:rPr lang="ar-SA" dirty="0" smtClean="0"/>
              <a:t>  بالإضافـة </a:t>
            </a:r>
            <a:r>
              <a:rPr lang="ar-SA" dirty="0"/>
              <a:t>إلى </a:t>
            </a:r>
            <a:r>
              <a:rPr lang="ar-SA" dirty="0" smtClean="0">
                <a:solidFill>
                  <a:srgbClr val="7030A0"/>
                </a:solidFill>
              </a:rPr>
              <a:t>الإجـراءات  والعمليـات </a:t>
            </a:r>
            <a:r>
              <a:rPr lang="ar-SA" dirty="0">
                <a:solidFill>
                  <a:srgbClr val="7030A0"/>
                </a:solidFill>
              </a:rPr>
              <a:t>المطلوبة  لتحقيق ذلك المستقبل المنشود</a:t>
            </a:r>
            <a:r>
              <a:rPr lang="ar-SA" dirty="0"/>
              <a:t>  </a:t>
            </a:r>
            <a:r>
              <a:rPr lang="ar-SA" dirty="0">
                <a:solidFill>
                  <a:srgbClr val="D9791B"/>
                </a:solidFill>
              </a:rPr>
              <a:t>وتحديد الكيفية </a:t>
            </a:r>
            <a:r>
              <a:rPr lang="ar-SA" dirty="0" smtClean="0">
                <a:solidFill>
                  <a:srgbClr val="D9791B"/>
                </a:solidFill>
              </a:rPr>
              <a:t>التي </a:t>
            </a:r>
            <a:r>
              <a:rPr lang="ar-SA" dirty="0">
                <a:solidFill>
                  <a:srgbClr val="D9791B"/>
                </a:solidFill>
              </a:rPr>
              <a:t>يتم بها قياس مستوى النجاح في </a:t>
            </a:r>
            <a:r>
              <a:rPr lang="ar-SA" dirty="0" smtClean="0">
                <a:solidFill>
                  <a:srgbClr val="D9791B"/>
                </a:solidFill>
              </a:rPr>
              <a:t>تحقيقه</a:t>
            </a:r>
            <a:r>
              <a:rPr lang="ar-SA" dirty="0" smtClean="0"/>
              <a:t>»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58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ب – </a:t>
            </a:r>
            <a:r>
              <a:rPr lang="ar-SA" dirty="0" smtClean="0">
                <a:solidFill>
                  <a:srgbClr val="0070C0"/>
                </a:solidFill>
              </a:rPr>
              <a:t>تعريف التخطيط الاستراتيجي</a:t>
            </a:r>
          </a:p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التخطيط الاستراتيجي </a:t>
            </a:r>
            <a:r>
              <a:rPr lang="ar-SA" dirty="0" smtClean="0"/>
              <a:t>في أبسط معانيه هو « </a:t>
            </a:r>
            <a:r>
              <a:rPr lang="ar-SA" dirty="0">
                <a:solidFill>
                  <a:srgbClr val="FF0000"/>
                </a:solidFill>
              </a:rPr>
              <a:t>نظام متناسق </a:t>
            </a:r>
            <a:r>
              <a:rPr lang="ar-SA" dirty="0"/>
              <a:t>من </a:t>
            </a:r>
            <a:r>
              <a:rPr lang="ar-SA" dirty="0">
                <a:solidFill>
                  <a:srgbClr val="0070C0"/>
                </a:solidFill>
              </a:rPr>
              <a:t>العمليات </a:t>
            </a:r>
            <a:r>
              <a:rPr lang="ar-SA" dirty="0" smtClean="0">
                <a:solidFill>
                  <a:srgbClr val="0070C0"/>
                </a:solidFill>
              </a:rPr>
              <a:t>الهادفـة </a:t>
            </a:r>
            <a:r>
              <a:rPr lang="ar-SA" dirty="0" smtClean="0">
                <a:solidFill>
                  <a:srgbClr val="D9791B"/>
                </a:solidFill>
              </a:rPr>
              <a:t>التي تسعي إلى </a:t>
            </a:r>
            <a:r>
              <a:rPr lang="ar-SA" dirty="0">
                <a:solidFill>
                  <a:srgbClr val="D9791B"/>
                </a:solidFill>
              </a:rPr>
              <a:t>الانتقال </a:t>
            </a:r>
            <a:r>
              <a:rPr lang="ar-SA" dirty="0" smtClean="0">
                <a:solidFill>
                  <a:srgbClr val="D9791B"/>
                </a:solidFill>
              </a:rPr>
              <a:t>بمؤسسـة مـا </a:t>
            </a:r>
            <a:r>
              <a:rPr lang="ar-SA" dirty="0" smtClean="0">
                <a:solidFill>
                  <a:srgbClr val="00B050"/>
                </a:solidFill>
              </a:rPr>
              <a:t>مـن </a:t>
            </a:r>
            <a:r>
              <a:rPr lang="ar-SA" dirty="0">
                <a:solidFill>
                  <a:srgbClr val="00B050"/>
                </a:solidFill>
              </a:rPr>
              <a:t>حال إلى حال ومن وضع راهن إلى وضع </a:t>
            </a:r>
            <a:r>
              <a:rPr lang="ar-SA" dirty="0" smtClean="0">
                <a:solidFill>
                  <a:srgbClr val="00B050"/>
                </a:solidFill>
              </a:rPr>
              <a:t>جديد</a:t>
            </a:r>
            <a:r>
              <a:rPr lang="ar-SA" dirty="0" smtClean="0"/>
              <a:t>» .</a:t>
            </a:r>
          </a:p>
          <a:p>
            <a:r>
              <a:rPr lang="ar-SA" dirty="0" smtClean="0"/>
              <a:t>       كما أنه  </a:t>
            </a:r>
            <a:r>
              <a:rPr lang="ar-SA" dirty="0">
                <a:solidFill>
                  <a:srgbClr val="0070C0"/>
                </a:solidFill>
              </a:rPr>
              <a:t>تصور لما يجب أن تكون عليه المؤسسة </a:t>
            </a:r>
            <a:r>
              <a:rPr lang="ar-SA" dirty="0" smtClean="0">
                <a:solidFill>
                  <a:srgbClr val="FF0000"/>
                </a:solidFill>
              </a:rPr>
              <a:t>مستقبل</a:t>
            </a:r>
            <a:r>
              <a:rPr lang="ar-SA" dirty="0" smtClean="0">
                <a:solidFill>
                  <a:srgbClr val="0070C0"/>
                </a:solidFill>
              </a:rPr>
              <a:t>ا </a:t>
            </a:r>
            <a:r>
              <a:rPr lang="ar-SA" dirty="0" smtClean="0"/>
              <a:t>،  </a:t>
            </a:r>
            <a:r>
              <a:rPr lang="ar-SA" dirty="0">
                <a:solidFill>
                  <a:srgbClr val="C00000"/>
                </a:solidFill>
              </a:rPr>
              <a:t>وتحديد للكيفية والنهج الكفيلين بتحقيق التغيير </a:t>
            </a:r>
            <a:r>
              <a:rPr lang="ar-SA" dirty="0"/>
              <a:t>في اتجاه الرفع من مردود المؤسسة والارتقاء </a:t>
            </a:r>
            <a:r>
              <a:rPr lang="ar-SA" dirty="0" smtClean="0"/>
              <a:t>بأدائها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38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ويعـرف </a:t>
            </a:r>
            <a:r>
              <a:rPr lang="ar-SA" dirty="0" smtClean="0">
                <a:solidFill>
                  <a:srgbClr val="0070C0"/>
                </a:solidFill>
              </a:rPr>
              <a:t>التخطيط الاستـراتيجي </a:t>
            </a:r>
            <a:r>
              <a:rPr lang="ar-SA" dirty="0" smtClean="0"/>
              <a:t>بأنـه « </a:t>
            </a:r>
            <a:r>
              <a:rPr lang="ar-SA" dirty="0" smtClean="0">
                <a:solidFill>
                  <a:srgbClr val="FF0000"/>
                </a:solidFill>
              </a:rPr>
              <a:t>العمليـة المنهجيـة      </a:t>
            </a:r>
            <a:r>
              <a:rPr lang="ar-SA" dirty="0" smtClean="0">
                <a:solidFill>
                  <a:srgbClr val="00B050"/>
                </a:solidFill>
              </a:rPr>
              <a:t>التي تساعد المنظمة للقيام بعمل أفضل </a:t>
            </a:r>
            <a:r>
              <a:rPr lang="ar-SA" dirty="0" smtClean="0">
                <a:solidFill>
                  <a:srgbClr val="D9791B"/>
                </a:solidFill>
              </a:rPr>
              <a:t>من خلال اختيـار الطريـق الأفضل للاستجابة لظروف بيئة العلم المتغيرة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لمواجهة احتياجات المجتمعات والحصول علي التمويل اللازم لسد هذه الاحتياجات</a:t>
            </a:r>
            <a:r>
              <a:rPr lang="ar-SA" dirty="0" smtClean="0"/>
              <a:t>» .</a:t>
            </a:r>
          </a:p>
          <a:p>
            <a:r>
              <a:rPr lang="ar-SA" dirty="0" smtClean="0"/>
              <a:t>      كما يعرف </a:t>
            </a:r>
            <a:r>
              <a:rPr lang="ar-SA" dirty="0">
                <a:solidFill>
                  <a:srgbClr val="D9791B"/>
                </a:solidFill>
              </a:rPr>
              <a:t>التخطيط </a:t>
            </a:r>
            <a:r>
              <a:rPr lang="ar-SA" dirty="0" smtClean="0">
                <a:solidFill>
                  <a:srgbClr val="D9791B"/>
                </a:solidFill>
              </a:rPr>
              <a:t>الاستراتيجي </a:t>
            </a:r>
            <a:r>
              <a:rPr lang="ar-SA" dirty="0"/>
              <a:t>بأنه </a:t>
            </a:r>
            <a:r>
              <a:rPr lang="ar-SA" dirty="0" smtClean="0"/>
              <a:t>«</a:t>
            </a:r>
            <a:r>
              <a:rPr lang="ar-SA" dirty="0" smtClean="0">
                <a:solidFill>
                  <a:srgbClr val="FF0000"/>
                </a:solidFill>
              </a:rPr>
              <a:t>عملية </a:t>
            </a:r>
            <a:r>
              <a:rPr lang="ar-SA" dirty="0">
                <a:solidFill>
                  <a:srgbClr val="FF0000"/>
                </a:solidFill>
              </a:rPr>
              <a:t>اتخاذ قرارات </a:t>
            </a:r>
            <a:r>
              <a:rPr lang="ar-SA" dirty="0" smtClean="0">
                <a:solidFill>
                  <a:srgbClr val="FF0000"/>
                </a:solidFill>
              </a:rPr>
              <a:t>مستمـرة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بنـاء على معلومـات ممكنـة عـن مستقبليـة هـذه </a:t>
            </a:r>
            <a:r>
              <a:rPr lang="ar-SA" dirty="0">
                <a:solidFill>
                  <a:srgbClr val="0070C0"/>
                </a:solidFill>
              </a:rPr>
              <a:t>القرارات وآثارها في </a:t>
            </a:r>
            <a:r>
              <a:rPr lang="ar-SA" dirty="0" smtClean="0">
                <a:solidFill>
                  <a:srgbClr val="0070C0"/>
                </a:solidFill>
              </a:rPr>
              <a:t>المستقبل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 وضع الأهداف </a:t>
            </a:r>
            <a:r>
              <a:rPr lang="ar-SA" dirty="0" smtClean="0">
                <a:solidFill>
                  <a:srgbClr val="D9791B"/>
                </a:solidFill>
              </a:rPr>
              <a:t>والاستراتيجيات </a:t>
            </a:r>
            <a:r>
              <a:rPr lang="ar-SA" dirty="0">
                <a:solidFill>
                  <a:srgbClr val="D9791B"/>
                </a:solidFill>
              </a:rPr>
              <a:t>والبرامج الزمنية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والتأكد من تنفيذ الخطط و البرامج </a:t>
            </a:r>
            <a:r>
              <a:rPr lang="ar-SA" dirty="0" smtClean="0">
                <a:solidFill>
                  <a:srgbClr val="7030A0"/>
                </a:solidFill>
              </a:rPr>
              <a:t>المحددة</a:t>
            </a:r>
            <a:r>
              <a:rPr lang="ar-SA" dirty="0" smtClean="0"/>
              <a:t>»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362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5252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     </a:t>
            </a:r>
            <a:r>
              <a:rPr lang="ar-SA" dirty="0" smtClean="0">
                <a:solidFill>
                  <a:srgbClr val="00B050"/>
                </a:solidFill>
              </a:rPr>
              <a:t>فالتخطيط الاستراتيجـي </a:t>
            </a:r>
            <a:r>
              <a:rPr lang="ar-SA" dirty="0" smtClean="0">
                <a:solidFill>
                  <a:srgbClr val="FF0000"/>
                </a:solidFill>
              </a:rPr>
              <a:t>عمليـة دينـاميكيـة إراديـة وعقلانيـة    </a:t>
            </a:r>
            <a:r>
              <a:rPr lang="ar-SA" dirty="0" smtClean="0">
                <a:solidFill>
                  <a:srgbClr val="0070C0"/>
                </a:solidFill>
              </a:rPr>
              <a:t>تمكن </a:t>
            </a:r>
            <a:r>
              <a:rPr lang="ar-SA" dirty="0">
                <a:solidFill>
                  <a:srgbClr val="0070C0"/>
                </a:solidFill>
              </a:rPr>
              <a:t>المؤسسة من استشراف المستقبل واستباق الأزمات ومواجهة </a:t>
            </a:r>
            <a:r>
              <a:rPr lang="ar-SA" dirty="0" smtClean="0">
                <a:solidFill>
                  <a:srgbClr val="0070C0"/>
                </a:solidFill>
              </a:rPr>
              <a:t>التحديات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9791B"/>
                </a:solidFill>
              </a:rPr>
              <a:t>كما يساعد قادة المنظمات الخيرية علي الاختيار من بين الأولـويـات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C00000"/>
                </a:solidFill>
              </a:rPr>
              <a:t>والمبـادرة علي إنجازهـا </a:t>
            </a:r>
            <a:r>
              <a:rPr lang="ar-SA" dirty="0" smtClean="0"/>
              <a:t>، وبالتالـي </a:t>
            </a:r>
            <a:r>
              <a:rPr lang="ar-SA" dirty="0"/>
              <a:t>فالتخطيط حاجة </a:t>
            </a:r>
            <a:r>
              <a:rPr lang="ar-SA" dirty="0" smtClean="0"/>
              <a:t>وضـرورة لكـل تـدبيـر عقلانـي يسعـى إلـى استـدامـة </a:t>
            </a:r>
            <a:r>
              <a:rPr lang="ar-SA" dirty="0"/>
              <a:t>المـؤسسـة </a:t>
            </a:r>
            <a:r>
              <a:rPr lang="ar-SA" dirty="0" smtClean="0"/>
              <a:t>وتجديدها </a:t>
            </a:r>
          </a:p>
          <a:p>
            <a:r>
              <a:rPr lang="ar-SA" dirty="0" smtClean="0"/>
              <a:t>     </a:t>
            </a:r>
            <a:r>
              <a:rPr lang="ar-SA" dirty="0" smtClean="0">
                <a:solidFill>
                  <a:srgbClr val="FF0000"/>
                </a:solidFill>
              </a:rPr>
              <a:t>والتخطيط </a:t>
            </a:r>
            <a:r>
              <a:rPr lang="ar-SA" dirty="0">
                <a:solidFill>
                  <a:srgbClr val="FF0000"/>
                </a:solidFill>
              </a:rPr>
              <a:t>الاستراتيجي </a:t>
            </a:r>
            <a:r>
              <a:rPr lang="ar-SA" dirty="0" smtClean="0">
                <a:solidFill>
                  <a:srgbClr val="FF0000"/>
                </a:solidFill>
              </a:rPr>
              <a:t>في المنظمة التطوعية </a:t>
            </a:r>
            <a:r>
              <a:rPr lang="ar-SA" dirty="0" smtClean="0">
                <a:solidFill>
                  <a:srgbClr val="0070C0"/>
                </a:solidFill>
              </a:rPr>
              <a:t>مسئولية </a:t>
            </a:r>
            <a:r>
              <a:rPr lang="ar-SA" dirty="0">
                <a:solidFill>
                  <a:srgbClr val="0070C0"/>
                </a:solidFill>
              </a:rPr>
              <a:t>مجالس الأمناء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فعليها الإعداد الفعلي للخطة </a:t>
            </a:r>
            <a:r>
              <a:rPr lang="ar-SA" dirty="0" smtClean="0">
                <a:solidFill>
                  <a:srgbClr val="00B050"/>
                </a:solidFill>
              </a:rPr>
              <a:t>الاستراتيجية </a:t>
            </a:r>
            <a:r>
              <a:rPr lang="ar-SA" dirty="0">
                <a:solidFill>
                  <a:srgbClr val="00B050"/>
                </a:solidFill>
              </a:rPr>
              <a:t>لأعمال المنظمة وتقديم ذلك من خلال لجنة فرعية </a:t>
            </a:r>
            <a:r>
              <a:rPr lang="ar-SA" dirty="0" smtClean="0">
                <a:solidFill>
                  <a:srgbClr val="00B050"/>
                </a:solidFill>
              </a:rPr>
              <a:t>متخصصة في </a:t>
            </a:r>
            <a:r>
              <a:rPr lang="ar-SA" dirty="0">
                <a:solidFill>
                  <a:srgbClr val="00B050"/>
                </a:solidFill>
              </a:rPr>
              <a:t>مجال </a:t>
            </a:r>
            <a:r>
              <a:rPr lang="ar-SA" dirty="0" smtClean="0">
                <a:solidFill>
                  <a:srgbClr val="00B050"/>
                </a:solidFill>
              </a:rPr>
              <a:t>التخطيط </a:t>
            </a:r>
            <a:r>
              <a:rPr lang="ar-SA" dirty="0" smtClean="0"/>
              <a:t>. </a:t>
            </a:r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06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ثانيا : </a:t>
            </a:r>
            <a:r>
              <a:rPr lang="ar-SA" b="1" dirty="0" smtClean="0">
                <a:solidFill>
                  <a:srgbClr val="FF0000"/>
                </a:solidFill>
              </a:rPr>
              <a:t>مراحل التخطيط الاستراتيجي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وضع الإطار العام للاستراتيجية </a:t>
            </a:r>
            <a:r>
              <a:rPr lang="ar-SA" dirty="0"/>
              <a:t>.</a:t>
            </a:r>
          </a:p>
          <a:p>
            <a:r>
              <a:rPr lang="ar-SA" dirty="0"/>
              <a:t>2- </a:t>
            </a:r>
            <a:r>
              <a:rPr lang="ar-SA" dirty="0">
                <a:solidFill>
                  <a:srgbClr val="00B050"/>
                </a:solidFill>
              </a:rPr>
              <a:t>دراسة و تحليل العوامل البيئية الخارجية المحيطة </a:t>
            </a:r>
            <a:r>
              <a:rPr lang="ar-SA" dirty="0" smtClean="0">
                <a:solidFill>
                  <a:srgbClr val="00B050"/>
                </a:solidFill>
              </a:rPr>
              <a:t>بالمنظمة </a:t>
            </a:r>
            <a:r>
              <a:rPr lang="ar-SA" dirty="0" smtClean="0"/>
              <a:t>.</a:t>
            </a:r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D9791B"/>
                </a:solidFill>
              </a:rPr>
              <a:t>دراسة و تحليل العوامل البيئية الداخلية للمنظمة </a:t>
            </a:r>
            <a:r>
              <a:rPr lang="ar-SA" dirty="0" smtClean="0">
                <a:solidFill>
                  <a:srgbClr val="D9791B"/>
                </a:solidFill>
              </a:rPr>
              <a:t>، لتحديد </a:t>
            </a:r>
            <a:r>
              <a:rPr lang="ar-SA" dirty="0">
                <a:solidFill>
                  <a:srgbClr val="D9791B"/>
                </a:solidFill>
              </a:rPr>
              <a:t>أوجه القوة و الضعف فيها </a:t>
            </a:r>
            <a:r>
              <a:rPr lang="ar-SA" dirty="0"/>
              <a:t>.</a:t>
            </a:r>
          </a:p>
          <a:p>
            <a:r>
              <a:rPr lang="ar-SA" dirty="0"/>
              <a:t>4- </a:t>
            </a:r>
            <a:r>
              <a:rPr lang="ar-SA" dirty="0">
                <a:solidFill>
                  <a:srgbClr val="0E478A"/>
                </a:solidFill>
              </a:rPr>
              <a:t>تحديد الأهداف و وضع الاستراتيجيات البديلة و المقارنة بينها </a:t>
            </a:r>
            <a:r>
              <a:rPr lang="ar-SA" dirty="0"/>
              <a:t>, و اختيار البديل الاستراتيجي الذي ينظم تحقيق الأهداف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487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5- </a:t>
            </a:r>
            <a:r>
              <a:rPr lang="ar-SA" dirty="0">
                <a:solidFill>
                  <a:srgbClr val="FF0000"/>
                </a:solidFill>
              </a:rPr>
              <a:t>وضع السياسات و البرامج و الموازنات </a:t>
            </a:r>
            <a:r>
              <a:rPr lang="ar-SA" dirty="0"/>
              <a:t>, </a:t>
            </a:r>
            <a:r>
              <a:rPr lang="ar-SA" dirty="0">
                <a:solidFill>
                  <a:srgbClr val="00B050"/>
                </a:solidFill>
              </a:rPr>
              <a:t>حيث تتم ترجمة الأهداف طويلة الأجل إلى أهداف </a:t>
            </a:r>
            <a:r>
              <a:rPr lang="ar-SA" dirty="0">
                <a:solidFill>
                  <a:srgbClr val="0E478A"/>
                </a:solidFill>
              </a:rPr>
              <a:t>متوسطة قصيرة الأجل </a:t>
            </a:r>
            <a:r>
              <a:rPr lang="ar-SA" dirty="0"/>
              <a:t>, و وضعها على شكل </a:t>
            </a:r>
            <a:r>
              <a:rPr lang="ar-SA" dirty="0">
                <a:solidFill>
                  <a:srgbClr val="D9791B"/>
                </a:solidFill>
              </a:rPr>
              <a:t>برامج زمنية </a:t>
            </a:r>
            <a:r>
              <a:rPr lang="ar-SA" dirty="0"/>
              <a:t>.</a:t>
            </a:r>
          </a:p>
          <a:p>
            <a:r>
              <a:rPr lang="ar-SA" dirty="0"/>
              <a:t>6- </a:t>
            </a:r>
            <a:r>
              <a:rPr lang="ar-SA" dirty="0">
                <a:solidFill>
                  <a:srgbClr val="0070C0"/>
                </a:solidFill>
              </a:rPr>
              <a:t>تقييم الأداء الحالي في ضوء الأهداف </a:t>
            </a:r>
            <a:r>
              <a:rPr lang="ar-SA" dirty="0" smtClean="0">
                <a:solidFill>
                  <a:srgbClr val="0070C0"/>
                </a:solidFill>
              </a:rPr>
              <a:t>الاستراتيجيات </a:t>
            </a:r>
            <a:r>
              <a:rPr lang="ar-SA" dirty="0">
                <a:solidFill>
                  <a:srgbClr val="0070C0"/>
                </a:solidFill>
              </a:rPr>
              <a:t>الموضوعة </a:t>
            </a:r>
            <a:r>
              <a:rPr lang="ar-SA" dirty="0" smtClean="0">
                <a:solidFill>
                  <a:srgbClr val="43A79C"/>
                </a:solidFill>
              </a:rPr>
              <a:t>و </a:t>
            </a:r>
            <a:r>
              <a:rPr lang="ar-SA" dirty="0">
                <a:solidFill>
                  <a:srgbClr val="43A79C"/>
                </a:solidFill>
              </a:rPr>
              <a:t>مراجعة هذه الأمور في ضوء الظروف البيئية المحيطة </a:t>
            </a:r>
            <a:r>
              <a:rPr lang="ar-SA" dirty="0"/>
              <a:t>.</a:t>
            </a:r>
          </a:p>
          <a:p>
            <a:r>
              <a:rPr lang="ar-SA" dirty="0"/>
              <a:t>7- </a:t>
            </a:r>
            <a:r>
              <a:rPr lang="ar-SA" dirty="0">
                <a:solidFill>
                  <a:srgbClr val="D9791B"/>
                </a:solidFill>
              </a:rPr>
              <a:t>إعداد الترتيبات التنظيمية و الإدارية </a:t>
            </a:r>
            <a:r>
              <a:rPr lang="ar-SA" dirty="0" smtClean="0">
                <a:solidFill>
                  <a:srgbClr val="D9791B"/>
                </a:solidFill>
              </a:rPr>
              <a:t>اللازمة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1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</a:t>
            </a:r>
            <a:r>
              <a:rPr lang="ar-SA" b="1" dirty="0" smtClean="0"/>
              <a:t>ثالثا : </a:t>
            </a:r>
            <a:r>
              <a:rPr lang="ar-SA" b="1" dirty="0">
                <a:solidFill>
                  <a:srgbClr val="FF0000"/>
                </a:solidFill>
              </a:rPr>
              <a:t>أنواع عمليات </a:t>
            </a:r>
            <a:r>
              <a:rPr lang="ar-SA" b="1" dirty="0" smtClean="0">
                <a:solidFill>
                  <a:srgbClr val="FF0000"/>
                </a:solidFill>
              </a:rPr>
              <a:t>التخطيط</a:t>
            </a:r>
          </a:p>
          <a:p>
            <a:r>
              <a:rPr lang="ar-SA" dirty="0" smtClean="0"/>
              <a:t>              يرى «</a:t>
            </a:r>
            <a:r>
              <a:rPr lang="ar-SA" dirty="0" smtClean="0">
                <a:solidFill>
                  <a:srgbClr val="00B0F0"/>
                </a:solidFill>
              </a:rPr>
              <a:t>جريس</a:t>
            </a:r>
            <a:r>
              <a:rPr lang="ar-SA" dirty="0" smtClean="0"/>
              <a:t>» </a:t>
            </a:r>
            <a:r>
              <a:rPr lang="ar-SA" dirty="0"/>
              <a:t>أن هناك </a:t>
            </a:r>
            <a:r>
              <a:rPr lang="ar-SA" i="1" dirty="0">
                <a:solidFill>
                  <a:srgbClr val="7030A0"/>
                </a:solidFill>
              </a:rPr>
              <a:t>وسيلتين رئيستين لإجراء التخطيط </a:t>
            </a:r>
            <a:r>
              <a:rPr lang="ar-SA" dirty="0"/>
              <a:t>ونجاح أي منهما يعتمد على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التزام مجلس الأمناء تجاه العملية وتقاليد المنظمة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وثقافتها </a:t>
            </a:r>
            <a:r>
              <a:rPr lang="ar-SA" dirty="0" smtClean="0"/>
              <a:t>: </a:t>
            </a:r>
          </a:p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الأولى</a:t>
            </a:r>
            <a:r>
              <a:rPr lang="ar-SA" dirty="0" smtClean="0"/>
              <a:t> : </a:t>
            </a:r>
            <a:r>
              <a:rPr lang="ar-SA" dirty="0">
                <a:solidFill>
                  <a:srgbClr val="0070C0"/>
                </a:solidFill>
              </a:rPr>
              <a:t>موجهة بمعرفة الطاقم </a:t>
            </a:r>
            <a:r>
              <a:rPr lang="ar-SA" dirty="0" smtClean="0">
                <a:solidFill>
                  <a:srgbClr val="0070C0"/>
                </a:solidFill>
              </a:rPr>
              <a:t>الإداري </a:t>
            </a:r>
            <a:r>
              <a:rPr lang="ar-SA" dirty="0" smtClean="0"/>
              <a:t>: </a:t>
            </a:r>
            <a:r>
              <a:rPr lang="ar-SA" dirty="0">
                <a:solidFill>
                  <a:srgbClr val="00B050"/>
                </a:solidFill>
              </a:rPr>
              <a:t>حيث يؤدي </a:t>
            </a:r>
            <a:r>
              <a:rPr lang="ar-SA" dirty="0" smtClean="0">
                <a:solidFill>
                  <a:srgbClr val="00B050"/>
                </a:solidFill>
              </a:rPr>
              <a:t>المديـر </a:t>
            </a:r>
            <a:r>
              <a:rPr lang="ar-SA" dirty="0">
                <a:solidFill>
                  <a:srgbClr val="00B050"/>
                </a:solidFill>
              </a:rPr>
              <a:t>التنفيذي </a:t>
            </a:r>
            <a:r>
              <a:rPr lang="ar-SA" dirty="0" smtClean="0">
                <a:solidFill>
                  <a:srgbClr val="00B050"/>
                </a:solidFill>
              </a:rPr>
              <a:t>وجهـازه التنفيـذي </a:t>
            </a:r>
            <a:r>
              <a:rPr lang="ar-SA" dirty="0">
                <a:solidFill>
                  <a:srgbClr val="00B050"/>
                </a:solidFill>
              </a:rPr>
              <a:t>بالتعاون مع </a:t>
            </a:r>
            <a:r>
              <a:rPr lang="ar-SA" dirty="0" smtClean="0">
                <a:solidFill>
                  <a:srgbClr val="00B050"/>
                </a:solidFill>
              </a:rPr>
              <a:t>عـدد مـن أعضـاء </a:t>
            </a:r>
            <a:r>
              <a:rPr lang="ar-SA" dirty="0">
                <a:solidFill>
                  <a:srgbClr val="00B050"/>
                </a:solidFill>
              </a:rPr>
              <a:t>مجلس الأمناء </a:t>
            </a:r>
            <a:r>
              <a:rPr lang="ar-SA" dirty="0">
                <a:solidFill>
                  <a:srgbClr val="D9791B"/>
                </a:solidFill>
              </a:rPr>
              <a:t>الدور الرئيس في وضع </a:t>
            </a:r>
            <a:r>
              <a:rPr lang="ar-SA" dirty="0" smtClean="0">
                <a:solidFill>
                  <a:srgbClr val="D9791B"/>
                </a:solidFill>
              </a:rPr>
              <a:t>الخطة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ويتم إقرارها في النهاية من مجلس الأمناء</a:t>
            </a:r>
            <a:r>
              <a:rPr lang="ar-SA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7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و</a:t>
            </a:r>
            <a:r>
              <a:rPr lang="ar-SA" dirty="0" smtClean="0">
                <a:solidFill>
                  <a:srgbClr val="FF0000"/>
                </a:solidFill>
              </a:rPr>
              <a:t>الثانية</a:t>
            </a:r>
            <a:r>
              <a:rPr lang="ar-SA" dirty="0" smtClean="0"/>
              <a:t> : </a:t>
            </a:r>
            <a:r>
              <a:rPr lang="ar-SA" dirty="0" smtClean="0">
                <a:solidFill>
                  <a:srgbClr val="0070C0"/>
                </a:solidFill>
              </a:rPr>
              <a:t>تقاسميه</a:t>
            </a:r>
            <a:r>
              <a:rPr lang="ar-SA" dirty="0" smtClean="0"/>
              <a:t> : </a:t>
            </a:r>
            <a:r>
              <a:rPr lang="ar-SA" dirty="0" smtClean="0">
                <a:solidFill>
                  <a:srgbClr val="00B050"/>
                </a:solidFill>
              </a:rPr>
              <a:t>حيث يشارك </a:t>
            </a:r>
            <a:r>
              <a:rPr lang="ar-SA" dirty="0">
                <a:solidFill>
                  <a:srgbClr val="00B050"/>
                </a:solidFill>
              </a:rPr>
              <a:t>فيها مجلس الأمناء والجهاز </a:t>
            </a:r>
            <a:r>
              <a:rPr lang="ar-SA" dirty="0" smtClean="0">
                <a:solidFill>
                  <a:srgbClr val="00B050"/>
                </a:solidFill>
              </a:rPr>
              <a:t>التنفيـذي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اللـذان يتقاسمـان </a:t>
            </a:r>
            <a:r>
              <a:rPr lang="ar-SA" dirty="0">
                <a:solidFill>
                  <a:srgbClr val="C00000"/>
                </a:solidFill>
              </a:rPr>
              <a:t>الأدوار </a:t>
            </a:r>
            <a:r>
              <a:rPr lang="ar-SA" dirty="0" smtClean="0">
                <a:solidFill>
                  <a:srgbClr val="D9791B"/>
                </a:solidFill>
              </a:rPr>
              <a:t>وبمداخلـة كبيـرة مـن </a:t>
            </a:r>
            <a:r>
              <a:rPr lang="ar-SA" dirty="0">
                <a:solidFill>
                  <a:srgbClr val="D9791B"/>
                </a:solidFill>
              </a:rPr>
              <a:t>مجلس </a:t>
            </a:r>
            <a:r>
              <a:rPr lang="ar-SA" dirty="0" smtClean="0">
                <a:solidFill>
                  <a:srgbClr val="D9791B"/>
                </a:solidFill>
              </a:rPr>
              <a:t> الأمناء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بحيث تعد الخطة في النهاية خطة مجلس </a:t>
            </a:r>
            <a:r>
              <a:rPr lang="ar-SA" dirty="0" smtClean="0">
                <a:solidFill>
                  <a:srgbClr val="0070C0"/>
                </a:solidFill>
              </a:rPr>
              <a:t>الأمناء</a:t>
            </a:r>
            <a:r>
              <a:rPr lang="ar-SA" dirty="0" smtClean="0"/>
              <a:t>. ويعد </a:t>
            </a:r>
            <a:r>
              <a:rPr lang="ar-SA" dirty="0"/>
              <a:t>دور الجهاز الإداري دورا ثانويا. </a:t>
            </a:r>
          </a:p>
          <a:p>
            <a:r>
              <a:rPr lang="ar-SA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وفي </a:t>
            </a:r>
            <a:r>
              <a:rPr lang="ar-SA" dirty="0">
                <a:solidFill>
                  <a:srgbClr val="FF0000"/>
                </a:solidFill>
              </a:rPr>
              <a:t>الحالتين </a:t>
            </a:r>
            <a:r>
              <a:rPr lang="ar-SA" dirty="0">
                <a:solidFill>
                  <a:srgbClr val="7030A0"/>
                </a:solidFill>
              </a:rPr>
              <a:t>فإن مسئولية متابعة تنفيذ الخطة هي مسئولية </a:t>
            </a:r>
            <a:r>
              <a:rPr lang="ar-SA" dirty="0">
                <a:solidFill>
                  <a:srgbClr val="00B050"/>
                </a:solidFill>
              </a:rPr>
              <a:t>مجلس الأمناء</a:t>
            </a:r>
            <a:r>
              <a:rPr lang="ar-SA" dirty="0"/>
              <a:t>.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55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</a:p>
          <a:p>
            <a:r>
              <a:rPr lang="ar-SA" dirty="0"/>
              <a:t> </a:t>
            </a:r>
            <a:r>
              <a:rPr lang="ar-SA" dirty="0" smtClean="0"/>
              <a:t>   وفي </a:t>
            </a:r>
            <a:r>
              <a:rPr lang="ar-SA" dirty="0"/>
              <a:t>العادة فإن </a:t>
            </a:r>
            <a:r>
              <a:rPr lang="ar-SA" dirty="0">
                <a:solidFill>
                  <a:srgbClr val="00B050"/>
                </a:solidFill>
              </a:rPr>
              <a:t>الخطة </a:t>
            </a:r>
            <a:r>
              <a:rPr lang="ar-SA" dirty="0" smtClean="0">
                <a:solidFill>
                  <a:srgbClr val="00B050"/>
                </a:solidFill>
              </a:rPr>
              <a:t>الاستراتيجية </a:t>
            </a:r>
            <a:r>
              <a:rPr lang="ar-SA" dirty="0"/>
              <a:t>هي </a:t>
            </a:r>
            <a:r>
              <a:rPr lang="ar-SA" dirty="0">
                <a:solidFill>
                  <a:srgbClr val="FF0000"/>
                </a:solidFill>
              </a:rPr>
              <a:t>خطة طويلة المدى </a:t>
            </a:r>
            <a:r>
              <a:rPr lang="ar-SA" dirty="0"/>
              <a:t>قد </a:t>
            </a:r>
            <a:r>
              <a:rPr lang="ar-SA" dirty="0">
                <a:solidFill>
                  <a:srgbClr val="0070C0"/>
                </a:solidFill>
              </a:rPr>
              <a:t>تمتد من ثلاث إلى خمس </a:t>
            </a:r>
            <a:r>
              <a:rPr lang="ar-SA" dirty="0" smtClean="0">
                <a:solidFill>
                  <a:srgbClr val="0070C0"/>
                </a:solidFill>
              </a:rPr>
              <a:t>سنوات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وتتضمن خططا مرحلية لتنفيذ برامج </a:t>
            </a:r>
            <a:r>
              <a:rPr lang="ar-SA" dirty="0" smtClean="0">
                <a:solidFill>
                  <a:srgbClr val="D9791B"/>
                </a:solidFill>
              </a:rPr>
              <a:t>محددة</a:t>
            </a:r>
            <a:r>
              <a:rPr lang="ar-SA" dirty="0" smtClean="0"/>
              <a:t> . </a:t>
            </a:r>
            <a:r>
              <a:rPr lang="ar-SA" dirty="0"/>
              <a:t>ومن هنا </a:t>
            </a:r>
            <a:r>
              <a:rPr lang="ar-SA" dirty="0">
                <a:solidFill>
                  <a:srgbClr val="FF0000"/>
                </a:solidFill>
              </a:rPr>
              <a:t>فالخطة المرحلية </a:t>
            </a:r>
            <a:r>
              <a:rPr lang="ar-SA" dirty="0"/>
              <a:t>هي خطة </a:t>
            </a:r>
            <a:r>
              <a:rPr lang="ar-SA" dirty="0">
                <a:solidFill>
                  <a:srgbClr val="0070C0"/>
                </a:solidFill>
              </a:rPr>
              <a:t>كما هو حال الخطة </a:t>
            </a:r>
            <a:r>
              <a:rPr lang="ar-SA" dirty="0" smtClean="0">
                <a:solidFill>
                  <a:srgbClr val="0070C0"/>
                </a:solidFill>
              </a:rPr>
              <a:t>الاستراتيجية</a:t>
            </a:r>
            <a:r>
              <a:rPr lang="ar-SA" dirty="0" smtClean="0"/>
              <a:t> ، </a:t>
            </a:r>
            <a:r>
              <a:rPr lang="ar-SA" dirty="0"/>
              <a:t>إلا أن </a:t>
            </a:r>
            <a:r>
              <a:rPr lang="ar-SA" dirty="0">
                <a:solidFill>
                  <a:srgbClr val="D9791B"/>
                </a:solidFill>
              </a:rPr>
              <a:t>مدتها قصيرة ومحددة بزمن </a:t>
            </a:r>
            <a:r>
              <a:rPr lang="ar-SA" dirty="0" smtClean="0">
                <a:solidFill>
                  <a:srgbClr val="D9791B"/>
                </a:solidFill>
              </a:rPr>
              <a:t>معين </a:t>
            </a:r>
            <a:r>
              <a:rPr lang="ar-SA" dirty="0" smtClean="0"/>
              <a:t>. </a:t>
            </a:r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40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</a:t>
            </a:r>
            <a:r>
              <a:rPr lang="ar-SA" b="1" dirty="0" smtClean="0"/>
              <a:t>رابعا : </a:t>
            </a:r>
            <a:r>
              <a:rPr lang="ar-SA" b="1" dirty="0" smtClean="0">
                <a:solidFill>
                  <a:srgbClr val="FF0000"/>
                </a:solidFill>
              </a:rPr>
              <a:t>لجنة التخطيط</a:t>
            </a:r>
          </a:p>
          <a:p>
            <a:r>
              <a:rPr lang="ar-SA" dirty="0" smtClean="0"/>
              <a:t>         تعد </a:t>
            </a:r>
            <a:r>
              <a:rPr lang="ar-SA" dirty="0">
                <a:solidFill>
                  <a:srgbClr val="0070C0"/>
                </a:solidFill>
              </a:rPr>
              <a:t>لجنة التخطيط </a:t>
            </a:r>
            <a:r>
              <a:rPr lang="ar-SA" dirty="0">
                <a:solidFill>
                  <a:srgbClr val="FF0000"/>
                </a:solidFill>
              </a:rPr>
              <a:t>من أهم اللجان التي يتم تشكيلها من قبل مجلس الأمناء في المنظمات </a:t>
            </a:r>
            <a:r>
              <a:rPr lang="ar-SA" dirty="0" smtClean="0">
                <a:solidFill>
                  <a:srgbClr val="FF0000"/>
                </a:solidFill>
              </a:rPr>
              <a:t>التطوعية</a:t>
            </a:r>
            <a:r>
              <a:rPr lang="ar-SA" dirty="0" smtClean="0"/>
              <a:t> ، </a:t>
            </a:r>
            <a:r>
              <a:rPr lang="ar-SA" dirty="0">
                <a:solidFill>
                  <a:srgbClr val="7030A0"/>
                </a:solidFill>
              </a:rPr>
              <a:t>ولا تقتصر على أعضاء مجلس الأمناء </a:t>
            </a:r>
            <a:r>
              <a:rPr lang="ar-SA" dirty="0" smtClean="0">
                <a:solidFill>
                  <a:srgbClr val="7030A0"/>
                </a:solidFill>
              </a:rPr>
              <a:t>فقط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وإنما </a:t>
            </a:r>
            <a:r>
              <a:rPr lang="ar-SA" dirty="0">
                <a:solidFill>
                  <a:srgbClr val="00B050"/>
                </a:solidFill>
              </a:rPr>
              <a:t>يمكن أن تشكل من المهتمين والمختصين في </a:t>
            </a:r>
            <a:r>
              <a:rPr lang="ar-SA" dirty="0" smtClean="0">
                <a:solidFill>
                  <a:srgbClr val="00B050"/>
                </a:solidFill>
              </a:rPr>
              <a:t>التخطيط</a:t>
            </a:r>
            <a:r>
              <a:rPr lang="ar-SA" dirty="0" smtClean="0"/>
              <a:t> . </a:t>
            </a:r>
          </a:p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ولجنة </a:t>
            </a:r>
            <a:r>
              <a:rPr lang="ar-SA" dirty="0">
                <a:solidFill>
                  <a:srgbClr val="FF0000"/>
                </a:solidFill>
              </a:rPr>
              <a:t>التخطيط </a:t>
            </a:r>
            <a:r>
              <a:rPr lang="ar-SA" dirty="0"/>
              <a:t>هي التي </a:t>
            </a:r>
            <a:r>
              <a:rPr lang="ar-SA" dirty="0">
                <a:solidFill>
                  <a:srgbClr val="0070C0"/>
                </a:solidFill>
              </a:rPr>
              <a:t>تضع </a:t>
            </a:r>
            <a:r>
              <a:rPr lang="ar-SA" dirty="0" smtClean="0">
                <a:solidFill>
                  <a:srgbClr val="0070C0"/>
                </a:solidFill>
              </a:rPr>
              <a:t>استراتيجية </a:t>
            </a:r>
            <a:r>
              <a:rPr lang="ar-SA" dirty="0">
                <a:solidFill>
                  <a:srgbClr val="0070C0"/>
                </a:solidFill>
              </a:rPr>
              <a:t>عمل المنظمة </a:t>
            </a:r>
            <a:r>
              <a:rPr lang="ar-SA" dirty="0">
                <a:solidFill>
                  <a:srgbClr val="D9791B"/>
                </a:solidFill>
              </a:rPr>
              <a:t>وقد تكلف أحد المختصين بإعدادها</a:t>
            </a:r>
            <a:r>
              <a:rPr lang="ar-SA" dirty="0"/>
              <a:t> ومن ثم </a:t>
            </a:r>
            <a:r>
              <a:rPr lang="ar-SA" dirty="0" smtClean="0"/>
              <a:t>. </a:t>
            </a:r>
            <a:r>
              <a:rPr lang="ar-SA" dirty="0">
                <a:solidFill>
                  <a:srgbClr val="C00000"/>
                </a:solidFill>
              </a:rPr>
              <a:t>تقوم بمناقشتها وإقرارها لتقديمها إلى مجلس الأمناء لاعتمادها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72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i="1" dirty="0" smtClean="0">
                <a:solidFill>
                  <a:srgbClr val="7030A0"/>
                </a:solidFill>
              </a:rPr>
              <a:t>وتقوم اللجنة عادة بالمهام التالية </a:t>
            </a:r>
            <a:r>
              <a:rPr lang="ar-SA" dirty="0" smtClean="0"/>
              <a:t>:</a:t>
            </a:r>
          </a:p>
          <a:p>
            <a:r>
              <a:rPr lang="ar-SA" dirty="0"/>
              <a:t>1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تحليل أوضاع المنظمة التطوعية </a:t>
            </a:r>
            <a:r>
              <a:rPr lang="ar-SA" dirty="0"/>
              <a:t>من خلال </a:t>
            </a:r>
            <a:r>
              <a:rPr lang="ar-SA" dirty="0">
                <a:solidFill>
                  <a:srgbClr val="0070C0"/>
                </a:solidFill>
              </a:rPr>
              <a:t>المعلومات المتوافرة </a:t>
            </a:r>
            <a:r>
              <a:rPr lang="ar-SA" dirty="0" smtClean="0">
                <a:solidFill>
                  <a:srgbClr val="0070C0"/>
                </a:solidFill>
              </a:rPr>
              <a:t>لوضع </a:t>
            </a:r>
            <a:r>
              <a:rPr lang="ar-SA" dirty="0">
                <a:solidFill>
                  <a:srgbClr val="0070C0"/>
                </a:solidFill>
              </a:rPr>
              <a:t>الخطة المحددة</a:t>
            </a:r>
            <a:r>
              <a:rPr lang="ar-SA" dirty="0"/>
              <a:t>.</a:t>
            </a:r>
          </a:p>
          <a:p>
            <a:r>
              <a:rPr lang="ar-SA" dirty="0"/>
              <a:t>2- </a:t>
            </a:r>
            <a:r>
              <a:rPr lang="ar-SA" dirty="0">
                <a:solidFill>
                  <a:srgbClr val="FF0000"/>
                </a:solidFill>
              </a:rPr>
              <a:t>تقييم احتياجات المجتمع التي على المنظمة أن تستجيب لها وتلبيها </a:t>
            </a:r>
            <a:r>
              <a:rPr lang="ar-SA" dirty="0">
                <a:solidFill>
                  <a:srgbClr val="7030A0"/>
                </a:solidFill>
              </a:rPr>
              <a:t>وتوثيق تلك الاحتياجات لأغراض التخطيط حاليا ومستقبلا</a:t>
            </a:r>
            <a:r>
              <a:rPr lang="ar-SA" dirty="0"/>
              <a:t>.</a:t>
            </a:r>
          </a:p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تأكيد الرؤية والرسالة المؤسسية </a:t>
            </a:r>
            <a:r>
              <a:rPr lang="ar-SA" dirty="0"/>
              <a:t>التي </a:t>
            </a:r>
            <a:r>
              <a:rPr lang="ar-SA" dirty="0">
                <a:solidFill>
                  <a:srgbClr val="0070C0"/>
                </a:solidFill>
              </a:rPr>
              <a:t>سوف تكون المرشد </a:t>
            </a:r>
            <a:r>
              <a:rPr lang="ar-SA" dirty="0" smtClean="0">
                <a:solidFill>
                  <a:srgbClr val="0070C0"/>
                </a:solidFill>
              </a:rPr>
              <a:t>لكل </a:t>
            </a:r>
            <a:r>
              <a:rPr lang="ar-SA" dirty="0">
                <a:solidFill>
                  <a:srgbClr val="0070C0"/>
                </a:solidFill>
              </a:rPr>
              <a:t>عمليات تحديد الأهداف</a:t>
            </a:r>
            <a:r>
              <a:rPr lang="ar-SA" dirty="0"/>
              <a:t> </a:t>
            </a:r>
            <a:r>
              <a:rPr lang="ar-SA" dirty="0" smtClean="0"/>
              <a:t>، كما </a:t>
            </a:r>
            <a:r>
              <a:rPr lang="ar-SA" dirty="0"/>
              <a:t>ستعكس الاحتياجات التي تسعى المنظمة </a:t>
            </a:r>
            <a:r>
              <a:rPr lang="ar-SA" dirty="0" smtClean="0"/>
              <a:t>لتلبيتها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92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4- </a:t>
            </a:r>
            <a:r>
              <a:rPr lang="ar-SA" dirty="0">
                <a:solidFill>
                  <a:srgbClr val="FF0000"/>
                </a:solidFill>
              </a:rPr>
              <a:t>تحديد العراقيل والفرص السانحة والموارد البيئية التي تؤثر في المنظمة وفي عملية التخطيط </a:t>
            </a:r>
            <a:r>
              <a:rPr lang="ar-SA" dirty="0" smtClean="0">
                <a:solidFill>
                  <a:srgbClr val="FF0000"/>
                </a:solidFill>
              </a:rPr>
              <a:t>وتقييمها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تأسيس أهداف ومحاور آلية تقوم على المعلومات التي تم </a:t>
            </a:r>
            <a:r>
              <a:rPr lang="ar-SA" dirty="0" smtClean="0">
                <a:solidFill>
                  <a:srgbClr val="0070C0"/>
                </a:solidFill>
              </a:rPr>
              <a:t>جمعها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6</a:t>
            </a:r>
            <a:r>
              <a:rPr lang="ar-SA" dirty="0" smtClean="0"/>
              <a:t>- </a:t>
            </a:r>
            <a:r>
              <a:rPr lang="ar-SA" dirty="0">
                <a:solidFill>
                  <a:srgbClr val="D9791B"/>
                </a:solidFill>
              </a:rPr>
              <a:t>تحديد الأولويات ضمن الإمكانات المتوقع توافرها على المستوى المالي أو </a:t>
            </a:r>
            <a:r>
              <a:rPr lang="ar-SA" dirty="0" smtClean="0">
                <a:solidFill>
                  <a:srgbClr val="D9791B"/>
                </a:solidFill>
              </a:rPr>
              <a:t>البشري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799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7- </a:t>
            </a:r>
            <a:r>
              <a:rPr lang="ar-SA" dirty="0">
                <a:solidFill>
                  <a:srgbClr val="00B050"/>
                </a:solidFill>
              </a:rPr>
              <a:t>وضع خطة مالية وموازنة لدعم الأولويات </a:t>
            </a:r>
            <a:r>
              <a:rPr lang="ar-SA" dirty="0" smtClean="0">
                <a:solidFill>
                  <a:srgbClr val="00B050"/>
                </a:solidFill>
              </a:rPr>
              <a:t>والأهداف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8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إعداد خطة شاملة وموازنة تمهيدا لإقرارها من مجلس </a:t>
            </a:r>
            <a:r>
              <a:rPr lang="ar-SA" dirty="0" smtClean="0">
                <a:solidFill>
                  <a:srgbClr val="FF0000"/>
                </a:solidFill>
              </a:rPr>
              <a:t>الأمناء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9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وضع خطط العمل لتحقيق الأهداف بالإضافة إلى تعميم آلية تقييم الخطة </a:t>
            </a:r>
            <a:r>
              <a:rPr lang="ar-SA" dirty="0" smtClean="0">
                <a:solidFill>
                  <a:srgbClr val="0070C0"/>
                </a:solidFill>
              </a:rPr>
              <a:t>الشاملة </a:t>
            </a:r>
            <a:r>
              <a:rPr lang="ar-SA" dirty="0" smtClean="0"/>
              <a:t>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206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</a:t>
            </a:r>
            <a:r>
              <a:rPr lang="ar-SA" b="1" dirty="0" smtClean="0"/>
              <a:t>خامسا  </a:t>
            </a:r>
            <a:r>
              <a:rPr lang="ar-SA" b="1" dirty="0"/>
              <a:t>:  </a:t>
            </a:r>
            <a:r>
              <a:rPr lang="ar-SA" b="1" dirty="0">
                <a:solidFill>
                  <a:srgbClr val="FF0000"/>
                </a:solidFill>
              </a:rPr>
              <a:t>مجالات الخطط الاستراتيجية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الخطط </a:t>
            </a:r>
            <a:r>
              <a:rPr lang="ar-SA" dirty="0" smtClean="0">
                <a:solidFill>
                  <a:srgbClr val="0070C0"/>
                </a:solidFill>
              </a:rPr>
              <a:t>المؤسسية </a:t>
            </a:r>
            <a:r>
              <a:rPr lang="ar-SA" dirty="0" smtClean="0"/>
              <a:t>: </a:t>
            </a:r>
          </a:p>
          <a:p>
            <a:r>
              <a:rPr lang="ar-SA" dirty="0" smtClean="0"/>
              <a:t>        </a:t>
            </a:r>
            <a:r>
              <a:rPr lang="ar-SA" dirty="0" smtClean="0">
                <a:solidFill>
                  <a:srgbClr val="FF0000"/>
                </a:solidFill>
              </a:rPr>
              <a:t>الخطط الاستراتيجية </a:t>
            </a:r>
            <a:r>
              <a:rPr lang="ar-SA" dirty="0">
                <a:solidFill>
                  <a:srgbClr val="FF0000"/>
                </a:solidFill>
              </a:rPr>
              <a:t>طويلة المدى </a:t>
            </a:r>
            <a:r>
              <a:rPr lang="ar-SA" dirty="0">
                <a:solidFill>
                  <a:srgbClr val="7030A0"/>
                </a:solidFill>
              </a:rPr>
              <a:t>عادة ما تشمل المنظمة </a:t>
            </a:r>
            <a:r>
              <a:rPr lang="ar-SA" dirty="0" smtClean="0">
                <a:solidFill>
                  <a:srgbClr val="7030A0"/>
                </a:solidFill>
              </a:rPr>
              <a:t>بالكـامـل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بمـا فيهـا </a:t>
            </a:r>
            <a:r>
              <a:rPr lang="ar-SA" dirty="0">
                <a:solidFill>
                  <a:srgbClr val="00B050"/>
                </a:solidFill>
              </a:rPr>
              <a:t>الإدارات </a:t>
            </a:r>
            <a:r>
              <a:rPr lang="ar-SA" dirty="0" smtClean="0">
                <a:solidFill>
                  <a:srgbClr val="00B050"/>
                </a:solidFill>
              </a:rPr>
              <a:t>الخاصـة </a:t>
            </a:r>
            <a:r>
              <a:rPr lang="ar-SA" dirty="0">
                <a:solidFill>
                  <a:srgbClr val="00B050"/>
                </a:solidFill>
              </a:rPr>
              <a:t>بالبرامج والشئون الإدارية </a:t>
            </a:r>
            <a:r>
              <a:rPr lang="ar-SA" dirty="0">
                <a:solidFill>
                  <a:srgbClr val="C00000"/>
                </a:solidFill>
              </a:rPr>
              <a:t>وتتشكل من خلال الرؤية المؤسسية وتدعمها موازنة </a:t>
            </a:r>
            <a:r>
              <a:rPr lang="ar-SA" dirty="0" smtClean="0">
                <a:solidFill>
                  <a:srgbClr val="C00000"/>
                </a:solidFill>
              </a:rPr>
              <a:t>شاملة </a:t>
            </a:r>
            <a:r>
              <a:rPr lang="ar-SA" dirty="0" smtClean="0"/>
              <a:t>. </a:t>
            </a:r>
            <a:r>
              <a:rPr lang="ar-SA" dirty="0">
                <a:solidFill>
                  <a:srgbClr val="00B0F0"/>
                </a:solidFill>
              </a:rPr>
              <a:t>وقد يتم وضع خطط للإدارات في إطار الخطة المؤسسية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792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0070C0"/>
                </a:solidFill>
              </a:rPr>
              <a:t>الخطط </a:t>
            </a:r>
            <a:r>
              <a:rPr lang="ar-SA" dirty="0" smtClean="0">
                <a:solidFill>
                  <a:srgbClr val="0070C0"/>
                </a:solidFill>
              </a:rPr>
              <a:t>التمويلية </a:t>
            </a:r>
            <a:r>
              <a:rPr lang="ar-SA" dirty="0" smtClean="0"/>
              <a:t>: </a:t>
            </a:r>
          </a:p>
          <a:p>
            <a:r>
              <a:rPr lang="ar-SA" dirty="0" smtClean="0"/>
              <a:t>        </a:t>
            </a:r>
            <a:r>
              <a:rPr lang="ar-SA" dirty="0" smtClean="0">
                <a:solidFill>
                  <a:srgbClr val="FF0000"/>
                </a:solidFill>
              </a:rPr>
              <a:t>وتعمل </a:t>
            </a:r>
            <a:r>
              <a:rPr lang="ar-SA" dirty="0">
                <a:solidFill>
                  <a:srgbClr val="FF0000"/>
                </a:solidFill>
              </a:rPr>
              <a:t>هذه الخطط كجزء مرافق للخطط </a:t>
            </a:r>
            <a:r>
              <a:rPr lang="ar-SA" dirty="0" smtClean="0">
                <a:solidFill>
                  <a:srgbClr val="FF0000"/>
                </a:solidFill>
              </a:rPr>
              <a:t>الاستراتيجيـة التأسيسية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وتحـدد هـذه </a:t>
            </a:r>
            <a:r>
              <a:rPr lang="ar-SA" dirty="0">
                <a:solidFill>
                  <a:srgbClr val="0070C0"/>
                </a:solidFill>
              </a:rPr>
              <a:t>الخطط </a:t>
            </a:r>
            <a:r>
              <a:rPr lang="ar-SA" dirty="0" smtClean="0">
                <a:solidFill>
                  <a:srgbClr val="0070C0"/>
                </a:solidFill>
              </a:rPr>
              <a:t>الخطـوط العريضـة </a:t>
            </a:r>
            <a:r>
              <a:rPr lang="ar-SA" dirty="0">
                <a:solidFill>
                  <a:srgbClr val="00B050"/>
                </a:solidFill>
              </a:rPr>
              <a:t>للأهداف </a:t>
            </a:r>
            <a:r>
              <a:rPr lang="ar-SA" dirty="0" smtClean="0">
                <a:solidFill>
                  <a:srgbClr val="00B050"/>
                </a:solidFill>
              </a:rPr>
              <a:t>   المالية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مثل</a:t>
            </a:r>
            <a:r>
              <a:rPr lang="ar-SA" dirty="0" smtClean="0"/>
              <a:t> : </a:t>
            </a:r>
            <a:r>
              <a:rPr lang="ar-SA" dirty="0">
                <a:solidFill>
                  <a:srgbClr val="D9791B"/>
                </a:solidFill>
              </a:rPr>
              <a:t>تسوية العجز المالي </a:t>
            </a:r>
            <a:r>
              <a:rPr lang="ar-SA" dirty="0">
                <a:solidFill>
                  <a:srgbClr val="0E478A"/>
                </a:solidFill>
              </a:rPr>
              <a:t>وزيادة قيمة صافي القيمة </a:t>
            </a:r>
            <a:r>
              <a:rPr lang="ar-SA" dirty="0"/>
              <a:t>أو </a:t>
            </a:r>
            <a:r>
              <a:rPr lang="ar-SA" dirty="0">
                <a:solidFill>
                  <a:srgbClr val="43A79C"/>
                </a:solidFill>
              </a:rPr>
              <a:t>إدارة استثمار الهبات </a:t>
            </a:r>
            <a:r>
              <a:rPr lang="ar-SA" dirty="0" smtClean="0">
                <a:solidFill>
                  <a:srgbClr val="43A79C"/>
                </a:solidFill>
              </a:rPr>
              <a:t>الممنوحة </a:t>
            </a:r>
            <a:r>
              <a:rPr lang="ar-SA" dirty="0">
                <a:solidFill>
                  <a:srgbClr val="7030A0"/>
                </a:solidFill>
              </a:rPr>
              <a:t>وتشمل الخطة المالية موازنة المنظمة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574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272</TotalTime>
  <Words>1024</Words>
  <Application>Microsoft Office PowerPoint</Application>
  <PresentationFormat>A4 Paper (210x297 mm)</PresentationFormat>
  <Paragraphs>117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الثالثة عشر</vt:lpstr>
      <vt:lpstr>العناصر الأساسية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</vt:lpstr>
      <vt:lpstr>    </vt:lpstr>
      <vt:lpstr>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Bassim Ali Yoseif Alsabbgh</cp:lastModifiedBy>
  <cp:revision>27</cp:revision>
  <dcterms:created xsi:type="dcterms:W3CDTF">2014-08-26T15:31:08Z</dcterms:created>
  <dcterms:modified xsi:type="dcterms:W3CDTF">2014-10-25T04:56:10Z</dcterms:modified>
</cp:coreProperties>
</file>