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30" r:id="rId25"/>
    <p:sldId id="333" r:id="rId26"/>
    <p:sldId id="331" r:id="rId27"/>
    <p:sldId id="332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ECA02F"/>
    <a:srgbClr val="D52D26"/>
    <a:srgbClr val="0E478A"/>
    <a:srgbClr val="F04316"/>
    <a:srgbClr val="81AA52"/>
    <a:srgbClr val="43A79C"/>
    <a:srgbClr val="313B4A"/>
    <a:srgbClr val="EDBD1F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الإطار التشريعي والقانوني للعمل التطوعي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أولا  : المبادئ الرئيسية لتشريعات التنظيمات التطوعية .</a:t>
            </a:r>
          </a:p>
          <a:p>
            <a:endParaRPr lang="ar-SA" dirty="0"/>
          </a:p>
          <a:p>
            <a:r>
              <a:rPr lang="ar-SA" dirty="0" smtClean="0"/>
              <a:t> ثانيا  : القواعد القانونية الأساسية للعمل التطوعي</a:t>
            </a:r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b="1" dirty="0"/>
              <a:t>أولا  : </a:t>
            </a:r>
            <a:r>
              <a:rPr lang="ar-SA" b="1" dirty="0">
                <a:solidFill>
                  <a:srgbClr val="FF0000"/>
                </a:solidFill>
              </a:rPr>
              <a:t>المبادئ الرئيسية لتشريعات التنظيمات التطوعية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/>
              <a:t>.</a:t>
            </a:r>
          </a:p>
          <a:p>
            <a:r>
              <a:rPr lang="ar-SA" dirty="0" smtClean="0"/>
              <a:t>1- </a:t>
            </a:r>
            <a:r>
              <a:rPr lang="ar-SA" dirty="0" smtClean="0">
                <a:solidFill>
                  <a:srgbClr val="0070C0"/>
                </a:solidFill>
              </a:rPr>
              <a:t>أن </a:t>
            </a:r>
            <a:r>
              <a:rPr lang="ar-SA" dirty="0">
                <a:solidFill>
                  <a:srgbClr val="0070C0"/>
                </a:solidFill>
              </a:rPr>
              <a:t>تعطى الأفراد والمجموعات والأشخاص </a:t>
            </a:r>
            <a:r>
              <a:rPr lang="ar-SA" dirty="0" smtClean="0">
                <a:solidFill>
                  <a:srgbClr val="0070C0"/>
                </a:solidFill>
              </a:rPr>
              <a:t>المعنويين ، الحق في </a:t>
            </a:r>
            <a:r>
              <a:rPr lang="ar-SA" dirty="0">
                <a:solidFill>
                  <a:srgbClr val="0070C0"/>
                </a:solidFill>
              </a:rPr>
              <a:t>تشكيل التنظيمات لأي </a:t>
            </a:r>
            <a:r>
              <a:rPr lang="ar-SA" dirty="0" smtClean="0">
                <a:solidFill>
                  <a:srgbClr val="0070C0"/>
                </a:solidFill>
              </a:rPr>
              <a:t>غرض </a:t>
            </a:r>
            <a:r>
              <a:rPr lang="ar-SA" dirty="0">
                <a:solidFill>
                  <a:srgbClr val="0070C0"/>
                </a:solidFill>
              </a:rPr>
              <a:t>قانوني لا </a:t>
            </a:r>
            <a:r>
              <a:rPr lang="ar-SA" dirty="0" smtClean="0">
                <a:solidFill>
                  <a:srgbClr val="0070C0"/>
                </a:solidFill>
              </a:rPr>
              <a:t>يستهـدف الـربح 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ويجب أن يكون إنشاء هذه التنظيمات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اختياريا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/>
              <a:t>. </a:t>
            </a:r>
            <a:r>
              <a:rPr lang="ar-SA" dirty="0"/>
              <a:t>وهذا </a:t>
            </a:r>
            <a:r>
              <a:rPr lang="ar-SA" dirty="0" smtClean="0"/>
              <a:t>الحـق </a:t>
            </a:r>
            <a:r>
              <a:rPr lang="ar-SA" dirty="0"/>
              <a:t>المعطى يجب أن يرتبط بمفهوم السرعة والبساطة والكلفة </a:t>
            </a:r>
            <a:r>
              <a:rPr lang="ar-SA" dirty="0" smtClean="0"/>
              <a:t>المحدودة ، </a:t>
            </a:r>
            <a:r>
              <a:rPr lang="ar-SA" dirty="0" smtClean="0">
                <a:solidFill>
                  <a:srgbClr val="7030A0"/>
                </a:solidFill>
              </a:rPr>
              <a:t>كما يسمح</a:t>
            </a:r>
            <a:endParaRPr lang="ar-SA" dirty="0">
              <a:solidFill>
                <a:srgbClr val="7030A0"/>
              </a:solidFill>
            </a:endParaRPr>
          </a:p>
          <a:p>
            <a:r>
              <a:rPr lang="ar-SA" dirty="0" smtClean="0">
                <a:solidFill>
                  <a:srgbClr val="7030A0"/>
                </a:solidFill>
              </a:rPr>
              <a:t>بإنشاء </a:t>
            </a:r>
            <a:r>
              <a:rPr lang="ar-SA" dirty="0">
                <a:solidFill>
                  <a:srgbClr val="7030A0"/>
                </a:solidFill>
              </a:rPr>
              <a:t>فروع لهذه التنظيمات إذا رغبت في </a:t>
            </a:r>
            <a:r>
              <a:rPr lang="ar-SA" dirty="0" smtClean="0">
                <a:solidFill>
                  <a:srgbClr val="7030A0"/>
                </a:solidFill>
              </a:rPr>
              <a:t>ذلك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-303584" y="1436579"/>
            <a:ext cx="8915400" cy="4525963"/>
          </a:xfrm>
        </p:spPr>
        <p:txBody>
          <a:bodyPr/>
          <a:lstStyle/>
          <a:p>
            <a:r>
              <a:rPr lang="ar-SA" dirty="0"/>
              <a:t>2-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تؤكد </a:t>
            </a:r>
            <a:r>
              <a:rPr lang="ar-SA" dirty="0">
                <a:solidFill>
                  <a:srgbClr val="0070C0"/>
                </a:solidFill>
              </a:rPr>
              <a:t>هذه التشريعات اكتساب المنظمة </a:t>
            </a:r>
            <a:r>
              <a:rPr lang="ar-SA" dirty="0">
                <a:solidFill>
                  <a:srgbClr val="00B050"/>
                </a:solidFill>
              </a:rPr>
              <a:t>الشخصية المعنوية </a:t>
            </a:r>
            <a:r>
              <a:rPr lang="ar-SA" dirty="0" smtClean="0">
                <a:solidFill>
                  <a:srgbClr val="00B050"/>
                </a:solidFill>
              </a:rPr>
              <a:t>       </a:t>
            </a:r>
            <a:r>
              <a:rPr lang="ar-SA" dirty="0" smtClean="0">
                <a:solidFill>
                  <a:srgbClr val="7030A0"/>
                </a:solidFill>
              </a:rPr>
              <a:t>أو الاعتبارية </a:t>
            </a:r>
            <a:r>
              <a:rPr lang="ar-SA" dirty="0" smtClean="0"/>
              <a:t>، وحق </a:t>
            </a:r>
            <a:r>
              <a:rPr lang="ar-SA" dirty="0"/>
              <a:t>التملك وحق </a:t>
            </a:r>
            <a:r>
              <a:rPr lang="ar-SA" dirty="0" smtClean="0"/>
              <a:t>المقاضاة ، </a:t>
            </a:r>
            <a:r>
              <a:rPr lang="ar-SA" dirty="0"/>
              <a:t>والقيام بأي عمل آخر يجيز لها نظامها الأساسي الموافق عليه القيام </a:t>
            </a:r>
            <a:r>
              <a:rPr lang="ar-SA" dirty="0" smtClean="0"/>
              <a:t>به . </a:t>
            </a:r>
            <a:r>
              <a:rPr lang="ar-SA" dirty="0" smtClean="0">
                <a:solidFill>
                  <a:srgbClr val="FF0000"/>
                </a:solidFill>
              </a:rPr>
              <a:t>وتعني الشخصيـة الاعتبـارية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7030A0"/>
                </a:solidFill>
              </a:rPr>
              <a:t>أن الـمنظمـة المسجلـة بمـوجب القانـون       هي </a:t>
            </a:r>
            <a:r>
              <a:rPr lang="ar-SA" dirty="0">
                <a:solidFill>
                  <a:srgbClr val="7030A0"/>
                </a:solidFill>
              </a:rPr>
              <a:t>المسئولة قانونيا عما </a:t>
            </a:r>
            <a:r>
              <a:rPr lang="ar-SA" dirty="0" smtClean="0">
                <a:solidFill>
                  <a:srgbClr val="7030A0"/>
                </a:solidFill>
              </a:rPr>
              <a:t>تقـوم </a:t>
            </a:r>
            <a:r>
              <a:rPr lang="ar-SA" dirty="0">
                <a:solidFill>
                  <a:srgbClr val="7030A0"/>
                </a:solidFill>
              </a:rPr>
              <a:t>به من </a:t>
            </a:r>
            <a:r>
              <a:rPr lang="ar-SA" dirty="0" smtClean="0">
                <a:solidFill>
                  <a:srgbClr val="7030A0"/>
                </a:solidFill>
              </a:rPr>
              <a:t>أعمال </a:t>
            </a:r>
            <a:r>
              <a:rPr lang="ar-SA" dirty="0" smtClean="0"/>
              <a:t>، </a:t>
            </a:r>
            <a:r>
              <a:rPr lang="ar-SA" dirty="0">
                <a:solidFill>
                  <a:srgbClr val="D9791B"/>
                </a:solidFill>
              </a:rPr>
              <a:t>وأن أعضاءها أو أعضاء مجلس إدارتها ليسوا </a:t>
            </a:r>
            <a:r>
              <a:rPr lang="ar-SA" dirty="0" smtClean="0">
                <a:solidFill>
                  <a:srgbClr val="D9791B"/>
                </a:solidFill>
              </a:rPr>
              <a:t>مسئولين بصفتهـم </a:t>
            </a:r>
            <a:r>
              <a:rPr lang="ar-SA" dirty="0">
                <a:solidFill>
                  <a:srgbClr val="D9791B"/>
                </a:solidFill>
              </a:rPr>
              <a:t>الشخصية </a:t>
            </a:r>
            <a:r>
              <a:rPr lang="ar-SA" dirty="0" smtClean="0">
                <a:solidFill>
                  <a:srgbClr val="D9791B"/>
                </a:solidFill>
              </a:rPr>
              <a:t>عـن </a:t>
            </a:r>
            <a:r>
              <a:rPr lang="ar-SA" dirty="0">
                <a:solidFill>
                  <a:srgbClr val="D9791B"/>
                </a:solidFill>
              </a:rPr>
              <a:t>ديونها وعقودها </a:t>
            </a:r>
            <a:r>
              <a:rPr lang="ar-SA" dirty="0" smtClean="0">
                <a:solidFill>
                  <a:srgbClr val="D9791B"/>
                </a:solidFill>
              </a:rPr>
              <a:t>والتزاماتها</a:t>
            </a:r>
            <a:r>
              <a:rPr lang="ar-SA" dirty="0" smtClean="0"/>
              <a:t> . </a:t>
            </a:r>
            <a:r>
              <a:rPr lang="ar-SA" dirty="0">
                <a:solidFill>
                  <a:srgbClr val="43A79C"/>
                </a:solidFill>
              </a:rPr>
              <a:t>ولا يعني ذلك أن أصحاب القرار </a:t>
            </a:r>
            <a:r>
              <a:rPr lang="ar-SA" dirty="0" smtClean="0">
                <a:solidFill>
                  <a:srgbClr val="43A79C"/>
                </a:solidFill>
              </a:rPr>
              <a:t> في </a:t>
            </a:r>
            <a:r>
              <a:rPr lang="ar-SA" dirty="0">
                <a:solidFill>
                  <a:srgbClr val="43A79C"/>
                </a:solidFill>
              </a:rPr>
              <a:t>هذه التنظيمات ليسوا مسئولين عما يقومون به </a:t>
            </a:r>
            <a:r>
              <a:rPr lang="ar-SA" dirty="0" smtClean="0">
                <a:solidFill>
                  <a:srgbClr val="43A79C"/>
                </a:solidFill>
              </a:rPr>
              <a:t>مـن أعمـال  تتعلـق بالتنظيـم </a:t>
            </a:r>
            <a:r>
              <a:rPr lang="ar-SA" dirty="0" smtClean="0"/>
              <a:t>، </a:t>
            </a:r>
            <a:r>
              <a:rPr lang="ar-SA" dirty="0">
                <a:solidFill>
                  <a:srgbClr val="FF0000"/>
                </a:solidFill>
              </a:rPr>
              <a:t>فبالإمكان </a:t>
            </a:r>
            <a:r>
              <a:rPr lang="ar-SA" dirty="0" smtClean="0">
                <a:solidFill>
                  <a:srgbClr val="FF0000"/>
                </a:solidFill>
              </a:rPr>
              <a:t>مقاضـاتهـم عـن سـوء الائتمـان أو     </a:t>
            </a:r>
            <a:r>
              <a:rPr lang="ar-SA" dirty="0">
                <a:solidFill>
                  <a:srgbClr val="FF0000"/>
                </a:solidFill>
              </a:rPr>
              <a:t>الفساد أو الاختلاس أو غير ذلك من أعمال تسئ إلى </a:t>
            </a:r>
            <a:r>
              <a:rPr lang="ar-SA" dirty="0" smtClean="0">
                <a:solidFill>
                  <a:srgbClr val="FF0000"/>
                </a:solidFill>
              </a:rPr>
              <a:t>التنظيم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3- </a:t>
            </a:r>
            <a:r>
              <a:rPr lang="ar-SA" dirty="0">
                <a:solidFill>
                  <a:srgbClr val="FF0000"/>
                </a:solidFill>
              </a:rPr>
              <a:t>أن تراعى البساطة في المتطلبات التي يفرضها التشريع على الراغبين في إقامة المنظمات </a:t>
            </a:r>
            <a:r>
              <a:rPr lang="ar-SA" dirty="0" smtClean="0">
                <a:solidFill>
                  <a:srgbClr val="FF0000"/>
                </a:solidFill>
              </a:rPr>
              <a:t>التطوعية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بمعنى أنه يجب تقديم أدنى عدد من الوثائق عند إقامة هذه </a:t>
            </a:r>
            <a:r>
              <a:rPr lang="ar-SA" dirty="0" smtClean="0">
                <a:solidFill>
                  <a:srgbClr val="0070C0"/>
                </a:solidFill>
              </a:rPr>
              <a:t>المنظمات </a:t>
            </a:r>
            <a:r>
              <a:rPr lang="ar-SA" dirty="0" smtClean="0">
                <a:solidFill>
                  <a:srgbClr val="00B050"/>
                </a:solidFill>
              </a:rPr>
              <a:t>، </a:t>
            </a:r>
            <a:r>
              <a:rPr lang="ar-SA" dirty="0">
                <a:solidFill>
                  <a:srgbClr val="00B050"/>
                </a:solidFill>
              </a:rPr>
              <a:t>مع مراعاة أن يتطلب إنشاء المنظمة أدنى قدر </a:t>
            </a:r>
            <a:r>
              <a:rPr lang="ar-SA" dirty="0" smtClean="0">
                <a:solidFill>
                  <a:srgbClr val="00B050"/>
                </a:solidFill>
              </a:rPr>
              <a:t>مـن السلطـة </a:t>
            </a:r>
            <a:r>
              <a:rPr lang="ar-SA" dirty="0">
                <a:solidFill>
                  <a:srgbClr val="00B050"/>
                </a:solidFill>
              </a:rPr>
              <a:t>التقديرية أو </a:t>
            </a:r>
            <a:r>
              <a:rPr lang="ar-SA" dirty="0" smtClean="0">
                <a:solidFill>
                  <a:srgbClr val="00B050"/>
                </a:solidFill>
              </a:rPr>
              <a:t>الحكـم </a:t>
            </a:r>
            <a:r>
              <a:rPr lang="ar-SA" dirty="0">
                <a:solidFill>
                  <a:srgbClr val="00B050"/>
                </a:solidFill>
              </a:rPr>
              <a:t>الشخصي من جانب المؤسسة </a:t>
            </a:r>
            <a:r>
              <a:rPr lang="ar-SA" dirty="0" smtClean="0">
                <a:solidFill>
                  <a:srgbClr val="00B050"/>
                </a:solidFill>
              </a:rPr>
              <a:t>الرسمية</a:t>
            </a:r>
            <a:r>
              <a:rPr lang="ar-SA" dirty="0" smtClean="0"/>
              <a:t> . </a:t>
            </a:r>
            <a:r>
              <a:rPr lang="ar-SA" dirty="0"/>
              <a:t>ويستلزم ذلك العديد </a:t>
            </a:r>
            <a:r>
              <a:rPr lang="ar-SA" dirty="0" smtClean="0"/>
              <a:t>مـن الاعتبارات ، </a:t>
            </a:r>
            <a:r>
              <a:rPr lang="ar-SA" dirty="0"/>
              <a:t>ومنها </a:t>
            </a:r>
            <a:r>
              <a:rPr lang="ar-SA" dirty="0">
                <a:solidFill>
                  <a:srgbClr val="7030A0"/>
                </a:solidFill>
              </a:rPr>
              <a:t>أن الراغبين في </a:t>
            </a:r>
            <a:r>
              <a:rPr lang="ar-SA" dirty="0" smtClean="0">
                <a:solidFill>
                  <a:srgbClr val="7030A0"/>
                </a:solidFill>
              </a:rPr>
              <a:t>العمـل التطـوعي ، يقـومـون بهـذا العمـل بشكـل تطـوعي ، </a:t>
            </a:r>
            <a:r>
              <a:rPr lang="ar-SA" dirty="0">
                <a:solidFill>
                  <a:srgbClr val="7030A0"/>
                </a:solidFill>
              </a:rPr>
              <a:t>وليس </a:t>
            </a:r>
            <a:r>
              <a:rPr lang="ar-SA" dirty="0" smtClean="0">
                <a:solidFill>
                  <a:srgbClr val="7030A0"/>
                </a:solidFill>
              </a:rPr>
              <a:t>لـدى بعضهـم القـدرات </a:t>
            </a:r>
            <a:r>
              <a:rPr lang="ar-SA" dirty="0">
                <a:solidFill>
                  <a:srgbClr val="7030A0"/>
                </a:solidFill>
              </a:rPr>
              <a:t>التي </a:t>
            </a:r>
            <a:r>
              <a:rPr lang="ar-SA" dirty="0" smtClean="0">
                <a:solidFill>
                  <a:srgbClr val="7030A0"/>
                </a:solidFill>
              </a:rPr>
              <a:t>  تـؤهلـه للتعـامـل مـع </a:t>
            </a:r>
            <a:r>
              <a:rPr lang="ar-SA" dirty="0" smtClean="0">
                <a:solidFill>
                  <a:srgbClr val="FF0000"/>
                </a:solidFill>
              </a:rPr>
              <a:t>البيـروقـراطيـة ومتطلبـاتهـا </a:t>
            </a:r>
            <a:r>
              <a:rPr lang="ar-SA" dirty="0" smtClean="0">
                <a:solidFill>
                  <a:srgbClr val="7030A0"/>
                </a:solidFill>
              </a:rPr>
              <a:t>، خـاصـة </a:t>
            </a:r>
            <a:r>
              <a:rPr lang="ar-SA" dirty="0">
                <a:solidFill>
                  <a:srgbClr val="7030A0"/>
                </a:solidFill>
              </a:rPr>
              <a:t>في المجتمعات المحلية الريفية</a:t>
            </a:r>
            <a:r>
              <a:rPr lang="ar-SA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88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أن تحدد التشريعات حدا زمنيا بمدة </a:t>
            </a:r>
            <a:r>
              <a:rPr lang="ar-SA" dirty="0" smtClean="0">
                <a:solidFill>
                  <a:srgbClr val="FF0000"/>
                </a:solidFill>
              </a:rPr>
              <a:t>معقولة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توجب على الجهة الحكومية المسئولة عن عملية الإنشاء أن تبت في طلب </a:t>
            </a:r>
            <a:r>
              <a:rPr lang="ar-SA" dirty="0" smtClean="0">
                <a:solidFill>
                  <a:srgbClr val="0070C0"/>
                </a:solidFill>
              </a:rPr>
              <a:t>الإنشاء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وعلى التشريع أن يحدد الأسلوب الأمثل لمؤسسي هذا التنظيم بمتابعة الخطوة التي تلي انتهاء هذه </a:t>
            </a:r>
            <a:r>
              <a:rPr lang="ar-SA" dirty="0" smtClean="0">
                <a:solidFill>
                  <a:srgbClr val="00B050"/>
                </a:solidFill>
              </a:rPr>
              <a:t>المدة </a:t>
            </a:r>
            <a:r>
              <a:rPr lang="ar-SA" dirty="0" smtClean="0"/>
              <a:t>. </a:t>
            </a:r>
          </a:p>
          <a:p>
            <a:endParaRPr lang="ar-SA" dirty="0" smtClean="0"/>
          </a:p>
          <a:p>
            <a:r>
              <a:rPr lang="ar-SA" dirty="0"/>
              <a:t>5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أن يسمح للمنظمات التطوعية بأن يكون وجودها دائما أو محددا </a:t>
            </a:r>
            <a:r>
              <a:rPr lang="ar-SA" dirty="0"/>
              <a:t>إذا كان ذلك </a:t>
            </a:r>
            <a:r>
              <a:rPr lang="ar-SA" dirty="0">
                <a:solidFill>
                  <a:srgbClr val="0070C0"/>
                </a:solidFill>
              </a:rPr>
              <a:t>ما اختاره </a:t>
            </a:r>
            <a:r>
              <a:rPr lang="ar-SA" dirty="0" smtClean="0">
                <a:solidFill>
                  <a:srgbClr val="0070C0"/>
                </a:solidFill>
              </a:rPr>
              <a:t>المؤسسون </a:t>
            </a:r>
            <a:r>
              <a:rPr lang="ar-SA" dirty="0" smtClean="0"/>
              <a:t>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75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  <a:r>
              <a:rPr lang="ar-SA" dirty="0" smtClean="0">
                <a:solidFill>
                  <a:srgbClr val="FF0000"/>
                </a:solidFill>
              </a:rPr>
              <a:t>ويذهب </a:t>
            </a:r>
            <a:r>
              <a:rPr lang="ar-SA" dirty="0">
                <a:solidFill>
                  <a:srgbClr val="FF0000"/>
                </a:solidFill>
              </a:rPr>
              <a:t>البنك الدولي </a:t>
            </a:r>
            <a:r>
              <a:rPr lang="ar-SA" dirty="0"/>
              <a:t>إلى </a:t>
            </a:r>
            <a:r>
              <a:rPr lang="ar-SA" dirty="0">
                <a:solidFill>
                  <a:srgbClr val="0070C0"/>
                </a:solidFill>
              </a:rPr>
              <a:t>وجوب أن تتأكد الدولة أن المنظمات التطوعية تفي </a:t>
            </a:r>
            <a:r>
              <a:rPr lang="ar-SA" dirty="0" smtClean="0">
                <a:solidFill>
                  <a:srgbClr val="0070C0"/>
                </a:solidFill>
              </a:rPr>
              <a:t>بالتزاماتها 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ليس عن </a:t>
            </a:r>
            <a:r>
              <a:rPr lang="ar-SA" dirty="0" smtClean="0">
                <a:solidFill>
                  <a:srgbClr val="7030A0"/>
                </a:solidFill>
              </a:rPr>
              <a:t>طريق إعـادة التسجيـل سنـويا </a:t>
            </a:r>
            <a:r>
              <a:rPr lang="ar-SA" dirty="0">
                <a:solidFill>
                  <a:srgbClr val="7030A0"/>
                </a:solidFill>
              </a:rPr>
              <a:t>لاستمرار </a:t>
            </a:r>
            <a:r>
              <a:rPr lang="ar-SA" dirty="0" smtClean="0">
                <a:solidFill>
                  <a:srgbClr val="7030A0"/>
                </a:solidFill>
              </a:rPr>
              <a:t>وجودهـا </a:t>
            </a:r>
            <a:r>
              <a:rPr lang="ar-SA" dirty="0">
                <a:solidFill>
                  <a:srgbClr val="7030A0"/>
                </a:solidFill>
              </a:rPr>
              <a:t>كشخص </a:t>
            </a:r>
            <a:r>
              <a:rPr lang="ar-SA" dirty="0" smtClean="0">
                <a:solidFill>
                  <a:srgbClr val="7030A0"/>
                </a:solidFill>
              </a:rPr>
              <a:t>معنـوي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C00000"/>
                </a:solidFill>
              </a:rPr>
              <a:t>وإنمـا مـن خـلال متطلبـات دقيقة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وتقارير منظمة عن أعمالها </a:t>
            </a:r>
            <a:r>
              <a:rPr lang="ar-SA" dirty="0" smtClean="0">
                <a:solidFill>
                  <a:srgbClr val="00B050"/>
                </a:solidFill>
              </a:rPr>
              <a:t>وأوضاعهـا المالية </a:t>
            </a:r>
            <a:r>
              <a:rPr lang="ar-SA" dirty="0" smtClean="0"/>
              <a:t>. والملاحـظ </a:t>
            </a:r>
            <a:r>
              <a:rPr lang="ar-SA" dirty="0"/>
              <a:t>أن </a:t>
            </a:r>
            <a:r>
              <a:rPr lang="ar-SA" dirty="0">
                <a:solidFill>
                  <a:srgbClr val="D9791B"/>
                </a:solidFill>
              </a:rPr>
              <a:t>تشريعات </a:t>
            </a:r>
            <a:r>
              <a:rPr lang="ar-SA" dirty="0" smtClean="0">
                <a:solidFill>
                  <a:srgbClr val="D9791B"/>
                </a:solidFill>
              </a:rPr>
              <a:t>الـدول العـربيـة ، </a:t>
            </a:r>
            <a:r>
              <a:rPr lang="ar-SA" dirty="0">
                <a:solidFill>
                  <a:srgbClr val="D9791B"/>
                </a:solidFill>
              </a:rPr>
              <a:t>على </a:t>
            </a:r>
            <a:r>
              <a:rPr lang="ar-SA" dirty="0" smtClean="0">
                <a:solidFill>
                  <a:srgbClr val="D9791B"/>
                </a:solidFill>
              </a:rPr>
              <a:t>خـلاف </a:t>
            </a:r>
            <a:r>
              <a:rPr lang="ar-SA" dirty="0">
                <a:solidFill>
                  <a:srgbClr val="D9791B"/>
                </a:solidFill>
              </a:rPr>
              <a:t>بعض </a:t>
            </a:r>
            <a:r>
              <a:rPr lang="ar-SA" dirty="0" smtClean="0">
                <a:solidFill>
                  <a:srgbClr val="D9791B"/>
                </a:solidFill>
              </a:rPr>
              <a:t>التشريعـات </a:t>
            </a:r>
            <a:r>
              <a:rPr lang="ar-SA" dirty="0">
                <a:solidFill>
                  <a:srgbClr val="D9791B"/>
                </a:solidFill>
              </a:rPr>
              <a:t>في آسيا </a:t>
            </a:r>
            <a:r>
              <a:rPr lang="ar-SA" dirty="0" smtClean="0">
                <a:solidFill>
                  <a:srgbClr val="D9791B"/>
                </a:solidFill>
              </a:rPr>
              <a:t>وأفريقيا ، </a:t>
            </a:r>
            <a:r>
              <a:rPr lang="ar-SA" dirty="0">
                <a:solidFill>
                  <a:srgbClr val="0E478A"/>
                </a:solidFill>
              </a:rPr>
              <a:t>تقضي بتسجيل تنظيماتها </a:t>
            </a:r>
            <a:r>
              <a:rPr lang="ar-SA" dirty="0">
                <a:solidFill>
                  <a:srgbClr val="FF0000"/>
                </a:solidFill>
              </a:rPr>
              <a:t>بشكل </a:t>
            </a:r>
            <a:r>
              <a:rPr lang="ar-SA" dirty="0" smtClean="0">
                <a:solidFill>
                  <a:srgbClr val="FF0000"/>
                </a:solidFill>
              </a:rPr>
              <a:t>دائم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14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6- </a:t>
            </a:r>
            <a:r>
              <a:rPr lang="ar-SA" dirty="0">
                <a:solidFill>
                  <a:srgbClr val="FF0000"/>
                </a:solidFill>
              </a:rPr>
              <a:t>أن تؤكد حق الأشخاص المعنويين والطبيعيين على </a:t>
            </a:r>
            <a:r>
              <a:rPr lang="ar-SA" dirty="0" smtClean="0">
                <a:solidFill>
                  <a:srgbClr val="FF0000"/>
                </a:solidFill>
              </a:rPr>
              <a:t>السواء ، </a:t>
            </a:r>
            <a:r>
              <a:rPr lang="ar-SA" dirty="0">
                <a:solidFill>
                  <a:srgbClr val="FF0000"/>
                </a:solidFill>
              </a:rPr>
              <a:t>في تكوين </a:t>
            </a:r>
            <a:r>
              <a:rPr lang="ar-SA" dirty="0" smtClean="0">
                <a:solidFill>
                  <a:srgbClr val="FF0000"/>
                </a:solidFill>
              </a:rPr>
              <a:t>المنظمـات التطوعيـة </a:t>
            </a:r>
            <a:r>
              <a:rPr lang="ar-SA" dirty="0" smtClean="0"/>
              <a:t>. ولكـن </a:t>
            </a:r>
            <a:r>
              <a:rPr lang="ar-SA" dirty="0"/>
              <a:t>المتعارف </a:t>
            </a:r>
            <a:r>
              <a:rPr lang="ar-SA" dirty="0" smtClean="0"/>
              <a:t>عليـه ، </a:t>
            </a:r>
            <a:r>
              <a:rPr lang="ar-SA" dirty="0"/>
              <a:t>في </a:t>
            </a:r>
            <a:r>
              <a:rPr lang="ar-SA" dirty="0" smtClean="0"/>
              <a:t>المنطقة العربية ، </a:t>
            </a:r>
            <a:r>
              <a:rPr lang="ar-SA" dirty="0"/>
              <a:t>أن </a:t>
            </a:r>
            <a:r>
              <a:rPr lang="ar-SA" dirty="0">
                <a:solidFill>
                  <a:srgbClr val="0070C0"/>
                </a:solidFill>
              </a:rPr>
              <a:t>الأشخاص الطبيعيين دون </a:t>
            </a:r>
            <a:r>
              <a:rPr lang="ar-SA" dirty="0" smtClean="0">
                <a:solidFill>
                  <a:srgbClr val="0070C0"/>
                </a:solidFill>
              </a:rPr>
              <a:t>غيرهم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هم الذين يحق لهم تشكيل الجماعات </a:t>
            </a:r>
            <a:r>
              <a:rPr lang="ar-SA" dirty="0" smtClean="0">
                <a:solidFill>
                  <a:srgbClr val="0070C0"/>
                </a:solidFill>
              </a:rPr>
              <a:t>التطوعية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أي أن ذلك الحق قاصر على </a:t>
            </a:r>
            <a:r>
              <a:rPr lang="ar-SA" dirty="0" smtClean="0">
                <a:solidFill>
                  <a:srgbClr val="00B050"/>
                </a:solidFill>
              </a:rPr>
              <a:t>الأفراد علـى أسـاس أنهـم هـم </a:t>
            </a:r>
            <a:r>
              <a:rPr lang="ar-SA" dirty="0">
                <a:solidFill>
                  <a:srgbClr val="00B050"/>
                </a:solidFill>
              </a:rPr>
              <a:t>الذين </a:t>
            </a:r>
            <a:r>
              <a:rPr lang="ar-SA" dirty="0" smtClean="0">
                <a:solidFill>
                  <a:srgbClr val="00B050"/>
                </a:solidFill>
              </a:rPr>
              <a:t>يقـومـون بالتطـوع </a:t>
            </a:r>
            <a:r>
              <a:rPr lang="ar-SA" dirty="0" smtClean="0"/>
              <a:t>، أمـا </a:t>
            </a:r>
            <a:r>
              <a:rPr lang="ar-SA" dirty="0" smtClean="0">
                <a:solidFill>
                  <a:srgbClr val="C00000"/>
                </a:solidFill>
              </a:rPr>
              <a:t>الأشخـاص المعنـويـون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B0F0"/>
                </a:solidFill>
              </a:rPr>
              <a:t>كالشـركات والبنـوك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FF0000"/>
                </a:solidFill>
              </a:rPr>
              <a:t>فـإن التشـريعات العـربية </a:t>
            </a:r>
            <a:r>
              <a:rPr lang="ar-SA" dirty="0">
                <a:solidFill>
                  <a:srgbClr val="7030A0"/>
                </a:solidFill>
              </a:rPr>
              <a:t>لا </a:t>
            </a:r>
            <a:r>
              <a:rPr lang="ar-SA" dirty="0" smtClean="0">
                <a:solidFill>
                  <a:srgbClr val="7030A0"/>
                </a:solidFill>
              </a:rPr>
              <a:t>تعطيهـم </a:t>
            </a:r>
            <a:r>
              <a:rPr lang="ar-SA" dirty="0">
                <a:solidFill>
                  <a:srgbClr val="7030A0"/>
                </a:solidFill>
              </a:rPr>
              <a:t>هذا </a:t>
            </a:r>
            <a:r>
              <a:rPr lang="ar-SA" dirty="0" smtClean="0">
                <a:solidFill>
                  <a:srgbClr val="7030A0"/>
                </a:solidFill>
              </a:rPr>
              <a:t>الحق </a:t>
            </a:r>
            <a:r>
              <a:rPr lang="ar-SA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3207"/>
            <a:ext cx="8915400" cy="4525963"/>
          </a:xfrm>
        </p:spPr>
        <p:txBody>
          <a:bodyPr/>
          <a:lstStyle/>
          <a:p>
            <a:r>
              <a:rPr lang="ar-SA" dirty="0"/>
              <a:t>7- </a:t>
            </a:r>
            <a:r>
              <a:rPr lang="ar-SA" dirty="0">
                <a:solidFill>
                  <a:srgbClr val="0070C0"/>
                </a:solidFill>
              </a:rPr>
              <a:t>أن يسمح التشريع للأفراد بإنشاء منظمات تطوعية عن طريق تصرف بوصية مثلا أو </a:t>
            </a:r>
            <a:r>
              <a:rPr lang="ar-SA" dirty="0" smtClean="0">
                <a:solidFill>
                  <a:srgbClr val="0070C0"/>
                </a:solidFill>
              </a:rPr>
              <a:t>تركة </a:t>
            </a:r>
            <a:r>
              <a:rPr lang="ar-SA" dirty="0" smtClean="0"/>
              <a:t>. </a:t>
            </a:r>
          </a:p>
          <a:p>
            <a:r>
              <a:rPr lang="ar-SA" dirty="0"/>
              <a:t> </a:t>
            </a:r>
            <a:r>
              <a:rPr lang="ar-SA" dirty="0" smtClean="0"/>
              <a:t>            ولكن </a:t>
            </a:r>
            <a:r>
              <a:rPr lang="ar-SA" dirty="0">
                <a:solidFill>
                  <a:srgbClr val="00B050"/>
                </a:solidFill>
              </a:rPr>
              <a:t>التشريعات العربية </a:t>
            </a:r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ما زالت </a:t>
            </a:r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لا تسمح بقيام </a:t>
            </a:r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شخص بعينه </a:t>
            </a:r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بتسجيـل منظمـة غيـر حكوميـة ، تنفيـذا </a:t>
            </a:r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لوصية أو </a:t>
            </a:r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تركة </a:t>
            </a:r>
            <a:r>
              <a:rPr lang="ar-SA" dirty="0" smtClean="0"/>
              <a:t>، </a:t>
            </a:r>
            <a:r>
              <a:rPr lang="ar-SA" dirty="0"/>
              <a:t>أو </a:t>
            </a:r>
            <a:r>
              <a:rPr lang="ar-SA" dirty="0">
                <a:solidFill>
                  <a:srgbClr val="0E478A"/>
                </a:solidFill>
              </a:rPr>
              <a:t>رغبة أسرة في القيام بعمل خيري </a:t>
            </a:r>
            <a:r>
              <a:rPr lang="ar-SA" dirty="0" smtClean="0">
                <a:solidFill>
                  <a:srgbClr val="0E478A"/>
                </a:solidFill>
              </a:rPr>
              <a:t>باسـم مـن فقدته ، </a:t>
            </a:r>
            <a:r>
              <a:rPr lang="ar-SA" dirty="0">
                <a:solidFill>
                  <a:srgbClr val="0E478A"/>
                </a:solidFill>
              </a:rPr>
              <a:t>وتريد أن تخلد </a:t>
            </a:r>
            <a:r>
              <a:rPr lang="ar-SA" dirty="0" smtClean="0">
                <a:solidFill>
                  <a:srgbClr val="0E478A"/>
                </a:solidFill>
              </a:rPr>
              <a:t>ذكـراه </a:t>
            </a:r>
            <a:r>
              <a:rPr lang="ar-SA" dirty="0" smtClean="0"/>
              <a:t>. </a:t>
            </a:r>
            <a:r>
              <a:rPr lang="ar-SA" dirty="0" smtClean="0">
                <a:solidFill>
                  <a:srgbClr val="0070C0"/>
                </a:solidFill>
              </a:rPr>
              <a:t>وبالـرغـم مـن </a:t>
            </a:r>
            <a:r>
              <a:rPr lang="ar-SA" dirty="0">
                <a:solidFill>
                  <a:srgbClr val="0070C0"/>
                </a:solidFill>
              </a:rPr>
              <a:t>أن </a:t>
            </a:r>
            <a:r>
              <a:rPr lang="ar-SA" dirty="0" smtClean="0">
                <a:solidFill>
                  <a:srgbClr val="0070C0"/>
                </a:solidFill>
              </a:rPr>
              <a:t>الكثيـر مـن </a:t>
            </a:r>
            <a:r>
              <a:rPr lang="ar-SA" dirty="0">
                <a:solidFill>
                  <a:srgbClr val="0070C0"/>
                </a:solidFill>
              </a:rPr>
              <a:t>الهبات التي يوصى بها </a:t>
            </a:r>
            <a:r>
              <a:rPr lang="ar-SA" dirty="0" smtClean="0">
                <a:solidFill>
                  <a:srgbClr val="0070C0"/>
                </a:solidFill>
              </a:rPr>
              <a:t>بعـد الـوفـاة ، تـقـدم عـادة  لـمنظمـات تطـوعية خيـرية  قـائمـة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52D26"/>
                </a:solidFill>
              </a:rPr>
              <a:t>إلا أن البعـض قـد يـرغـب فـي </a:t>
            </a:r>
            <a:r>
              <a:rPr lang="ar-SA" dirty="0">
                <a:solidFill>
                  <a:srgbClr val="D52D26"/>
                </a:solidFill>
              </a:rPr>
              <a:t>أن </a:t>
            </a:r>
            <a:r>
              <a:rPr lang="ar-SA" dirty="0" smtClean="0">
                <a:solidFill>
                  <a:srgbClr val="D52D26"/>
                </a:solidFill>
              </a:rPr>
              <a:t>يتـركـوا هذه </a:t>
            </a:r>
            <a:r>
              <a:rPr lang="ar-SA" dirty="0" smtClean="0">
                <a:solidFill>
                  <a:srgbClr val="00B050"/>
                </a:solidFill>
              </a:rPr>
              <a:t>الهبات </a:t>
            </a:r>
            <a:r>
              <a:rPr lang="ar-SA" dirty="0">
                <a:solidFill>
                  <a:srgbClr val="00B050"/>
                </a:solidFill>
              </a:rPr>
              <a:t>لمنظمات يرغبون في إنشائها</a:t>
            </a:r>
            <a:r>
              <a:rPr lang="ar-SA" dirty="0">
                <a:solidFill>
                  <a:srgbClr val="D52D26"/>
                </a:solidFill>
              </a:rPr>
              <a:t> </a:t>
            </a:r>
            <a:r>
              <a:rPr lang="ar-SA" dirty="0">
                <a:solidFill>
                  <a:srgbClr val="D9791B"/>
                </a:solidFill>
              </a:rPr>
              <a:t>عن طريق التصرف بالوصية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374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8 - </a:t>
            </a:r>
            <a:r>
              <a:rPr lang="ar-SA" dirty="0">
                <a:solidFill>
                  <a:srgbClr val="0070C0"/>
                </a:solidFill>
              </a:rPr>
              <a:t>أن ينص التشريع على أن العضوية في المنظمات التطوعية </a:t>
            </a:r>
            <a:r>
              <a:rPr lang="ar-SA" dirty="0">
                <a:solidFill>
                  <a:srgbClr val="FF0000"/>
                </a:solidFill>
              </a:rPr>
              <a:t>عضوية </a:t>
            </a:r>
            <a:r>
              <a:rPr lang="ar-SA" dirty="0" smtClean="0">
                <a:solidFill>
                  <a:srgbClr val="FF0000"/>
                </a:solidFill>
              </a:rPr>
              <a:t>اختيارية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81AA52"/>
                </a:solidFill>
              </a:rPr>
              <a:t>أي لا يجوز أن يفرض على أي شخص الانضمام أو الاستمرار في عضوية المنظمة </a:t>
            </a:r>
            <a:r>
              <a:rPr lang="ar-SA" dirty="0">
                <a:solidFill>
                  <a:srgbClr val="FF0000"/>
                </a:solidFill>
              </a:rPr>
              <a:t>إلا حسب رغبته</a:t>
            </a:r>
            <a:r>
              <a:rPr lang="ar-SA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421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13859"/>
            <a:ext cx="8915400" cy="4525963"/>
          </a:xfrm>
        </p:spPr>
        <p:txBody>
          <a:bodyPr/>
          <a:lstStyle/>
          <a:p>
            <a:r>
              <a:rPr lang="ar-SA" b="1" dirty="0"/>
              <a:t>ثانيا  : </a:t>
            </a:r>
            <a:r>
              <a:rPr lang="ar-SA" b="1" dirty="0">
                <a:solidFill>
                  <a:srgbClr val="FF0000"/>
                </a:solidFill>
              </a:rPr>
              <a:t>القواعد القانونية الأساسية للعمل التطوعي</a:t>
            </a:r>
          </a:p>
          <a:p>
            <a:r>
              <a:rPr lang="ar-SA" dirty="0" smtClean="0"/>
              <a:t>         تؤكد </a:t>
            </a:r>
            <a:r>
              <a:rPr lang="ar-SA" dirty="0"/>
              <a:t>جميع التشريعات العربية التي تنظم عمل المنظمات </a:t>
            </a:r>
            <a:r>
              <a:rPr lang="ar-SA" dirty="0" smtClean="0"/>
              <a:t>التطـوعيـة ، </a:t>
            </a:r>
            <a:r>
              <a:rPr lang="ar-SA" dirty="0"/>
              <a:t>والتي </a:t>
            </a:r>
            <a:r>
              <a:rPr lang="ar-SA" dirty="0" smtClean="0"/>
              <a:t>تعـد بمثـابة القوانيـن ، </a:t>
            </a:r>
            <a:r>
              <a:rPr lang="ar-SA" dirty="0">
                <a:solidFill>
                  <a:srgbClr val="0070C0"/>
                </a:solidFill>
              </a:rPr>
              <a:t>أن </a:t>
            </a:r>
            <a:r>
              <a:rPr lang="ar-SA" dirty="0" smtClean="0">
                <a:solidFill>
                  <a:srgbClr val="0070C0"/>
                </a:solidFill>
              </a:rPr>
              <a:t>إشهـار المؤسسـة </a:t>
            </a:r>
            <a:r>
              <a:rPr lang="ar-SA" dirty="0">
                <a:solidFill>
                  <a:srgbClr val="0070C0"/>
                </a:solidFill>
              </a:rPr>
              <a:t>أو تسجيلها </a:t>
            </a:r>
            <a:r>
              <a:rPr lang="ar-SA" dirty="0" smtClean="0">
                <a:solidFill>
                  <a:srgbClr val="0070C0"/>
                </a:solidFill>
              </a:rPr>
              <a:t>لـدى الجهـة </a:t>
            </a:r>
            <a:r>
              <a:rPr lang="ar-SA" dirty="0">
                <a:solidFill>
                  <a:srgbClr val="0070C0"/>
                </a:solidFill>
              </a:rPr>
              <a:t>الإدارية </a:t>
            </a:r>
            <a:r>
              <a:rPr lang="ar-SA" dirty="0" smtClean="0">
                <a:solidFill>
                  <a:srgbClr val="0070C0"/>
                </a:solidFill>
              </a:rPr>
              <a:t>المعنيـة </a:t>
            </a:r>
            <a:r>
              <a:rPr lang="ar-SA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الدولـة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يتطلب </a:t>
            </a:r>
            <a:r>
              <a:rPr lang="ar-SA" dirty="0" smtClean="0">
                <a:solidFill>
                  <a:srgbClr val="C00000"/>
                </a:solidFill>
              </a:rPr>
              <a:t>وضـع </a:t>
            </a:r>
            <a:r>
              <a:rPr lang="ar-SA" dirty="0">
                <a:solidFill>
                  <a:srgbClr val="C00000"/>
                </a:solidFill>
              </a:rPr>
              <a:t>أنظمة أساسية تغطي </a:t>
            </a:r>
            <a:r>
              <a:rPr lang="ar-SA" dirty="0" smtClean="0">
                <a:solidFill>
                  <a:srgbClr val="C00000"/>
                </a:solidFill>
              </a:rPr>
              <a:t>جميـع </a:t>
            </a:r>
            <a:r>
              <a:rPr lang="ar-SA" dirty="0">
                <a:solidFill>
                  <a:srgbClr val="C00000"/>
                </a:solidFill>
              </a:rPr>
              <a:t>احتياجات هذه </a:t>
            </a:r>
            <a:r>
              <a:rPr lang="ar-SA" dirty="0" smtClean="0">
                <a:solidFill>
                  <a:srgbClr val="7030A0"/>
                </a:solidFill>
              </a:rPr>
              <a:t>التشريعـات وتتفق مـع </a:t>
            </a:r>
            <a:r>
              <a:rPr lang="ar-SA" dirty="0">
                <a:solidFill>
                  <a:srgbClr val="7030A0"/>
                </a:solidFill>
              </a:rPr>
              <a:t>التشريعات المعمول بها في البلاد العربية</a:t>
            </a:r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>
                <a:solidFill>
                  <a:srgbClr val="FF0000"/>
                </a:solidFill>
              </a:rPr>
              <a:t>ولا </a:t>
            </a:r>
            <a:r>
              <a:rPr lang="ar-SA" dirty="0" smtClean="0">
                <a:solidFill>
                  <a:srgbClr val="FF0000"/>
                </a:solidFill>
              </a:rPr>
              <a:t>يجـوز </a:t>
            </a:r>
            <a:r>
              <a:rPr lang="ar-SA" dirty="0">
                <a:solidFill>
                  <a:srgbClr val="FF0000"/>
                </a:solidFill>
              </a:rPr>
              <a:t>أن تتعارض </a:t>
            </a:r>
            <a:r>
              <a:rPr lang="ar-SA" dirty="0" smtClean="0">
                <a:solidFill>
                  <a:srgbClr val="FF0000"/>
                </a:solidFill>
              </a:rPr>
              <a:t>معهـا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52D26"/>
                </a:solidFill>
              </a:rPr>
              <a:t>كمـا تأتـي متفقـة ومـتكاملـة مـع الأبعـاد التـي تنـادي بهـا </a:t>
            </a:r>
            <a:r>
              <a:rPr lang="ar-SA" dirty="0" smtClean="0">
                <a:solidFill>
                  <a:srgbClr val="0E478A"/>
                </a:solidFill>
              </a:rPr>
              <a:t>المنظمات الدولية </a:t>
            </a:r>
            <a:r>
              <a:rPr lang="ar-SA" dirty="0" smtClean="0"/>
              <a:t>، التطوعية </a:t>
            </a:r>
            <a:r>
              <a:rPr lang="ar-SA" dirty="0"/>
              <a:t>في </a:t>
            </a:r>
            <a:r>
              <a:rPr lang="ar-SA" dirty="0" smtClean="0"/>
              <a:t>المستقبل 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806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1576" y="126876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  <a:r>
              <a:rPr lang="ar-SA" i="1" dirty="0">
                <a:solidFill>
                  <a:srgbClr val="7030A0"/>
                </a:solidFill>
              </a:rPr>
              <a:t>وتتفق هذه التشريعات في عدة قواعد لابد أن تراعيها هذه الأنظمة </a:t>
            </a:r>
            <a:r>
              <a:rPr lang="ar-SA" i="1" dirty="0" smtClean="0">
                <a:solidFill>
                  <a:srgbClr val="7030A0"/>
                </a:solidFill>
              </a:rPr>
              <a:t>وهي </a:t>
            </a:r>
            <a:r>
              <a:rPr lang="ar-SA" dirty="0" smtClean="0"/>
              <a:t>:</a:t>
            </a:r>
          </a:p>
          <a:p>
            <a:r>
              <a:rPr lang="ar-SA" dirty="0" smtClean="0"/>
              <a:t> 1– </a:t>
            </a:r>
            <a:r>
              <a:rPr lang="ar-SA" dirty="0" smtClean="0">
                <a:solidFill>
                  <a:srgbClr val="FF0000"/>
                </a:solidFill>
              </a:rPr>
              <a:t>هوية المؤسسين </a:t>
            </a:r>
          </a:p>
          <a:p>
            <a:r>
              <a:rPr lang="ar-SA" dirty="0" smtClean="0"/>
              <a:t>    </a:t>
            </a:r>
            <a:r>
              <a:rPr lang="ar-SA" dirty="0" smtClean="0">
                <a:solidFill>
                  <a:srgbClr val="0070C0"/>
                </a:solidFill>
              </a:rPr>
              <a:t>يجب </a:t>
            </a:r>
            <a:r>
              <a:rPr lang="ar-SA" dirty="0">
                <a:solidFill>
                  <a:srgbClr val="0070C0"/>
                </a:solidFill>
              </a:rPr>
              <a:t>أن يتضمن النظام </a:t>
            </a:r>
            <a:r>
              <a:rPr lang="ar-SA" dirty="0" smtClean="0">
                <a:solidFill>
                  <a:srgbClr val="0070C0"/>
                </a:solidFill>
              </a:rPr>
              <a:t>الأساسي </a:t>
            </a:r>
            <a:r>
              <a:rPr lang="ar-SA" dirty="0">
                <a:solidFill>
                  <a:srgbClr val="FF0000"/>
                </a:solidFill>
              </a:rPr>
              <a:t>أسماء المؤسسين </a:t>
            </a:r>
            <a:r>
              <a:rPr lang="ar-SA" dirty="0"/>
              <a:t>ومعلومات </a:t>
            </a:r>
            <a:r>
              <a:rPr lang="ar-SA" dirty="0" smtClean="0"/>
              <a:t>محـددة عنهـم ، </a:t>
            </a:r>
            <a:r>
              <a:rPr lang="ar-SA" dirty="0" smtClean="0">
                <a:solidFill>
                  <a:srgbClr val="00B050"/>
                </a:solidFill>
              </a:rPr>
              <a:t>كالسـن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F04316"/>
                </a:solidFill>
              </a:rPr>
              <a:t>والمستـوى العلمـي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والمهنـة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70C0"/>
                </a:solidFill>
              </a:rPr>
              <a:t>ومحـل الإقامة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ECA02F"/>
                </a:solidFill>
              </a:rPr>
              <a:t>والجنسية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ومـا يؤكـد فـي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بعض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التشريعات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أن المؤسس </a:t>
            </a:r>
            <a:r>
              <a:rPr lang="ar-SA" dirty="0" smtClean="0">
                <a:solidFill>
                  <a:srgbClr val="FF0000"/>
                </a:solidFill>
              </a:rPr>
              <a:t>لـم يصـدر ضـده حكـم </a:t>
            </a:r>
            <a:r>
              <a:rPr lang="ar-SA" dirty="0">
                <a:solidFill>
                  <a:srgbClr val="FF0000"/>
                </a:solidFill>
              </a:rPr>
              <a:t>نهائي </a:t>
            </a:r>
            <a:r>
              <a:rPr lang="ar-SA" dirty="0" smtClean="0">
                <a:solidFill>
                  <a:srgbClr val="FF0000"/>
                </a:solidFill>
              </a:rPr>
              <a:t>بعقـوبة جنائيـة </a:t>
            </a:r>
            <a:r>
              <a:rPr lang="ar-SA" dirty="0" smtClean="0">
                <a:solidFill>
                  <a:srgbClr val="0070C0"/>
                </a:solidFill>
              </a:rPr>
              <a:t>، </a:t>
            </a:r>
            <a:r>
              <a:rPr lang="ar-SA" dirty="0">
                <a:solidFill>
                  <a:srgbClr val="0070C0"/>
                </a:solidFill>
              </a:rPr>
              <a:t>أو </a:t>
            </a:r>
            <a:r>
              <a:rPr lang="ar-SA" dirty="0" smtClean="0">
                <a:solidFill>
                  <a:srgbClr val="0070C0"/>
                </a:solidFill>
              </a:rPr>
              <a:t>بعقـوبة مقيـدة للحريـات </a:t>
            </a:r>
            <a:r>
              <a:rPr lang="ar-SA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جنحـة مخلـة </a:t>
            </a:r>
            <a:r>
              <a:rPr lang="ar-SA" dirty="0">
                <a:solidFill>
                  <a:srgbClr val="0070C0"/>
                </a:solidFill>
              </a:rPr>
              <a:t>بالشرف أو </a:t>
            </a:r>
            <a:r>
              <a:rPr lang="ar-SA" dirty="0" smtClean="0">
                <a:solidFill>
                  <a:srgbClr val="0070C0"/>
                </a:solidFill>
              </a:rPr>
              <a:t>بالأمانة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dirty="0" smtClean="0"/>
              <a:t>. </a:t>
            </a:r>
            <a:r>
              <a:rPr lang="ar-SA" dirty="0">
                <a:solidFill>
                  <a:srgbClr val="00B050"/>
                </a:solidFill>
              </a:rPr>
              <a:t>وتشترط بعض التشريعات أن يكون </a:t>
            </a:r>
            <a:r>
              <a:rPr lang="ar-SA" dirty="0">
                <a:solidFill>
                  <a:srgbClr val="0E478A"/>
                </a:solidFill>
              </a:rPr>
              <a:t>من مواطني </a:t>
            </a:r>
            <a:r>
              <a:rPr lang="ar-SA" dirty="0" smtClean="0">
                <a:solidFill>
                  <a:srgbClr val="0E478A"/>
                </a:solidFill>
              </a:rPr>
              <a:t>البلد </a:t>
            </a:r>
            <a:r>
              <a:rPr lang="ar-SA" dirty="0" smtClean="0"/>
              <a:t>. </a:t>
            </a:r>
            <a:r>
              <a:rPr lang="ar-SA" dirty="0">
                <a:solidFill>
                  <a:srgbClr val="D9791B"/>
                </a:solidFill>
              </a:rPr>
              <a:t>وتشترط هذه التشريعات أن يوقع على طلب التأسيس جميع </a:t>
            </a:r>
            <a:r>
              <a:rPr lang="ar-SA" dirty="0" smtClean="0">
                <a:solidFill>
                  <a:srgbClr val="D9791B"/>
                </a:solidFill>
              </a:rPr>
              <a:t>المؤسسين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939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2 – </a:t>
            </a:r>
            <a:r>
              <a:rPr lang="ar-SA" dirty="0" smtClean="0">
                <a:solidFill>
                  <a:srgbClr val="FF0000"/>
                </a:solidFill>
              </a:rPr>
              <a:t>أهداف المنظمة التطوعية</a:t>
            </a:r>
          </a:p>
          <a:p>
            <a:r>
              <a:rPr lang="ar-SA" dirty="0" smtClean="0"/>
              <a:t>   </a:t>
            </a:r>
            <a:r>
              <a:rPr lang="ar-SA" dirty="0" smtClean="0">
                <a:solidFill>
                  <a:srgbClr val="0070C0"/>
                </a:solidFill>
              </a:rPr>
              <a:t>تذهب </a:t>
            </a:r>
            <a:r>
              <a:rPr lang="ar-SA" dirty="0">
                <a:solidFill>
                  <a:srgbClr val="0070C0"/>
                </a:solidFill>
              </a:rPr>
              <a:t>جميع التشريعات إلى ضرورة أن يتضمن النظام </a:t>
            </a:r>
            <a:r>
              <a:rPr lang="ar-SA" dirty="0" smtClean="0">
                <a:solidFill>
                  <a:srgbClr val="0070C0"/>
                </a:solidFill>
              </a:rPr>
              <a:t>الأساسي  للمنظمـات التطوعيـة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FF0000"/>
                </a:solidFill>
              </a:rPr>
              <a:t>غايـات المنظمـة التطوعيـة وأهدافها </a:t>
            </a:r>
            <a:r>
              <a:rPr lang="ar-SA" dirty="0">
                <a:solidFill>
                  <a:srgbClr val="FF0000"/>
                </a:solidFill>
              </a:rPr>
              <a:t>بشكل </a:t>
            </a:r>
            <a:r>
              <a:rPr lang="ar-SA" dirty="0" smtClean="0">
                <a:solidFill>
                  <a:srgbClr val="FF0000"/>
                </a:solidFill>
              </a:rPr>
              <a:t>محـدد 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وبما لا يقبل </a:t>
            </a:r>
            <a:r>
              <a:rPr lang="ar-SA" dirty="0" smtClean="0">
                <a:solidFill>
                  <a:srgbClr val="7030A0"/>
                </a:solidFill>
              </a:rPr>
              <a:t>الغموض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بحيث لا تستهدف هذه الغايات أي غايات أو </a:t>
            </a:r>
            <a:r>
              <a:rPr lang="ar-SA" dirty="0" smtClean="0">
                <a:solidFill>
                  <a:srgbClr val="00B050"/>
                </a:solidFill>
              </a:rPr>
              <a:t>نشاطـات </a:t>
            </a:r>
            <a:r>
              <a:rPr lang="ar-SA" dirty="0">
                <a:solidFill>
                  <a:srgbClr val="00B050"/>
                </a:solidFill>
              </a:rPr>
              <a:t>في </a:t>
            </a:r>
            <a:r>
              <a:rPr lang="ar-SA" dirty="0" smtClean="0">
                <a:solidFill>
                  <a:srgbClr val="00B050"/>
                </a:solidFill>
              </a:rPr>
              <a:t>الحقـول </a:t>
            </a:r>
            <a:r>
              <a:rPr lang="ar-SA" dirty="0" smtClean="0">
                <a:solidFill>
                  <a:srgbClr val="C00000"/>
                </a:solidFill>
              </a:rPr>
              <a:t>السياسيـة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D9791B"/>
                </a:solidFill>
              </a:rPr>
              <a:t>والدينيـة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والطائفية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.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وأن تقدم خدماتها إلى جميع المواطنين دون التمييز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بينهم</a:t>
            </a:r>
            <a:r>
              <a:rPr lang="ar-SA" dirty="0" smtClean="0"/>
              <a:t>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30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وقد </a:t>
            </a:r>
            <a:r>
              <a:rPr lang="ar-SA" dirty="0"/>
              <a:t>حددت هذه </a:t>
            </a:r>
            <a:r>
              <a:rPr lang="ar-SA" dirty="0" smtClean="0"/>
              <a:t>التشريعات ، </a:t>
            </a:r>
            <a:r>
              <a:rPr lang="ar-SA" dirty="0"/>
              <a:t>وبشكل </a:t>
            </a:r>
            <a:r>
              <a:rPr lang="ar-SA" dirty="0" smtClean="0"/>
              <a:t>واضح ، </a:t>
            </a:r>
            <a:r>
              <a:rPr lang="ar-SA" dirty="0">
                <a:solidFill>
                  <a:srgbClr val="FF0000"/>
                </a:solidFill>
              </a:rPr>
              <a:t>ألا تتضمن </a:t>
            </a:r>
            <a:r>
              <a:rPr lang="ar-SA" dirty="0" smtClean="0">
                <a:solidFill>
                  <a:srgbClr val="FF0000"/>
                </a:solidFill>
              </a:rPr>
              <a:t>هـذه الأهـداف تحقيـق الربـح المـادي واقتسامه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070C0"/>
                </a:solidFill>
              </a:rPr>
              <a:t>أو تحقيق المنفعة </a:t>
            </a:r>
            <a:r>
              <a:rPr lang="ar-SA" dirty="0" smtClean="0">
                <a:solidFill>
                  <a:srgbClr val="0070C0"/>
                </a:solidFill>
              </a:rPr>
              <a:t>الشخصية</a:t>
            </a:r>
            <a:r>
              <a:rPr lang="ar-SA" dirty="0" smtClean="0"/>
              <a:t> . </a:t>
            </a:r>
          </a:p>
          <a:p>
            <a:r>
              <a:rPr lang="ar-SA" dirty="0"/>
              <a:t> </a:t>
            </a:r>
            <a:r>
              <a:rPr lang="ar-SA" dirty="0" smtClean="0"/>
              <a:t>            </a:t>
            </a:r>
            <a:r>
              <a:rPr lang="ar-SA" dirty="0" smtClean="0">
                <a:solidFill>
                  <a:srgbClr val="00B050"/>
                </a:solidFill>
              </a:rPr>
              <a:t>وقـد </a:t>
            </a:r>
            <a:r>
              <a:rPr lang="ar-SA" dirty="0">
                <a:solidFill>
                  <a:srgbClr val="00B050"/>
                </a:solidFill>
              </a:rPr>
              <a:t>نص </a:t>
            </a:r>
            <a:r>
              <a:rPr lang="ar-SA" dirty="0" smtClean="0">
                <a:solidFill>
                  <a:srgbClr val="00B050"/>
                </a:solidFill>
              </a:rPr>
              <a:t>عـدد مـن التشـريعات </a:t>
            </a:r>
            <a:r>
              <a:rPr lang="ar-SA" dirty="0">
                <a:solidFill>
                  <a:srgbClr val="00B050"/>
                </a:solidFill>
              </a:rPr>
              <a:t>على أنه </a:t>
            </a:r>
            <a:r>
              <a:rPr lang="ar-SA" dirty="0" smtClean="0">
                <a:solidFill>
                  <a:srgbClr val="FF0000"/>
                </a:solidFill>
              </a:rPr>
              <a:t>يحظـر </a:t>
            </a:r>
            <a:r>
              <a:rPr lang="ar-SA" dirty="0">
                <a:solidFill>
                  <a:srgbClr val="FF0000"/>
                </a:solidFill>
              </a:rPr>
              <a:t>إنشاء الجمعيات </a:t>
            </a:r>
            <a:r>
              <a:rPr lang="ar-SA" dirty="0" smtClean="0">
                <a:solidFill>
                  <a:srgbClr val="FF0000"/>
                </a:solidFill>
              </a:rPr>
              <a:t>السرية</a:t>
            </a:r>
            <a:r>
              <a:rPr lang="ar-SA" dirty="0" smtClean="0"/>
              <a:t> ، </a:t>
            </a:r>
            <a:r>
              <a:rPr lang="ar-SA" dirty="0">
                <a:solidFill>
                  <a:srgbClr val="D9791B"/>
                </a:solidFill>
              </a:rPr>
              <a:t>كما يحظر أن يكون من بين أغراض الجمعية أن تمارس </a:t>
            </a:r>
            <a:r>
              <a:rPr lang="ar-SA" dirty="0" smtClean="0">
                <a:solidFill>
                  <a:srgbClr val="D9791B"/>
                </a:solidFill>
              </a:rPr>
              <a:t>نشاطـا </a:t>
            </a:r>
            <a:r>
              <a:rPr lang="ar-SA" dirty="0" smtClean="0">
                <a:solidFill>
                  <a:srgbClr val="FF0000"/>
                </a:solidFill>
              </a:rPr>
              <a:t>يهدد </a:t>
            </a:r>
            <a:r>
              <a:rPr lang="ar-SA" dirty="0">
                <a:solidFill>
                  <a:srgbClr val="FF0000"/>
                </a:solidFill>
              </a:rPr>
              <a:t>الوحدة </a:t>
            </a:r>
            <a:r>
              <a:rPr lang="ar-SA" dirty="0" smtClean="0">
                <a:solidFill>
                  <a:srgbClr val="FF0000"/>
                </a:solidFill>
              </a:rPr>
              <a:t>الوطنية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أو مخالفة النظام </a:t>
            </a:r>
            <a:r>
              <a:rPr lang="ar-SA" dirty="0" smtClean="0">
                <a:solidFill>
                  <a:srgbClr val="0070C0"/>
                </a:solidFill>
              </a:rPr>
              <a:t>العام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أو </a:t>
            </a:r>
            <a:r>
              <a:rPr lang="ar-SA" dirty="0" smtClean="0">
                <a:solidFill>
                  <a:srgbClr val="00B050"/>
                </a:solidFill>
              </a:rPr>
              <a:t>الآداب </a:t>
            </a:r>
            <a:r>
              <a:rPr lang="ar-SA" dirty="0" smtClean="0"/>
              <a:t>، </a:t>
            </a:r>
            <a:r>
              <a:rPr lang="ar-SA" dirty="0"/>
              <a:t>أو </a:t>
            </a:r>
            <a:r>
              <a:rPr lang="ar-SA" dirty="0">
                <a:solidFill>
                  <a:srgbClr val="FF0000"/>
                </a:solidFill>
              </a:rPr>
              <a:t>الدعوة إلى التمييز بين المواطنين بسبب </a:t>
            </a:r>
            <a:r>
              <a:rPr lang="ar-SA" dirty="0"/>
              <a:t>ا</a:t>
            </a:r>
            <a:r>
              <a:rPr lang="ar-SA" dirty="0">
                <a:solidFill>
                  <a:srgbClr val="00B050"/>
                </a:solidFill>
              </a:rPr>
              <a:t>لجنس</a:t>
            </a:r>
            <a:r>
              <a:rPr lang="ar-SA" dirty="0"/>
              <a:t> أو </a:t>
            </a:r>
            <a:r>
              <a:rPr lang="ar-SA" dirty="0">
                <a:solidFill>
                  <a:srgbClr val="0070C0"/>
                </a:solidFill>
              </a:rPr>
              <a:t>الأصل</a:t>
            </a:r>
            <a:r>
              <a:rPr lang="ar-SA" dirty="0"/>
              <a:t> أو </a:t>
            </a:r>
            <a:r>
              <a:rPr lang="ar-SA" dirty="0">
                <a:solidFill>
                  <a:srgbClr val="D9791B"/>
                </a:solidFill>
              </a:rPr>
              <a:t>اللون</a:t>
            </a:r>
            <a:r>
              <a:rPr lang="ar-SA" dirty="0"/>
              <a:t> أو </a:t>
            </a:r>
            <a:r>
              <a:rPr lang="ar-SA" dirty="0">
                <a:solidFill>
                  <a:srgbClr val="00B050"/>
                </a:solidFill>
              </a:rPr>
              <a:t>اللغة</a:t>
            </a:r>
            <a:r>
              <a:rPr lang="ar-SA" dirty="0"/>
              <a:t> أو </a:t>
            </a:r>
            <a:r>
              <a:rPr lang="ar-SA" dirty="0">
                <a:solidFill>
                  <a:srgbClr val="7030A0"/>
                </a:solidFill>
              </a:rPr>
              <a:t>الدين</a:t>
            </a:r>
            <a:r>
              <a:rPr lang="ar-SA" dirty="0"/>
              <a:t> أو</a:t>
            </a:r>
            <a:r>
              <a:rPr lang="ar-SA" dirty="0">
                <a:solidFill>
                  <a:srgbClr val="D9791B"/>
                </a:solidFill>
              </a:rPr>
              <a:t> </a:t>
            </a:r>
            <a:r>
              <a:rPr lang="ar-SA" dirty="0" smtClean="0">
                <a:solidFill>
                  <a:srgbClr val="D9791B"/>
                </a:solidFill>
              </a:rPr>
              <a:t>العقيدة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477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75592" y="1268760"/>
            <a:ext cx="8915400" cy="4525963"/>
          </a:xfrm>
        </p:spPr>
        <p:txBody>
          <a:bodyPr/>
          <a:lstStyle/>
          <a:p>
            <a:r>
              <a:rPr lang="ar-SA" dirty="0" smtClean="0"/>
              <a:t> 3 – </a:t>
            </a:r>
            <a:r>
              <a:rPr lang="ar-SA" dirty="0" smtClean="0">
                <a:solidFill>
                  <a:srgbClr val="FF0000"/>
                </a:solidFill>
              </a:rPr>
              <a:t>شروط العضوية</a:t>
            </a:r>
          </a:p>
          <a:p>
            <a:r>
              <a:rPr lang="ar-SA" dirty="0" smtClean="0"/>
              <a:t>              تذهب </a:t>
            </a:r>
            <a:r>
              <a:rPr lang="ar-SA" dirty="0"/>
              <a:t>جميع التشريعات العربية إلى </a:t>
            </a:r>
            <a:r>
              <a:rPr lang="ar-SA" dirty="0">
                <a:solidFill>
                  <a:srgbClr val="0070C0"/>
                </a:solidFill>
              </a:rPr>
              <a:t>ضرورة أن يحدد النظام </a:t>
            </a:r>
            <a:r>
              <a:rPr lang="ar-SA" dirty="0" smtClean="0">
                <a:solidFill>
                  <a:srgbClr val="0070C0"/>
                </a:solidFill>
              </a:rPr>
              <a:t>الأساسي </a:t>
            </a:r>
            <a:r>
              <a:rPr lang="ar-SA" dirty="0">
                <a:solidFill>
                  <a:srgbClr val="0070C0"/>
                </a:solidFill>
              </a:rPr>
              <a:t>للجمعية </a:t>
            </a:r>
            <a:r>
              <a:rPr lang="ar-SA" dirty="0">
                <a:solidFill>
                  <a:srgbClr val="FF0000"/>
                </a:solidFill>
              </a:rPr>
              <a:t>شروط </a:t>
            </a:r>
            <a:r>
              <a:rPr lang="ar-SA" dirty="0" smtClean="0">
                <a:solidFill>
                  <a:srgbClr val="FF0000"/>
                </a:solidFill>
              </a:rPr>
              <a:t>العضوية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واشتراكات </a:t>
            </a:r>
            <a:r>
              <a:rPr lang="ar-SA" dirty="0" smtClean="0">
                <a:solidFill>
                  <a:srgbClr val="0070C0"/>
                </a:solidFill>
              </a:rPr>
              <a:t>الأعضاء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وطرق </a:t>
            </a:r>
            <a:r>
              <a:rPr lang="ar-SA" dirty="0" smtClean="0">
                <a:solidFill>
                  <a:srgbClr val="00B050"/>
                </a:solidFill>
              </a:rPr>
              <a:t>إسقـاط العضـويـة </a:t>
            </a:r>
            <a:r>
              <a:rPr lang="ar-SA" dirty="0" smtClean="0"/>
              <a:t>. </a:t>
            </a:r>
            <a:r>
              <a:rPr lang="ar-SA" dirty="0" smtClean="0">
                <a:solidFill>
                  <a:srgbClr val="7030A0"/>
                </a:solidFill>
              </a:rPr>
              <a:t>وتـذهب الأنظمـة الأسـاسيـة إلـى مـن لـه حــق الانتسـاب </a:t>
            </a:r>
            <a:r>
              <a:rPr lang="ar-SA" dirty="0">
                <a:solidFill>
                  <a:srgbClr val="7030A0"/>
                </a:solidFill>
              </a:rPr>
              <a:t>إلى </a:t>
            </a:r>
            <a:r>
              <a:rPr lang="ar-SA" dirty="0" smtClean="0">
                <a:solidFill>
                  <a:srgbClr val="7030A0"/>
                </a:solidFill>
              </a:rPr>
              <a:t>التنظيـم مـن حيـث جنسيته </a:t>
            </a:r>
            <a:r>
              <a:rPr lang="ar-SA" dirty="0" smtClean="0"/>
              <a:t>. حيث تذهـب بعض  التشـريعات </a:t>
            </a:r>
            <a:r>
              <a:rPr lang="ar-SA" dirty="0"/>
              <a:t>إلى </a:t>
            </a:r>
            <a:r>
              <a:rPr lang="ar-SA" dirty="0" smtClean="0">
                <a:solidFill>
                  <a:srgbClr val="FF0000"/>
                </a:solidFill>
              </a:rPr>
              <a:t>قصـر عضـوية </a:t>
            </a:r>
            <a:r>
              <a:rPr lang="ar-SA" dirty="0">
                <a:solidFill>
                  <a:srgbClr val="FF0000"/>
                </a:solidFill>
              </a:rPr>
              <a:t>المنظمات على </a:t>
            </a:r>
            <a:r>
              <a:rPr lang="ar-SA" dirty="0" smtClean="0">
                <a:solidFill>
                  <a:srgbClr val="FF0000"/>
                </a:solidFill>
              </a:rPr>
              <a:t>الـوطنيين فقط </a:t>
            </a:r>
            <a:r>
              <a:rPr lang="ar-SA" dirty="0" smtClean="0"/>
              <a:t>. بينما نجـد بعض التشريعات </a:t>
            </a:r>
            <a:r>
              <a:rPr lang="ar-SA" dirty="0" smtClean="0">
                <a:solidFill>
                  <a:srgbClr val="7030A0"/>
                </a:solidFill>
              </a:rPr>
              <a:t>تمنح الحـق لغيـر الـوطنيين </a:t>
            </a:r>
            <a:r>
              <a:rPr lang="ar-SA" dirty="0">
                <a:solidFill>
                  <a:srgbClr val="7030A0"/>
                </a:solidFill>
              </a:rPr>
              <a:t>في الانضمام إلى عضوية هذه </a:t>
            </a:r>
            <a:r>
              <a:rPr lang="ar-SA" dirty="0" smtClean="0">
                <a:solidFill>
                  <a:srgbClr val="7030A0"/>
                </a:solidFill>
              </a:rPr>
              <a:t>التنظيمات</a:t>
            </a:r>
            <a:r>
              <a:rPr lang="ar-SA" dirty="0" smtClean="0"/>
              <a:t> . </a:t>
            </a:r>
            <a:r>
              <a:rPr lang="ar-SA" dirty="0">
                <a:solidFill>
                  <a:srgbClr val="FF0000"/>
                </a:solidFill>
              </a:rPr>
              <a:t>وتحدد الأنظمة في العادة </a:t>
            </a:r>
            <a:r>
              <a:rPr lang="ar-SA" dirty="0">
                <a:solidFill>
                  <a:srgbClr val="00B050"/>
                </a:solidFill>
              </a:rPr>
              <a:t>سن </a:t>
            </a:r>
            <a:r>
              <a:rPr lang="ar-SA" dirty="0" smtClean="0">
                <a:solidFill>
                  <a:srgbClr val="00B050"/>
                </a:solidFill>
              </a:rPr>
              <a:t>الانتساب </a:t>
            </a:r>
            <a:r>
              <a:rPr lang="ar-SA" dirty="0" smtClean="0"/>
              <a:t>، </a:t>
            </a:r>
            <a:r>
              <a:rPr lang="ar-SA" dirty="0"/>
              <a:t>وغالبا ما </a:t>
            </a:r>
            <a:r>
              <a:rPr lang="ar-SA" dirty="0" smtClean="0"/>
              <a:t>يعـد </a:t>
            </a:r>
            <a:r>
              <a:rPr lang="ar-SA" dirty="0"/>
              <a:t>سن </a:t>
            </a:r>
            <a:r>
              <a:rPr lang="ar-SA" dirty="0">
                <a:solidFill>
                  <a:srgbClr val="FF0000"/>
                </a:solidFill>
              </a:rPr>
              <a:t>الثامنة </a:t>
            </a:r>
            <a:r>
              <a:rPr lang="ar-SA" dirty="0" smtClean="0">
                <a:solidFill>
                  <a:srgbClr val="FF0000"/>
                </a:solidFill>
              </a:rPr>
              <a:t>عشـرة </a:t>
            </a:r>
            <a:r>
              <a:rPr lang="ar-SA" dirty="0" smtClean="0"/>
              <a:t>هـو الحـد </a:t>
            </a:r>
            <a:r>
              <a:rPr lang="ar-SA" dirty="0"/>
              <a:t>الأدنى </a:t>
            </a:r>
            <a:r>
              <a:rPr lang="ar-SA" dirty="0" smtClean="0"/>
              <a:t>للعضوية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773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وتشترط </a:t>
            </a:r>
            <a:r>
              <a:rPr lang="ar-SA" dirty="0"/>
              <a:t>هذه الأنظمة </a:t>
            </a:r>
            <a:r>
              <a:rPr lang="ar-SA" dirty="0">
                <a:solidFill>
                  <a:srgbClr val="FF0000"/>
                </a:solidFill>
              </a:rPr>
              <a:t>أن يكون الراغب في الانتساب إلى التنظيم متمتعا بحقوقه المدنية </a:t>
            </a:r>
            <a:r>
              <a:rPr lang="ar-SA" dirty="0" smtClean="0">
                <a:solidFill>
                  <a:srgbClr val="FF0000"/>
                </a:solidFill>
              </a:rPr>
              <a:t>كاملة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وأن يكون ذا أخلاق </a:t>
            </a:r>
            <a:r>
              <a:rPr lang="ar-SA" dirty="0" smtClean="0">
                <a:solidFill>
                  <a:srgbClr val="0070C0"/>
                </a:solidFill>
              </a:rPr>
              <a:t>حميدة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وحسن السيرة </a:t>
            </a:r>
            <a:r>
              <a:rPr lang="ar-SA" dirty="0" smtClean="0">
                <a:solidFill>
                  <a:srgbClr val="00B050"/>
                </a:solidFill>
              </a:rPr>
              <a:t>والسلوك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E478A"/>
                </a:solidFill>
              </a:rPr>
              <a:t>وأن يحصل على تزكية عضوين من الأعضاء </a:t>
            </a:r>
            <a:r>
              <a:rPr lang="ar-SA" dirty="0" smtClean="0">
                <a:solidFill>
                  <a:srgbClr val="0E478A"/>
                </a:solidFill>
              </a:rPr>
              <a:t>العاملين</a:t>
            </a:r>
            <a:r>
              <a:rPr lang="ar-SA" dirty="0" smtClean="0"/>
              <a:t> ، </a:t>
            </a:r>
            <a:r>
              <a:rPr lang="ar-SA" dirty="0">
                <a:solidFill>
                  <a:srgbClr val="ECA02F"/>
                </a:solidFill>
              </a:rPr>
              <a:t>أو عضو من أعضاء هيئة إدارة </a:t>
            </a:r>
            <a:r>
              <a:rPr lang="ar-SA" dirty="0" smtClean="0">
                <a:solidFill>
                  <a:srgbClr val="ECA02F"/>
                </a:solidFill>
              </a:rPr>
              <a:t>الجمعية </a:t>
            </a:r>
            <a:r>
              <a:rPr lang="ar-SA" dirty="0" smtClean="0"/>
              <a:t>،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وأن يوافق على النظام الأساس للمؤسسة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التطوعية</a:t>
            </a:r>
            <a:r>
              <a:rPr lang="ar-SA" dirty="0" smtClean="0"/>
              <a:t> .</a:t>
            </a:r>
            <a:endParaRPr lang="ar-SA" dirty="0"/>
          </a:p>
          <a:p>
            <a:r>
              <a:rPr lang="ar-SA" dirty="0" smtClean="0"/>
              <a:t>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43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 وتلجأ </a:t>
            </a:r>
            <a:r>
              <a:rPr lang="ar-SA" dirty="0">
                <a:solidFill>
                  <a:srgbClr val="FF0000"/>
                </a:solidFill>
              </a:rPr>
              <a:t>العديد من المنظمات إلى اشتراطات أخرى 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كالمستوى التعليمي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ومكان الإقامة </a:t>
            </a:r>
            <a:r>
              <a:rPr lang="ar-SA" dirty="0"/>
              <a:t>، </a:t>
            </a:r>
            <a:r>
              <a:rPr lang="ar-SA" dirty="0">
                <a:solidFill>
                  <a:srgbClr val="7030A0"/>
                </a:solidFill>
              </a:rPr>
              <a:t>أو أي شروط يضعها المؤسسون ولا تتعارض مع القانون المعمول به</a:t>
            </a:r>
            <a:r>
              <a:rPr lang="ar-SA" dirty="0"/>
              <a:t>.</a:t>
            </a:r>
          </a:p>
          <a:p>
            <a:r>
              <a:rPr lang="ar-SA" dirty="0" smtClean="0"/>
              <a:t>         </a:t>
            </a:r>
            <a:r>
              <a:rPr lang="ar-SA" dirty="0" smtClean="0">
                <a:solidFill>
                  <a:srgbClr val="0070C0"/>
                </a:solidFill>
              </a:rPr>
              <a:t>وتحدد </a:t>
            </a:r>
            <a:r>
              <a:rPr lang="ar-SA" dirty="0">
                <a:solidFill>
                  <a:srgbClr val="0070C0"/>
                </a:solidFill>
              </a:rPr>
              <a:t>الأنظمة الأساسية في العادة </a:t>
            </a:r>
            <a:r>
              <a:rPr lang="ar-SA" dirty="0">
                <a:solidFill>
                  <a:srgbClr val="00B050"/>
                </a:solidFill>
              </a:rPr>
              <a:t>قيمة الاشتراك السنوي </a:t>
            </a:r>
            <a:r>
              <a:rPr lang="ar-SA" dirty="0" smtClean="0">
                <a:solidFill>
                  <a:srgbClr val="00B050"/>
                </a:solidFill>
              </a:rPr>
              <a:t>للعضـو</a:t>
            </a:r>
            <a:r>
              <a:rPr lang="ar-SA" dirty="0" smtClean="0"/>
              <a:t> . </a:t>
            </a:r>
            <a:r>
              <a:rPr lang="ar-SA" dirty="0" smtClean="0">
                <a:solidFill>
                  <a:srgbClr val="FF0000"/>
                </a:solidFill>
              </a:rPr>
              <a:t>ويعـد شـرط تسـديـد الـرسـم السنـوي جـزءا مـن </a:t>
            </a:r>
            <a:r>
              <a:rPr lang="ar-SA" dirty="0">
                <a:solidFill>
                  <a:srgbClr val="FF0000"/>
                </a:solidFill>
              </a:rPr>
              <a:t>شروط </a:t>
            </a:r>
            <a:r>
              <a:rPr lang="ar-SA" dirty="0" smtClean="0">
                <a:solidFill>
                  <a:srgbClr val="FF0000"/>
                </a:solidFill>
              </a:rPr>
              <a:t>العضـوية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حيث إن </a:t>
            </a:r>
            <a:r>
              <a:rPr lang="ar-SA" dirty="0" smtClean="0">
                <a:solidFill>
                  <a:srgbClr val="7030A0"/>
                </a:solidFill>
              </a:rPr>
              <a:t>عـدم الالتـزام </a:t>
            </a:r>
            <a:r>
              <a:rPr lang="ar-SA" dirty="0">
                <a:solidFill>
                  <a:srgbClr val="7030A0"/>
                </a:solidFill>
              </a:rPr>
              <a:t>به </a:t>
            </a:r>
            <a:r>
              <a:rPr lang="ar-SA" dirty="0" smtClean="0">
                <a:solidFill>
                  <a:srgbClr val="0070C0"/>
                </a:solidFill>
              </a:rPr>
              <a:t>قـد يفقـد الفـرد عضـويته </a:t>
            </a:r>
            <a:r>
              <a:rPr lang="ar-SA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التنظيم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600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i="1" dirty="0">
                <a:solidFill>
                  <a:srgbClr val="7030A0"/>
                </a:solidFill>
              </a:rPr>
              <a:t>وتذهب الأنظمة الأساسية إلى تحديد أسباب زوال </a:t>
            </a:r>
            <a:r>
              <a:rPr lang="ar-SA" i="1" dirty="0" smtClean="0">
                <a:solidFill>
                  <a:srgbClr val="7030A0"/>
                </a:solidFill>
              </a:rPr>
              <a:t>العضوية وهى </a:t>
            </a:r>
            <a:r>
              <a:rPr lang="ar-SA" dirty="0" smtClean="0"/>
              <a:t>:</a:t>
            </a:r>
          </a:p>
          <a:p>
            <a:r>
              <a:rPr lang="ar-SA" dirty="0" smtClean="0"/>
              <a:t> أ- </a:t>
            </a:r>
            <a:r>
              <a:rPr lang="ar-SA" dirty="0" smtClean="0">
                <a:solidFill>
                  <a:srgbClr val="FF0000"/>
                </a:solidFill>
              </a:rPr>
              <a:t>الانسحاب</a:t>
            </a:r>
            <a:r>
              <a:rPr lang="ar-SA" dirty="0" smtClean="0"/>
              <a:t> ، </a:t>
            </a:r>
            <a:r>
              <a:rPr lang="ar-SA" dirty="0"/>
              <a:t>وهذا حق من الحقوق الأساسية </a:t>
            </a:r>
            <a:r>
              <a:rPr lang="ar-SA" dirty="0" smtClean="0"/>
              <a:t>للفرد.</a:t>
            </a:r>
          </a:p>
          <a:p>
            <a:r>
              <a:rPr lang="ar-SA" dirty="0" smtClean="0"/>
              <a:t> ب – </a:t>
            </a:r>
            <a:r>
              <a:rPr lang="ar-SA" dirty="0" smtClean="0">
                <a:solidFill>
                  <a:srgbClr val="0E478A"/>
                </a:solidFill>
              </a:rPr>
              <a:t>الوفاة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جـ - </a:t>
            </a:r>
            <a:r>
              <a:rPr lang="ar-SA" dirty="0" smtClean="0">
                <a:solidFill>
                  <a:srgbClr val="00B0F0"/>
                </a:solidFill>
              </a:rPr>
              <a:t>فقدان </a:t>
            </a:r>
            <a:r>
              <a:rPr lang="ar-SA" dirty="0">
                <a:solidFill>
                  <a:srgbClr val="00B0F0"/>
                </a:solidFill>
              </a:rPr>
              <a:t>أحد شروط </a:t>
            </a:r>
            <a:r>
              <a:rPr lang="ar-SA" dirty="0" smtClean="0">
                <a:solidFill>
                  <a:srgbClr val="00B0F0"/>
                </a:solidFill>
              </a:rPr>
              <a:t>العضوية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د - </a:t>
            </a:r>
            <a:r>
              <a:rPr lang="ar-SA" dirty="0" smtClean="0">
                <a:solidFill>
                  <a:srgbClr val="FF0000"/>
                </a:solidFill>
              </a:rPr>
              <a:t>الفصل </a:t>
            </a:r>
            <a:r>
              <a:rPr lang="ar-SA" dirty="0">
                <a:solidFill>
                  <a:srgbClr val="FF0000"/>
                </a:solidFill>
              </a:rPr>
              <a:t>في حالة قيامه بأعمال فيها إضرار </a:t>
            </a:r>
            <a:r>
              <a:rPr lang="ar-SA" dirty="0" smtClean="0">
                <a:solidFill>
                  <a:srgbClr val="FF0000"/>
                </a:solidFill>
              </a:rPr>
              <a:t>بالمنظمة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هـ - </a:t>
            </a:r>
            <a:r>
              <a:rPr lang="ar-SA" dirty="0" smtClean="0">
                <a:solidFill>
                  <a:srgbClr val="00B050"/>
                </a:solidFill>
              </a:rPr>
              <a:t>قيامه </a:t>
            </a:r>
            <a:r>
              <a:rPr lang="ar-SA" dirty="0">
                <a:solidFill>
                  <a:srgbClr val="00B050"/>
                </a:solidFill>
              </a:rPr>
              <a:t>بعمل يلحق بالمنظمة التطوعية ضررا </a:t>
            </a:r>
            <a:r>
              <a:rPr lang="ar-SA" dirty="0" smtClean="0">
                <a:solidFill>
                  <a:srgbClr val="00B050"/>
                </a:solidFill>
              </a:rPr>
              <a:t>ماديا </a:t>
            </a:r>
            <a:r>
              <a:rPr lang="ar-SA" dirty="0">
                <a:solidFill>
                  <a:srgbClr val="00B050"/>
                </a:solidFill>
              </a:rPr>
              <a:t>أو </a:t>
            </a:r>
            <a:r>
              <a:rPr lang="ar-SA" dirty="0" smtClean="0">
                <a:solidFill>
                  <a:srgbClr val="00B050"/>
                </a:solidFill>
              </a:rPr>
              <a:t>معنويا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و - </a:t>
            </a:r>
            <a:r>
              <a:rPr lang="ar-SA" dirty="0" smtClean="0">
                <a:solidFill>
                  <a:srgbClr val="7030A0"/>
                </a:solidFill>
              </a:rPr>
              <a:t>إذا </a:t>
            </a:r>
            <a:r>
              <a:rPr lang="ar-SA" dirty="0">
                <a:solidFill>
                  <a:srgbClr val="7030A0"/>
                </a:solidFill>
              </a:rPr>
              <a:t>استغل انضمامه للجمعية لغرض </a:t>
            </a:r>
            <a:r>
              <a:rPr lang="ar-SA" dirty="0" smtClean="0">
                <a:solidFill>
                  <a:srgbClr val="7030A0"/>
                </a:solidFill>
              </a:rPr>
              <a:t>شخصي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01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9568" y="1417638"/>
            <a:ext cx="8915400" cy="4525963"/>
          </a:xfrm>
        </p:spPr>
        <p:txBody>
          <a:bodyPr/>
          <a:lstStyle/>
          <a:p>
            <a:r>
              <a:rPr lang="ar-SA" dirty="0" smtClean="0"/>
              <a:t> 4 – </a:t>
            </a:r>
            <a:r>
              <a:rPr lang="ar-SA" dirty="0" smtClean="0">
                <a:solidFill>
                  <a:srgbClr val="FF0000"/>
                </a:solidFill>
              </a:rPr>
              <a:t>تنظيم الأمور المالية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       تهتم </a:t>
            </a:r>
            <a:r>
              <a:rPr lang="ar-SA" dirty="0">
                <a:solidFill>
                  <a:srgbClr val="FF0000"/>
                </a:solidFill>
              </a:rPr>
              <a:t>الأنظمة الأساسية بتنظيم الأمور المالية في التنظيمات التطوعية </a:t>
            </a:r>
            <a:r>
              <a:rPr lang="ar-SA" dirty="0">
                <a:solidFill>
                  <a:srgbClr val="0070C0"/>
                </a:solidFill>
              </a:rPr>
              <a:t>حيث يتم تحديد موارد هذه التنظيمات وكيفية استغلالها والتصرف بها</a:t>
            </a:r>
            <a:r>
              <a:rPr lang="ar-SA" dirty="0"/>
              <a:t>. </a:t>
            </a:r>
            <a:r>
              <a:rPr lang="ar-SA" i="1" dirty="0">
                <a:solidFill>
                  <a:srgbClr val="7030A0"/>
                </a:solidFill>
              </a:rPr>
              <a:t>وتتفق هذه الأنظمة على أن موارد هذه التنظيمات يمكن </a:t>
            </a:r>
            <a:r>
              <a:rPr lang="ar-SA" i="1" dirty="0" smtClean="0">
                <a:solidFill>
                  <a:srgbClr val="7030A0"/>
                </a:solidFill>
              </a:rPr>
              <a:t>حصرها فيما يلي </a:t>
            </a:r>
            <a:r>
              <a:rPr lang="ar-SA" dirty="0" smtClean="0"/>
              <a:t>: 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اشتراكات الأعضاء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والتبرعات </a:t>
            </a:r>
            <a:r>
              <a:rPr lang="ar-SA" dirty="0" smtClean="0">
                <a:solidFill>
                  <a:srgbClr val="0070C0"/>
                </a:solidFill>
              </a:rPr>
              <a:t>والهبات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وريع إيرادات أنشطة التنظيم مما يقوم به من نشاطات لتنمية موارده </a:t>
            </a:r>
            <a:r>
              <a:rPr lang="ar-SA" dirty="0" smtClean="0">
                <a:solidFill>
                  <a:srgbClr val="00B050"/>
                </a:solidFill>
              </a:rPr>
              <a:t>المالية </a:t>
            </a:r>
            <a:r>
              <a:rPr lang="ar-SA" dirty="0" smtClean="0">
                <a:solidFill>
                  <a:srgbClr val="D9791B"/>
                </a:solidFill>
              </a:rPr>
              <a:t>، </a:t>
            </a:r>
            <a:r>
              <a:rPr lang="ar-SA" dirty="0">
                <a:solidFill>
                  <a:srgbClr val="D9791B"/>
                </a:solidFill>
              </a:rPr>
              <a:t>والوصايا وما يوقف لصالح هذه </a:t>
            </a:r>
            <a:r>
              <a:rPr lang="ar-SA" dirty="0" smtClean="0">
                <a:solidFill>
                  <a:srgbClr val="D9791B"/>
                </a:solidFill>
              </a:rPr>
              <a:t>التنظيمات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F0"/>
                </a:solidFill>
              </a:rPr>
              <a:t>والخدمـات </a:t>
            </a:r>
            <a:r>
              <a:rPr lang="ar-SA" dirty="0">
                <a:solidFill>
                  <a:srgbClr val="00B0F0"/>
                </a:solidFill>
              </a:rPr>
              <a:t>التي </a:t>
            </a:r>
            <a:r>
              <a:rPr lang="ar-SA" dirty="0" smtClean="0">
                <a:solidFill>
                  <a:srgbClr val="00B0F0"/>
                </a:solidFill>
              </a:rPr>
              <a:t>تقدمهـا هـذه التنظيمات</a:t>
            </a:r>
            <a:r>
              <a:rPr lang="ar-SA" dirty="0" smtClean="0"/>
              <a:t>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831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</a:t>
            </a:r>
            <a:r>
              <a:rPr lang="ar-SA" dirty="0" smtClean="0"/>
              <a:t>    وتذهب الأنظمة إلى </a:t>
            </a:r>
            <a:r>
              <a:rPr lang="ar-SA" dirty="0">
                <a:solidFill>
                  <a:srgbClr val="0070C0"/>
                </a:solidFill>
              </a:rPr>
              <a:t>ضرورة احتفاظ </a:t>
            </a:r>
            <a:r>
              <a:rPr lang="ar-SA" dirty="0" smtClean="0">
                <a:solidFill>
                  <a:srgbClr val="0070C0"/>
                </a:solidFill>
              </a:rPr>
              <a:t>المنظمة </a:t>
            </a:r>
            <a:r>
              <a:rPr lang="ar-SA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مركزها </a:t>
            </a:r>
            <a:r>
              <a:rPr lang="ar-SA" dirty="0">
                <a:solidFill>
                  <a:srgbClr val="FF0000"/>
                </a:solidFill>
              </a:rPr>
              <a:t>بالسجلات المحاسبية </a:t>
            </a:r>
            <a:r>
              <a:rPr lang="ar-SA" dirty="0">
                <a:solidFill>
                  <a:srgbClr val="0070C0"/>
                </a:solidFill>
              </a:rPr>
              <a:t>وفقا للأصول المحاسبية </a:t>
            </a:r>
            <a:r>
              <a:rPr lang="ar-SA" dirty="0" smtClean="0">
                <a:solidFill>
                  <a:srgbClr val="0070C0"/>
                </a:solidFill>
              </a:rPr>
              <a:t>المتبعة </a:t>
            </a:r>
            <a:r>
              <a:rPr lang="ar-SA" dirty="0" smtClean="0"/>
              <a:t>، </a:t>
            </a:r>
            <a:r>
              <a:rPr lang="ar-SA" dirty="0"/>
              <a:t>والتي </a:t>
            </a:r>
            <a:r>
              <a:rPr lang="ar-SA" dirty="0">
                <a:solidFill>
                  <a:srgbClr val="00B050"/>
                </a:solidFill>
              </a:rPr>
              <a:t>يجب أن تدقق سنويا من قبل مدقق حسابات </a:t>
            </a:r>
            <a:r>
              <a:rPr lang="ar-SA" dirty="0" smtClean="0">
                <a:solidFill>
                  <a:srgbClr val="00B050"/>
                </a:solidFill>
              </a:rPr>
              <a:t>قانوني</a:t>
            </a:r>
            <a:r>
              <a:rPr lang="ar-SA" dirty="0" smtClean="0"/>
              <a:t> ، </a:t>
            </a:r>
            <a:r>
              <a:rPr lang="ar-SA" dirty="0">
                <a:solidFill>
                  <a:srgbClr val="7030A0"/>
                </a:solidFill>
              </a:rPr>
              <a:t>يتم اختياره من قبل الهيئة العامة </a:t>
            </a:r>
            <a:r>
              <a:rPr lang="ar-SA" dirty="0" smtClean="0">
                <a:solidFill>
                  <a:srgbClr val="7030A0"/>
                </a:solidFill>
              </a:rPr>
              <a:t>للتنظيم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9791B"/>
                </a:solidFill>
              </a:rPr>
              <a:t>ويقـدم تقـريـره إليهـا </a:t>
            </a:r>
            <a:r>
              <a:rPr lang="ar-SA" dirty="0" smtClean="0"/>
              <a:t>. كمـا </a:t>
            </a:r>
            <a:r>
              <a:rPr lang="ar-SA" dirty="0"/>
              <a:t>أن </a:t>
            </a:r>
            <a:r>
              <a:rPr lang="ar-SA" dirty="0" smtClean="0">
                <a:solidFill>
                  <a:srgbClr val="FF0000"/>
                </a:solidFill>
              </a:rPr>
              <a:t>الشفـافيـة </a:t>
            </a:r>
            <a:r>
              <a:rPr lang="ar-SA" dirty="0">
                <a:solidFill>
                  <a:srgbClr val="FF0000"/>
                </a:solidFill>
              </a:rPr>
              <a:t>في </a:t>
            </a:r>
            <a:r>
              <a:rPr lang="ar-SA" dirty="0" smtClean="0">
                <a:solidFill>
                  <a:srgbClr val="FF0000"/>
                </a:solidFill>
              </a:rPr>
              <a:t>المعلـومات </a:t>
            </a:r>
            <a:r>
              <a:rPr lang="ar-SA" dirty="0">
                <a:solidFill>
                  <a:srgbClr val="FF0000"/>
                </a:solidFill>
              </a:rPr>
              <a:t>المالية للتنظيمات التطوعية </a:t>
            </a:r>
            <a:r>
              <a:rPr lang="ar-SA" dirty="0" smtClean="0">
                <a:solidFill>
                  <a:srgbClr val="FF0000"/>
                </a:solidFill>
              </a:rPr>
              <a:t>مهمة </a:t>
            </a:r>
            <a:r>
              <a:rPr lang="ar-SA" dirty="0" smtClean="0"/>
              <a:t>؛ </a:t>
            </a:r>
            <a:r>
              <a:rPr lang="ar-SA" dirty="0" smtClean="0">
                <a:solidFill>
                  <a:srgbClr val="0E478A"/>
                </a:solidFill>
              </a:rPr>
              <a:t>فالمتبـرعـون </a:t>
            </a:r>
            <a:r>
              <a:rPr lang="ar-SA" dirty="0">
                <a:solidFill>
                  <a:srgbClr val="0E478A"/>
                </a:solidFill>
              </a:rPr>
              <a:t>الذين يقدمون أموالهم لهذه التنظيمات </a:t>
            </a:r>
            <a:r>
              <a:rPr lang="ar-SA" dirty="0">
                <a:solidFill>
                  <a:srgbClr val="D9791B"/>
                </a:solidFill>
              </a:rPr>
              <a:t>يرغبون في التأكد من أن ما قدموه من </a:t>
            </a:r>
            <a:r>
              <a:rPr lang="ar-SA" dirty="0" smtClean="0">
                <a:solidFill>
                  <a:srgbClr val="D9791B"/>
                </a:solidFill>
              </a:rPr>
              <a:t>تبـرعات </a:t>
            </a:r>
            <a:r>
              <a:rPr lang="ar-SA" dirty="0">
                <a:solidFill>
                  <a:srgbClr val="D9791B"/>
                </a:solidFill>
              </a:rPr>
              <a:t>في </a:t>
            </a:r>
            <a:r>
              <a:rPr lang="ar-SA" dirty="0" smtClean="0">
                <a:solidFill>
                  <a:srgbClr val="D9791B"/>
                </a:solidFill>
              </a:rPr>
              <a:t>أيـد أمينة</a:t>
            </a:r>
            <a:r>
              <a:rPr lang="ar-SA" dirty="0" smtClean="0">
                <a:solidFill>
                  <a:srgbClr val="0E478A"/>
                </a:solidFill>
              </a:rPr>
              <a:t>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وأنه </a:t>
            </a:r>
            <a:r>
              <a:rPr lang="ar-SA" dirty="0" smtClean="0">
                <a:solidFill>
                  <a:srgbClr val="00B050"/>
                </a:solidFill>
              </a:rPr>
              <a:t>يتـم </a:t>
            </a:r>
            <a:r>
              <a:rPr lang="ar-SA" dirty="0">
                <a:solidFill>
                  <a:srgbClr val="00B050"/>
                </a:solidFill>
              </a:rPr>
              <a:t>استخدامه بأعلى مستوى من الكفاءة والفاعلية وفق أهداف هذه التنظيمات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30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5 – </a:t>
            </a:r>
            <a:r>
              <a:rPr lang="ar-SA" dirty="0" smtClean="0">
                <a:solidFill>
                  <a:srgbClr val="FF0000"/>
                </a:solidFill>
              </a:rPr>
              <a:t>الهيئات الأساسية التي تمثل المنظمات التطوعية</a:t>
            </a:r>
          </a:p>
          <a:p>
            <a:r>
              <a:rPr lang="ar-SA" dirty="0"/>
              <a:t>أولا: </a:t>
            </a:r>
            <a:r>
              <a:rPr lang="ar-SA" dirty="0">
                <a:solidFill>
                  <a:srgbClr val="0070C0"/>
                </a:solidFill>
              </a:rPr>
              <a:t>الهيئة </a:t>
            </a:r>
            <a:r>
              <a:rPr lang="ar-SA" dirty="0" smtClean="0">
                <a:solidFill>
                  <a:srgbClr val="0070C0"/>
                </a:solidFill>
              </a:rPr>
              <a:t>العامة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 smtClean="0"/>
              <a:t>            تحدد </a:t>
            </a:r>
            <a:r>
              <a:rPr lang="ar-SA" dirty="0"/>
              <a:t>الأنظمة الأساسية </a:t>
            </a:r>
            <a:r>
              <a:rPr lang="ar-SA" dirty="0">
                <a:solidFill>
                  <a:srgbClr val="FF0000"/>
                </a:solidFill>
              </a:rPr>
              <a:t>الهيئة </a:t>
            </a:r>
            <a:r>
              <a:rPr lang="ar-SA" dirty="0" smtClean="0">
                <a:solidFill>
                  <a:srgbClr val="FF0000"/>
                </a:solidFill>
              </a:rPr>
              <a:t>العامة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تتكون من </a:t>
            </a:r>
            <a:r>
              <a:rPr lang="ar-SA" dirty="0" smtClean="0">
                <a:solidFill>
                  <a:srgbClr val="00B050"/>
                </a:solidFill>
              </a:rPr>
              <a:t>  جميع </a:t>
            </a:r>
            <a:r>
              <a:rPr lang="ar-SA" dirty="0">
                <a:solidFill>
                  <a:srgbClr val="00B050"/>
                </a:solidFill>
              </a:rPr>
              <a:t>الأعضاء العاملين الذين أوفوا بالتزاماتهم وفقا لأحكام هذه </a:t>
            </a:r>
            <a:r>
              <a:rPr lang="ar-SA" dirty="0" smtClean="0">
                <a:solidFill>
                  <a:srgbClr val="00B050"/>
                </a:solidFill>
              </a:rPr>
              <a:t>الأنظمة</a:t>
            </a:r>
            <a:r>
              <a:rPr lang="ar-SA" dirty="0" smtClean="0"/>
              <a:t> . وتحـدد </a:t>
            </a:r>
            <a:r>
              <a:rPr lang="ar-SA" dirty="0"/>
              <a:t>بعض </a:t>
            </a:r>
            <a:r>
              <a:rPr lang="ar-SA" dirty="0" smtClean="0"/>
              <a:t>هـذه </a:t>
            </a:r>
            <a:r>
              <a:rPr lang="ar-SA" dirty="0"/>
              <a:t>الأنظمة </a:t>
            </a:r>
            <a:r>
              <a:rPr lang="ar-SA" dirty="0">
                <a:solidFill>
                  <a:srgbClr val="FF0000"/>
                </a:solidFill>
              </a:rPr>
              <a:t>المدة الزمنية </a:t>
            </a:r>
            <a:r>
              <a:rPr lang="ar-SA" dirty="0">
                <a:solidFill>
                  <a:srgbClr val="0070C0"/>
                </a:solidFill>
              </a:rPr>
              <a:t>التي يشترط على العضو أن يقضيها قبل </a:t>
            </a:r>
            <a:r>
              <a:rPr lang="ar-SA" dirty="0" smtClean="0">
                <a:solidFill>
                  <a:srgbClr val="0070C0"/>
                </a:solidFill>
              </a:rPr>
              <a:t>اكتمـال عضويتـه </a:t>
            </a:r>
            <a:r>
              <a:rPr lang="ar-SA" dirty="0">
                <a:solidFill>
                  <a:srgbClr val="0070C0"/>
                </a:solidFill>
              </a:rPr>
              <a:t>في الهيئة </a:t>
            </a:r>
            <a:r>
              <a:rPr lang="ar-SA" dirty="0" smtClean="0">
                <a:solidFill>
                  <a:srgbClr val="0070C0"/>
                </a:solidFill>
              </a:rPr>
              <a:t>العامة </a:t>
            </a:r>
            <a:r>
              <a:rPr lang="ar-SA" dirty="0" smtClean="0"/>
              <a:t>. </a:t>
            </a:r>
            <a:r>
              <a:rPr lang="ar-SA" dirty="0">
                <a:solidFill>
                  <a:srgbClr val="D9791B"/>
                </a:solidFill>
              </a:rPr>
              <a:t>وتذهب هذه الأنظمة إلى وجوب دعوة الهيئات العامة للاجتماع </a:t>
            </a:r>
            <a:r>
              <a:rPr lang="ar-SA" dirty="0">
                <a:solidFill>
                  <a:srgbClr val="0E478A"/>
                </a:solidFill>
              </a:rPr>
              <a:t>مرة كل سنة على الأقل </a:t>
            </a:r>
            <a:r>
              <a:rPr lang="ar-SA" dirty="0">
                <a:solidFill>
                  <a:srgbClr val="D9791B"/>
                </a:solidFill>
              </a:rPr>
              <a:t>وكذلك كلما تقتضي </a:t>
            </a:r>
            <a:r>
              <a:rPr lang="ar-SA" dirty="0" smtClean="0">
                <a:solidFill>
                  <a:srgbClr val="D9791B"/>
                </a:solidFill>
              </a:rPr>
              <a:t>الضرورة </a:t>
            </a:r>
            <a:r>
              <a:rPr lang="ar-SA" dirty="0" smtClean="0"/>
              <a:t>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78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وتحدد </a:t>
            </a:r>
            <a:r>
              <a:rPr lang="ar-SA" dirty="0"/>
              <a:t>الأنظمة أن </a:t>
            </a:r>
            <a:r>
              <a:rPr lang="ar-SA" dirty="0">
                <a:solidFill>
                  <a:srgbClr val="0E478A"/>
                </a:solidFill>
              </a:rPr>
              <a:t>القرارات في اجتماع الهيئة العامة تصدر </a:t>
            </a:r>
            <a:r>
              <a:rPr lang="ar-SA" dirty="0" smtClean="0">
                <a:solidFill>
                  <a:srgbClr val="FF0000"/>
                </a:solidFill>
              </a:rPr>
              <a:t>بالأغلبيـة المطلقـة </a:t>
            </a:r>
            <a:r>
              <a:rPr lang="ar-SA" dirty="0" smtClean="0">
                <a:solidFill>
                  <a:srgbClr val="0070C0"/>
                </a:solidFill>
              </a:rPr>
              <a:t>برفـع </a:t>
            </a:r>
            <a:r>
              <a:rPr lang="ar-SA" dirty="0">
                <a:solidFill>
                  <a:srgbClr val="0070C0"/>
                </a:solidFill>
              </a:rPr>
              <a:t>الأيدي </a:t>
            </a:r>
            <a:r>
              <a:rPr lang="ar-SA" dirty="0">
                <a:solidFill>
                  <a:srgbClr val="D9791B"/>
                </a:solidFill>
              </a:rPr>
              <a:t>باستثناء </a:t>
            </a:r>
            <a:r>
              <a:rPr lang="ar-SA" dirty="0" smtClean="0">
                <a:solidFill>
                  <a:srgbClr val="D9791B"/>
                </a:solidFill>
              </a:rPr>
              <a:t>انتخـاب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الهيئـة الإدارية </a:t>
            </a:r>
            <a:r>
              <a:rPr lang="ar-SA" dirty="0" smtClean="0">
                <a:solidFill>
                  <a:schemeClr val="tx1"/>
                </a:solidFill>
              </a:rPr>
              <a:t>والذى يتم </a:t>
            </a:r>
            <a:r>
              <a:rPr lang="ar-SA" dirty="0">
                <a:solidFill>
                  <a:schemeClr val="tx1"/>
                </a:solidFill>
              </a:rPr>
              <a:t>بطريقة </a:t>
            </a:r>
            <a:r>
              <a:rPr lang="ar-SA" dirty="0">
                <a:solidFill>
                  <a:srgbClr val="00B050"/>
                </a:solidFill>
              </a:rPr>
              <a:t>الاقتراع </a:t>
            </a:r>
            <a:r>
              <a:rPr lang="ar-SA" dirty="0" smtClean="0">
                <a:solidFill>
                  <a:srgbClr val="00B050"/>
                </a:solidFill>
              </a:rPr>
              <a:t>السري </a:t>
            </a:r>
            <a:r>
              <a:rPr lang="ar-SA" dirty="0" smtClean="0"/>
              <a:t>. </a:t>
            </a:r>
          </a:p>
          <a:p>
            <a:r>
              <a:rPr lang="ar-SA" dirty="0" smtClean="0">
                <a:solidFill>
                  <a:srgbClr val="7030A0"/>
                </a:solidFill>
              </a:rPr>
              <a:t>     وهناك بعض الأمور التي يتخذ بها قرارات و يجب </a:t>
            </a:r>
            <a:r>
              <a:rPr lang="ar-SA" dirty="0">
                <a:solidFill>
                  <a:srgbClr val="7030A0"/>
                </a:solidFill>
              </a:rPr>
              <a:t>أن تصدر </a:t>
            </a:r>
            <a:r>
              <a:rPr lang="ar-SA" dirty="0">
                <a:solidFill>
                  <a:srgbClr val="FF0000"/>
                </a:solidFill>
              </a:rPr>
              <a:t>بأغلبية ثلثي أعضاء </a:t>
            </a:r>
            <a:r>
              <a:rPr lang="ar-SA" dirty="0" smtClean="0">
                <a:solidFill>
                  <a:srgbClr val="FF0000"/>
                </a:solidFill>
              </a:rPr>
              <a:t>المنظمة </a:t>
            </a:r>
            <a:r>
              <a:rPr lang="ar-SA" dirty="0" smtClean="0"/>
              <a:t>، </a:t>
            </a:r>
            <a:r>
              <a:rPr lang="ar-SA" dirty="0"/>
              <a:t>وهذه الأمور </a:t>
            </a:r>
            <a:r>
              <a:rPr lang="ar-SA" dirty="0" smtClean="0"/>
              <a:t>هي : </a:t>
            </a:r>
            <a:endParaRPr lang="ar-SA" dirty="0"/>
          </a:p>
          <a:p>
            <a:r>
              <a:rPr lang="ar-SA" dirty="0"/>
              <a:t>1- </a:t>
            </a:r>
            <a:r>
              <a:rPr lang="ar-SA" dirty="0">
                <a:solidFill>
                  <a:srgbClr val="00B050"/>
                </a:solidFill>
              </a:rPr>
              <a:t>تعديل نظام المنظمة التطوعية الأساسي</a:t>
            </a:r>
            <a:r>
              <a:rPr lang="ar-SA" dirty="0"/>
              <a:t>. </a:t>
            </a:r>
          </a:p>
          <a:p>
            <a:r>
              <a:rPr lang="ar-SA" dirty="0"/>
              <a:t>2- </a:t>
            </a:r>
            <a:r>
              <a:rPr lang="ar-SA" dirty="0">
                <a:solidFill>
                  <a:srgbClr val="0E478A"/>
                </a:solidFill>
              </a:rPr>
              <a:t>حل المنظمة التطوعية</a:t>
            </a:r>
            <a:r>
              <a:rPr lang="ar-SA" dirty="0"/>
              <a:t>.</a:t>
            </a:r>
          </a:p>
          <a:p>
            <a:r>
              <a:rPr lang="ar-SA" dirty="0"/>
              <a:t>3- </a:t>
            </a:r>
            <a:r>
              <a:rPr lang="ar-SA" dirty="0">
                <a:solidFill>
                  <a:srgbClr val="FF0000"/>
                </a:solidFill>
              </a:rPr>
              <a:t>عزل أعضاء مجلس الإدارة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47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ثانيا: </a:t>
            </a:r>
            <a:r>
              <a:rPr lang="ar-SA" dirty="0">
                <a:solidFill>
                  <a:srgbClr val="FF0000"/>
                </a:solidFill>
              </a:rPr>
              <a:t>الهيئة </a:t>
            </a:r>
            <a:r>
              <a:rPr lang="ar-SA" dirty="0" smtClean="0">
                <a:solidFill>
                  <a:srgbClr val="FF0000"/>
                </a:solidFill>
              </a:rPr>
              <a:t>الإدارية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 smtClean="0"/>
              <a:t>      تذهب </a:t>
            </a:r>
            <a:r>
              <a:rPr lang="ar-SA" dirty="0"/>
              <a:t>الأنظمة الأساسية إلى </a:t>
            </a:r>
            <a:r>
              <a:rPr lang="ar-SA" dirty="0">
                <a:solidFill>
                  <a:srgbClr val="FF0000"/>
                </a:solidFill>
              </a:rPr>
              <a:t>تحديد الهيئة الإدارية المنوط بها تسيير أمور المنظمة التطوعية </a:t>
            </a:r>
            <a:r>
              <a:rPr lang="ar-SA" dirty="0">
                <a:solidFill>
                  <a:srgbClr val="0070C0"/>
                </a:solidFill>
              </a:rPr>
              <a:t>وشروط انتخاب أعضائها </a:t>
            </a:r>
            <a:r>
              <a:rPr lang="ar-SA" dirty="0">
                <a:solidFill>
                  <a:srgbClr val="00B050"/>
                </a:solidFill>
              </a:rPr>
              <a:t>وأسلوبه </a:t>
            </a:r>
            <a:r>
              <a:rPr lang="ar-SA" dirty="0" smtClean="0">
                <a:solidFill>
                  <a:srgbClr val="00B050"/>
                </a:solidFill>
              </a:rPr>
              <a:t>وصلاحيـاتهم وأسلـوب عملهـم </a:t>
            </a:r>
            <a:r>
              <a:rPr lang="ar-SA" dirty="0" smtClean="0"/>
              <a:t>.  </a:t>
            </a:r>
            <a:r>
              <a:rPr lang="ar-SA" dirty="0" smtClean="0">
                <a:solidFill>
                  <a:srgbClr val="7030A0"/>
                </a:solidFill>
              </a:rPr>
              <a:t>وتقـوم الهيئـة الإداريـة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بتمثيـل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المنظمة لدى جميع الهيئات الحكومية والأهلية والقضائية</a:t>
            </a:r>
            <a:r>
              <a:rPr lang="ar-SA" dirty="0">
                <a:solidFill>
                  <a:srgbClr val="7030A0"/>
                </a:solidFill>
              </a:rPr>
              <a:t> فيما لها من حقوق وما عليها من واجبات</a:t>
            </a:r>
            <a:r>
              <a:rPr lang="ar-SA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76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وتحدد </a:t>
            </a:r>
            <a:r>
              <a:rPr lang="ar-SA" dirty="0"/>
              <a:t>الأنظمة الأساسية </a:t>
            </a:r>
            <a:r>
              <a:rPr lang="ar-SA" dirty="0">
                <a:solidFill>
                  <a:srgbClr val="FF0000"/>
                </a:solidFill>
              </a:rPr>
              <a:t>صلاحيات الهيئة الإدارية </a:t>
            </a:r>
            <a:r>
              <a:rPr lang="ar-SA" dirty="0"/>
              <a:t>وتشمل </a:t>
            </a:r>
            <a:r>
              <a:rPr lang="ar-SA" dirty="0" smtClean="0"/>
              <a:t>   </a:t>
            </a:r>
            <a:r>
              <a:rPr lang="ar-SA" dirty="0" smtClean="0">
                <a:solidFill>
                  <a:srgbClr val="0070C0"/>
                </a:solidFill>
              </a:rPr>
              <a:t>كل </a:t>
            </a:r>
            <a:r>
              <a:rPr lang="ar-SA" dirty="0">
                <a:solidFill>
                  <a:srgbClr val="0070C0"/>
                </a:solidFill>
              </a:rPr>
              <a:t>ما يتعلق بإدارة شئون المنظمة </a:t>
            </a:r>
            <a:r>
              <a:rPr lang="ar-SA" dirty="0"/>
              <a:t>ومنها </a:t>
            </a:r>
            <a:r>
              <a:rPr lang="ar-SA" dirty="0" smtClean="0">
                <a:solidFill>
                  <a:srgbClr val="D52D26"/>
                </a:solidFill>
              </a:rPr>
              <a:t>إعـداد </a:t>
            </a:r>
            <a:r>
              <a:rPr lang="ar-SA" dirty="0">
                <a:solidFill>
                  <a:srgbClr val="D52D26"/>
                </a:solidFill>
              </a:rPr>
              <a:t>الأنظمة المالية والإدارية </a:t>
            </a:r>
            <a:r>
              <a:rPr lang="ar-SA" dirty="0"/>
              <a:t>التي يسير عليها مستخدمو المنظمة </a:t>
            </a:r>
            <a:r>
              <a:rPr lang="ar-SA" dirty="0">
                <a:solidFill>
                  <a:srgbClr val="00B050"/>
                </a:solidFill>
              </a:rPr>
              <a:t>وتعيين الموظفين اللازمين</a:t>
            </a:r>
            <a:r>
              <a:rPr lang="ar-SA" dirty="0"/>
              <a:t> </a:t>
            </a:r>
            <a:r>
              <a:rPr lang="ar-SA" dirty="0">
                <a:solidFill>
                  <a:srgbClr val="D52D26"/>
                </a:solidFill>
              </a:rPr>
              <a:t>والنظر في تأديبهم وفصلهم </a:t>
            </a:r>
            <a:r>
              <a:rPr lang="ar-SA" dirty="0" smtClean="0">
                <a:solidFill>
                  <a:srgbClr val="D52D26"/>
                </a:solidFill>
              </a:rPr>
              <a:t>وعزلهم </a:t>
            </a:r>
            <a:r>
              <a:rPr lang="ar-SA" dirty="0" smtClean="0"/>
              <a:t>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551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6 – </a:t>
            </a:r>
            <a:r>
              <a:rPr lang="ar-SA" dirty="0" smtClean="0">
                <a:solidFill>
                  <a:srgbClr val="FF0000"/>
                </a:solidFill>
              </a:rPr>
              <a:t>حل المنظمة التطوعية</a:t>
            </a:r>
          </a:p>
          <a:p>
            <a:r>
              <a:rPr lang="ar-SA" dirty="0" smtClean="0"/>
              <a:t>       </a:t>
            </a:r>
            <a:r>
              <a:rPr lang="ar-SA" dirty="0" smtClean="0">
                <a:solidFill>
                  <a:srgbClr val="FF0000"/>
                </a:solidFill>
              </a:rPr>
              <a:t>من </a:t>
            </a:r>
            <a:r>
              <a:rPr lang="ar-SA" dirty="0">
                <a:solidFill>
                  <a:srgbClr val="FF0000"/>
                </a:solidFill>
              </a:rPr>
              <a:t>حق الجهة الإدارية المشرفة</a:t>
            </a: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حل المنظمة </a:t>
            </a:r>
            <a:r>
              <a:rPr lang="ar-SA" dirty="0" smtClean="0">
                <a:solidFill>
                  <a:srgbClr val="FF0000"/>
                </a:solidFill>
              </a:rPr>
              <a:t>التطوعية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إذا خالفت القوانين المرعية التي تعمل </a:t>
            </a:r>
            <a:r>
              <a:rPr lang="ar-SA" dirty="0" smtClean="0">
                <a:solidFill>
                  <a:srgbClr val="00B050"/>
                </a:solidFill>
              </a:rPr>
              <a:t>بموجبها</a:t>
            </a:r>
            <a:r>
              <a:rPr lang="ar-SA" dirty="0" smtClean="0"/>
              <a:t> . </a:t>
            </a:r>
            <a:r>
              <a:rPr lang="ar-SA" dirty="0" smtClean="0">
                <a:solidFill>
                  <a:srgbClr val="D9791B"/>
                </a:solidFill>
              </a:rPr>
              <a:t>ويحتاج حل المنظمة </a:t>
            </a:r>
            <a:r>
              <a:rPr lang="ar-SA" dirty="0" smtClean="0">
                <a:solidFill>
                  <a:srgbClr val="7030A0"/>
                </a:solidFill>
              </a:rPr>
              <a:t>إلـى </a:t>
            </a:r>
            <a:r>
              <a:rPr lang="ar-SA" dirty="0">
                <a:solidFill>
                  <a:srgbClr val="7030A0"/>
                </a:solidFill>
              </a:rPr>
              <a:t>ثلثي أو </a:t>
            </a:r>
            <a:r>
              <a:rPr lang="ar-SA" dirty="0" smtClean="0">
                <a:solidFill>
                  <a:srgbClr val="7030A0"/>
                </a:solidFill>
              </a:rPr>
              <a:t>ثلاثـة أربـاع الأعضـاء الذيـن يحـق لهـم التصـويت </a:t>
            </a:r>
            <a:r>
              <a:rPr lang="ar-SA" dirty="0" smtClean="0"/>
              <a:t>، </a:t>
            </a:r>
            <a:r>
              <a:rPr lang="ar-SA" dirty="0">
                <a:solidFill>
                  <a:srgbClr val="ECA02F"/>
                </a:solidFill>
              </a:rPr>
              <a:t>وبحيث تؤول </a:t>
            </a:r>
            <a:r>
              <a:rPr lang="ar-SA" dirty="0" smtClean="0">
                <a:solidFill>
                  <a:srgbClr val="ECA02F"/>
                </a:solidFill>
              </a:rPr>
              <a:t>ممتلكـات المنظمـة المنقولـة </a:t>
            </a:r>
            <a:r>
              <a:rPr lang="ar-SA" dirty="0">
                <a:solidFill>
                  <a:srgbClr val="ECA02F"/>
                </a:solidFill>
              </a:rPr>
              <a:t>وغير المنقولة في حالة </a:t>
            </a:r>
            <a:r>
              <a:rPr lang="ar-SA" dirty="0" smtClean="0">
                <a:solidFill>
                  <a:srgbClr val="ECA02F"/>
                </a:solidFill>
              </a:rPr>
              <a:t>الحل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إلى </a:t>
            </a:r>
            <a:r>
              <a:rPr lang="ar-SA" dirty="0">
                <a:solidFill>
                  <a:srgbClr val="00B050"/>
                </a:solidFill>
              </a:rPr>
              <a:t>الجهة التي تقررها الهيئة </a:t>
            </a:r>
            <a:r>
              <a:rPr lang="ar-SA" dirty="0" smtClean="0">
                <a:solidFill>
                  <a:srgbClr val="00B050"/>
                </a:solidFill>
              </a:rPr>
              <a:t>العامة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22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7 – </a:t>
            </a:r>
            <a:r>
              <a:rPr lang="ar-SA" dirty="0" smtClean="0">
                <a:solidFill>
                  <a:srgbClr val="FF0000"/>
                </a:solidFill>
              </a:rPr>
              <a:t>أحكام عامة </a:t>
            </a:r>
            <a:r>
              <a:rPr lang="ar-SA" dirty="0"/>
              <a:t/>
            </a:r>
            <a:br>
              <a:rPr lang="ar-SA" dirty="0"/>
            </a:br>
            <a:r>
              <a:rPr lang="ar-SA" i="1" dirty="0">
                <a:solidFill>
                  <a:srgbClr val="7030A0"/>
                </a:solidFill>
              </a:rPr>
              <a:t>تذهب الأنظمة الأساسية إلى تحديد أحكام </a:t>
            </a:r>
            <a:r>
              <a:rPr lang="ar-SA" i="1" dirty="0" smtClean="0">
                <a:solidFill>
                  <a:srgbClr val="7030A0"/>
                </a:solidFill>
              </a:rPr>
              <a:t>عامة  ومنها ما يلي : </a:t>
            </a:r>
          </a:p>
          <a:p>
            <a:r>
              <a:rPr lang="ar-SA" dirty="0" smtClean="0"/>
              <a:t>أ - </a:t>
            </a:r>
            <a:r>
              <a:rPr lang="ar-SA" dirty="0" smtClean="0">
                <a:solidFill>
                  <a:srgbClr val="FF0000"/>
                </a:solidFill>
              </a:rPr>
              <a:t>حق </a:t>
            </a:r>
            <a:r>
              <a:rPr lang="ar-SA" dirty="0">
                <a:solidFill>
                  <a:srgbClr val="FF0000"/>
                </a:solidFill>
              </a:rPr>
              <a:t>انتساب أو انضمام المنظمة أو اندماجها في منظمات </a:t>
            </a:r>
            <a:r>
              <a:rPr lang="ar-SA" dirty="0" smtClean="0">
                <a:solidFill>
                  <a:srgbClr val="FF0000"/>
                </a:solidFill>
              </a:rPr>
              <a:t>أخرى </a:t>
            </a:r>
            <a:r>
              <a:rPr lang="ar-SA" dirty="0" smtClean="0"/>
              <a:t>. ب - </a:t>
            </a:r>
            <a:r>
              <a:rPr lang="ar-SA" dirty="0" smtClean="0">
                <a:solidFill>
                  <a:srgbClr val="0070C0"/>
                </a:solidFill>
              </a:rPr>
              <a:t>حق </a:t>
            </a:r>
            <a:r>
              <a:rPr lang="ar-SA" dirty="0">
                <a:solidFill>
                  <a:srgbClr val="0070C0"/>
                </a:solidFill>
              </a:rPr>
              <a:t>المنظمة بصفتها الاعتبارية في امتلاك العقارات والأراضي </a:t>
            </a:r>
            <a:r>
              <a:rPr lang="ar-SA" dirty="0"/>
              <a:t>وغير ذلك من الأموال المنقولة وغير </a:t>
            </a:r>
            <a:r>
              <a:rPr lang="ar-SA" dirty="0" smtClean="0"/>
              <a:t>المنقولة .</a:t>
            </a:r>
          </a:p>
          <a:p>
            <a:r>
              <a:rPr lang="ar-SA" dirty="0" smtClean="0"/>
              <a:t>ج -  </a:t>
            </a:r>
            <a:r>
              <a:rPr lang="ar-SA" dirty="0" smtClean="0">
                <a:solidFill>
                  <a:srgbClr val="00B050"/>
                </a:solidFill>
              </a:rPr>
              <a:t>حق المنظمة في </a:t>
            </a:r>
            <a:r>
              <a:rPr lang="ar-SA" dirty="0">
                <a:solidFill>
                  <a:srgbClr val="00B050"/>
                </a:solidFill>
              </a:rPr>
              <a:t>بيع هذه الممتلكات أو رهنها أو </a:t>
            </a:r>
            <a:r>
              <a:rPr lang="ar-SA" dirty="0" smtClean="0">
                <a:solidFill>
                  <a:srgbClr val="00B050"/>
                </a:solidFill>
              </a:rPr>
              <a:t>تأجيرها </a:t>
            </a:r>
            <a:r>
              <a:rPr lang="ar-SA" dirty="0" smtClean="0"/>
              <a:t>. </a:t>
            </a:r>
          </a:p>
          <a:p>
            <a:r>
              <a:rPr lang="ar-SA" dirty="0" smtClean="0"/>
              <a:t>د - </a:t>
            </a:r>
            <a:r>
              <a:rPr lang="ar-SA" dirty="0" smtClean="0">
                <a:solidFill>
                  <a:srgbClr val="D9791B"/>
                </a:solidFill>
              </a:rPr>
              <a:t>حقها </a:t>
            </a:r>
            <a:r>
              <a:rPr lang="ar-SA" dirty="0">
                <a:solidFill>
                  <a:srgbClr val="D9791B"/>
                </a:solidFill>
              </a:rPr>
              <a:t>في فتح فروع لها في داخل البلد </a:t>
            </a:r>
            <a:r>
              <a:rPr lang="ar-SA" dirty="0" smtClean="0">
                <a:solidFill>
                  <a:srgbClr val="D9791B"/>
                </a:solidFill>
              </a:rPr>
              <a:t>وخارجه </a:t>
            </a:r>
            <a:r>
              <a:rPr lang="ar-SA" dirty="0" smtClean="0"/>
              <a:t>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380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281</TotalTime>
  <Words>1621</Words>
  <Application>Microsoft Office PowerPoint</Application>
  <PresentationFormat>A4 Paper (210x297 mm)</PresentationFormat>
  <Paragraphs>129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الرابعة عشر</vt:lpstr>
      <vt:lpstr> العناصر الأساسية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30</cp:revision>
  <dcterms:created xsi:type="dcterms:W3CDTF">2014-08-26T14:50:21Z</dcterms:created>
  <dcterms:modified xsi:type="dcterms:W3CDTF">2014-09-22T09:56:52Z</dcterms:modified>
</cp:coreProperties>
</file>