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22" r:id="rId4"/>
    <p:sldId id="323" r:id="rId5"/>
    <p:sldId id="324" r:id="rId6"/>
    <p:sldId id="308" r:id="rId7"/>
    <p:sldId id="311" r:id="rId8"/>
    <p:sldId id="312" r:id="rId9"/>
    <p:sldId id="313" r:id="rId10"/>
    <p:sldId id="314" r:id="rId11"/>
    <p:sldId id="309" r:id="rId12"/>
    <p:sldId id="315" r:id="rId13"/>
    <p:sldId id="316" r:id="rId14"/>
    <p:sldId id="317" r:id="rId15"/>
    <p:sldId id="310" r:id="rId16"/>
    <p:sldId id="318" r:id="rId17"/>
    <p:sldId id="319" r:id="rId18"/>
    <p:sldId id="320" r:id="rId19"/>
    <p:sldId id="321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43A79C"/>
    <a:srgbClr val="313B4A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334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العمل التطوعي عوامل النجاح والمعوقات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خامسا  : </a:t>
            </a:r>
            <a:r>
              <a:rPr lang="ar-SA" b="1" dirty="0">
                <a:solidFill>
                  <a:srgbClr val="FF0000"/>
                </a:solidFill>
              </a:rPr>
              <a:t>الجوانب السلبية للعمل التطوعي</a:t>
            </a:r>
          </a:p>
          <a:p>
            <a:endParaRPr lang="ar-SA" dirty="0">
              <a:solidFill>
                <a:srgbClr val="FF0000"/>
              </a:solidFill>
            </a:endParaRPr>
          </a:p>
          <a:p>
            <a:r>
              <a:rPr lang="ar-SA" dirty="0"/>
              <a:t>1- </a:t>
            </a:r>
            <a:r>
              <a:rPr lang="ar-SA" dirty="0">
                <a:solidFill>
                  <a:srgbClr val="0070C0"/>
                </a:solidFill>
              </a:rPr>
              <a:t>إهدار بعض موارد المؤسسة من خلال الحماس الزائد لدى المتطوعين اذا لم يكن يوازيه التوجيه السليم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</a:p>
          <a:p>
            <a:r>
              <a:rPr lang="ar-SA" dirty="0"/>
              <a:t>2 - </a:t>
            </a:r>
            <a:r>
              <a:rPr lang="ar-SA" dirty="0">
                <a:solidFill>
                  <a:srgbClr val="FF0000"/>
                </a:solidFill>
              </a:rPr>
              <a:t>مستوى الأداء ومعدله لدى المتطوعين </a:t>
            </a:r>
            <a:r>
              <a:rPr lang="ar-SA" dirty="0">
                <a:solidFill>
                  <a:srgbClr val="00B050"/>
                </a:solidFill>
              </a:rPr>
              <a:t>قد يكون أقل من المتخصصين في طبيعة هذا العمل</a:t>
            </a:r>
            <a:r>
              <a:rPr lang="ar-SA" dirty="0"/>
              <a:t> لأن الرغبة لا تعني إجادة الأداء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772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3- </a:t>
            </a:r>
            <a:r>
              <a:rPr lang="ar-SA" dirty="0">
                <a:solidFill>
                  <a:srgbClr val="FF0000"/>
                </a:solidFill>
              </a:rPr>
              <a:t>انسحاب المتطوع في أي وقت من العمل التطوعي دون أن تكون عليه التزامات</a:t>
            </a:r>
            <a:r>
              <a:rPr lang="ar-SA" dirty="0"/>
              <a:t> </a:t>
            </a:r>
            <a:r>
              <a:rPr lang="ar-SA" dirty="0">
                <a:solidFill>
                  <a:srgbClr val="0E478A"/>
                </a:solidFill>
              </a:rPr>
              <a:t>كما لا يمكن إجباره على الاستمرار في العمل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</a:p>
          <a:p>
            <a:r>
              <a:rPr lang="ar-SA" dirty="0"/>
              <a:t>4 - </a:t>
            </a:r>
            <a:r>
              <a:rPr lang="ar-SA" dirty="0">
                <a:solidFill>
                  <a:srgbClr val="FF0000"/>
                </a:solidFill>
              </a:rPr>
              <a:t>انخفاض الروح المعنوية للمتطوعين </a:t>
            </a:r>
            <a:r>
              <a:rPr lang="ar-SA" dirty="0">
                <a:solidFill>
                  <a:srgbClr val="00B050"/>
                </a:solidFill>
              </a:rPr>
              <a:t>نتيجة لاختلاف المعاملة فيما بينهم </a:t>
            </a:r>
            <a:r>
              <a:rPr lang="ar-SA" dirty="0"/>
              <a:t>مما يؤدي الى عدم تحقيق المؤسسة لأهدافها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871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5</a:t>
            </a:r>
            <a:r>
              <a:rPr lang="ar-SA" dirty="0" smtClean="0"/>
              <a:t>- </a:t>
            </a:r>
            <a:r>
              <a:rPr lang="ar-SA" dirty="0">
                <a:solidFill>
                  <a:srgbClr val="00B050"/>
                </a:solidFill>
              </a:rPr>
              <a:t>كثيرا ما يشبع المتطوع ميوله ورغباته على حساب عمله في المنظمة</a:t>
            </a: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بما يتنافى والاستفادة من جهده وعدم اقتناعه بسياسة وفلسفة المنظمة وأهدافها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</a:p>
          <a:p>
            <a:r>
              <a:rPr lang="ar-SA" dirty="0"/>
              <a:t>6- </a:t>
            </a:r>
            <a:r>
              <a:rPr lang="ar-SA" dirty="0">
                <a:solidFill>
                  <a:srgbClr val="FF0000"/>
                </a:solidFill>
              </a:rPr>
              <a:t>عدم القدرة على المتابعة </a:t>
            </a:r>
            <a:r>
              <a:rPr lang="ar-SA" dirty="0" smtClean="0"/>
              <a:t>و </a:t>
            </a:r>
            <a:r>
              <a:rPr lang="ar-SA" dirty="0"/>
              <a:t>زيادة ممارسة السلطة داخل المنظمة وصعوبة وجود الآليات المناسبة للتقويم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406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303584" y="1417638"/>
            <a:ext cx="8915400" cy="4525963"/>
          </a:xfrm>
        </p:spPr>
        <p:txBody>
          <a:bodyPr/>
          <a:lstStyle/>
          <a:p>
            <a:r>
              <a:rPr lang="ar-SA" b="1" dirty="0" smtClean="0"/>
              <a:t>سادسا </a:t>
            </a:r>
            <a:r>
              <a:rPr lang="ar-SA" b="1" dirty="0"/>
              <a:t>: </a:t>
            </a:r>
            <a:r>
              <a:rPr lang="ar-SA" b="1" dirty="0">
                <a:solidFill>
                  <a:srgbClr val="FF0000"/>
                </a:solidFill>
              </a:rPr>
              <a:t>معوقات العمل </a:t>
            </a:r>
            <a:r>
              <a:rPr lang="ar-SA" b="1" dirty="0" smtClean="0">
                <a:solidFill>
                  <a:srgbClr val="FF0000"/>
                </a:solidFill>
              </a:rPr>
              <a:t>التطوعي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ar-SA" dirty="0"/>
              <a:t>أ) </a:t>
            </a:r>
            <a:r>
              <a:rPr lang="ar-SA" dirty="0">
                <a:solidFill>
                  <a:srgbClr val="0070C0"/>
                </a:solidFill>
              </a:rPr>
              <a:t>المعوقات المتعلقة بالمتطوع </a:t>
            </a:r>
            <a:r>
              <a:rPr lang="ar-SA" dirty="0"/>
              <a:t>: 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00B050"/>
                </a:solidFill>
              </a:rPr>
              <a:t>الجهل بأهمية العمل التطوعي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FF0000"/>
                </a:solidFill>
              </a:rPr>
              <a:t>بعضهم يسعى لتحقيق أقصى استفادة شخصية ممكنة من العمل الخيري</a:t>
            </a:r>
            <a:r>
              <a:rPr lang="ar-SA" dirty="0"/>
              <a:t> وهذا يتعارض مع طبيعة التطوع المبني على الإخلاص لله .</a:t>
            </a:r>
          </a:p>
          <a:p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عدم القيام بالمسؤوليات </a:t>
            </a:r>
            <a:r>
              <a:rPr lang="ar-SA" dirty="0" smtClean="0">
                <a:solidFill>
                  <a:srgbClr val="FF0000"/>
                </a:solidFill>
              </a:rPr>
              <a:t>الت</a:t>
            </a:r>
            <a:r>
              <a:rPr lang="ar-SA" dirty="0">
                <a:solidFill>
                  <a:srgbClr val="FF0000"/>
                </a:solidFill>
              </a:rPr>
              <a:t>ي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>
                <a:solidFill>
                  <a:srgbClr val="FF0000"/>
                </a:solidFill>
              </a:rPr>
              <a:t>أسندت إليه في الوقت المحدد </a:t>
            </a:r>
            <a:r>
              <a:rPr lang="ar-SA" dirty="0"/>
              <a:t>لأن المتطوع يشعر بأنه غير ملزم بأدائه في وقت محدد خلال العمل الرسمي .</a:t>
            </a:r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</a:t>
            </a:r>
            <a:r>
              <a:rPr lang="ar-SA" dirty="0" smtClean="0">
                <a:solidFill>
                  <a:srgbClr val="FF0000"/>
                </a:solidFill>
              </a:rPr>
              <a:t>استغلال </a:t>
            </a:r>
            <a:r>
              <a:rPr lang="ar-SA" dirty="0">
                <a:solidFill>
                  <a:srgbClr val="FF0000"/>
                </a:solidFill>
              </a:rPr>
              <a:t>مرونة التطوع الى حد التسيب والاستهتار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	- </a:t>
            </a:r>
            <a:r>
              <a:rPr lang="ar-SA" dirty="0">
                <a:solidFill>
                  <a:srgbClr val="0070C0"/>
                </a:solidFill>
              </a:rPr>
              <a:t>تعارض وقت المتطوع مع وقت العمل أو الدر</a:t>
            </a:r>
            <a:r>
              <a:rPr lang="ar-SA" dirty="0"/>
              <a:t>اسة مما يفوت عليه فرصة الاشتراك في العمل التطوعي 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7030A0"/>
                </a:solidFill>
              </a:rPr>
              <a:t>السعي وراء الرزق وعدم وجود وقت كاف للتطوع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00B050"/>
                </a:solidFill>
              </a:rPr>
              <a:t>عزوف بعض المتطوعين عن التطوع في مؤسسات ليست قريبة من سكنهم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601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ب) </a:t>
            </a:r>
            <a:r>
              <a:rPr lang="ar-SA" dirty="0">
                <a:solidFill>
                  <a:srgbClr val="0070C0"/>
                </a:solidFill>
              </a:rPr>
              <a:t>معوقات متعلقة بالمنظمة الخيرية </a:t>
            </a:r>
            <a:r>
              <a:rPr lang="ar-SA" dirty="0"/>
              <a:t>: 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FF0000"/>
                </a:solidFill>
              </a:rPr>
              <a:t>عدم وجود إدارة خاصة للمتطوعين تهتم </a:t>
            </a:r>
            <a:r>
              <a:rPr lang="ar-SA" dirty="0" smtClean="0">
                <a:solidFill>
                  <a:srgbClr val="FF0000"/>
                </a:solidFill>
              </a:rPr>
              <a:t>بشؤونهم </a:t>
            </a:r>
            <a:r>
              <a:rPr lang="ar-SA" dirty="0">
                <a:solidFill>
                  <a:srgbClr val="FF0000"/>
                </a:solidFill>
              </a:rPr>
              <a:t>وتعينهم على الاختيار المناسب حسب رغبتهم</a:t>
            </a:r>
            <a:r>
              <a:rPr lang="ar-SA" dirty="0"/>
              <a:t> 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7030A0"/>
                </a:solidFill>
              </a:rPr>
              <a:t>عدم الإعلان الكافي عن أهداف المؤسسة وأنشطتها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 err="1" smtClean="0">
                <a:solidFill>
                  <a:srgbClr val="00B050"/>
                </a:solidFill>
              </a:rPr>
              <a:t>الشلليه</a:t>
            </a:r>
            <a:r>
              <a:rPr lang="ar-SA" dirty="0" smtClean="0">
                <a:solidFill>
                  <a:srgbClr val="00B050"/>
                </a:solidFill>
              </a:rPr>
              <a:t> التي </a:t>
            </a:r>
            <a:r>
              <a:rPr lang="ar-SA" dirty="0">
                <a:solidFill>
                  <a:srgbClr val="00B050"/>
                </a:solidFill>
              </a:rPr>
              <a:t>تعرقل سير العمل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D9791B"/>
                </a:solidFill>
              </a:rPr>
              <a:t>عدم تحديد دور واضح للمتطوع وإتاحة الفرصة للمتطوع لاختيار ما يناسبه بحرية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742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- </a:t>
            </a:r>
            <a:r>
              <a:rPr lang="ar-SA" dirty="0">
                <a:solidFill>
                  <a:srgbClr val="FF0000"/>
                </a:solidFill>
              </a:rPr>
              <a:t>الخوف من التوسع خشية عدم إمكان تحقيق السيطرة والإشراف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0070C0"/>
                </a:solidFill>
              </a:rPr>
              <a:t>عدم توافر برامج خاصة لتدريب المتطوعين قبل تكليفهم بالعمل </a:t>
            </a:r>
            <a:r>
              <a:rPr lang="ar-SA" dirty="0"/>
              <a:t>	- </a:t>
            </a:r>
            <a:r>
              <a:rPr lang="ar-SA" dirty="0">
                <a:solidFill>
                  <a:srgbClr val="00B050"/>
                </a:solidFill>
              </a:rPr>
              <a:t>عدم التقدير المناسب للجهد الذي يبذله المتطوع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7030A0"/>
                </a:solidFill>
              </a:rPr>
              <a:t>البعد عن الطموح والرضا بالواقع دون محاولة تغييره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D9791B"/>
                </a:solidFill>
              </a:rPr>
              <a:t>إرهاق كاهل المتطوع بالكثير من الأعمال الإدارية والفنية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054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ar-SA" dirty="0"/>
              <a:t>- </a:t>
            </a:r>
            <a:r>
              <a:rPr lang="ar-SA" dirty="0">
                <a:solidFill>
                  <a:srgbClr val="FF0000"/>
                </a:solidFill>
              </a:rPr>
              <a:t>تقييد العضوية أو الرغبة في عدم قبول عناصر جديدة فتصبح المنظمة حكراً على عدد معين</a:t>
            </a:r>
            <a:r>
              <a:rPr lang="ar-SA" dirty="0"/>
              <a:t> .</a:t>
            </a:r>
          </a:p>
          <a:p>
            <a:r>
              <a:rPr lang="ar-SA" dirty="0"/>
              <a:t>	- </a:t>
            </a:r>
            <a:r>
              <a:rPr lang="ar-SA" dirty="0" smtClean="0">
                <a:solidFill>
                  <a:srgbClr val="00B050"/>
                </a:solidFill>
              </a:rPr>
              <a:t>اعتبار </a:t>
            </a:r>
            <a:r>
              <a:rPr lang="ar-SA" dirty="0">
                <a:solidFill>
                  <a:srgbClr val="00B050"/>
                </a:solidFill>
              </a:rPr>
              <a:t>أعمال الجمعية من الأسرار المغلقة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يجب عدم مناقشتها مع الآخرين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0070C0"/>
                </a:solidFill>
              </a:rPr>
              <a:t>المحاباة في إسناد الأعمال وتعيين العاملين من الأقارب من غير ذوي الكفاءة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992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ar-SA" dirty="0"/>
              <a:t>	- </a:t>
            </a:r>
            <a:r>
              <a:rPr lang="ar-SA" dirty="0">
                <a:solidFill>
                  <a:srgbClr val="FF0000"/>
                </a:solidFill>
              </a:rPr>
              <a:t>الخوف من الجديد ومن الانفتاح والوقوع في أسر الانغلاق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0070C0"/>
                </a:solidFill>
              </a:rPr>
              <a:t>الإسراف في الخوف وفرض القيود الى حد التحجر وتقييد وتحجيم الأعمال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00B050"/>
                </a:solidFill>
              </a:rPr>
              <a:t>الوقوع تحت أسر عاملين ذو شخصية قوية غير عابئين بتحقيق أهداف المنظمة وتطلعاتها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1158"/>
            <a:ext cx="8915400" cy="4525963"/>
          </a:xfrm>
        </p:spPr>
        <p:txBody>
          <a:bodyPr/>
          <a:lstStyle/>
          <a:p>
            <a:r>
              <a:rPr lang="ar-SA" dirty="0"/>
              <a:t>ج) </a:t>
            </a:r>
            <a:r>
              <a:rPr lang="ar-SA" dirty="0">
                <a:solidFill>
                  <a:srgbClr val="0070C0"/>
                </a:solidFill>
              </a:rPr>
              <a:t>معوقات متعلقة بالمجتمع </a:t>
            </a:r>
            <a:r>
              <a:rPr lang="ar-SA" dirty="0"/>
              <a:t>: 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FF0000"/>
                </a:solidFill>
              </a:rPr>
              <a:t>عدم وجود لوائح وتنظيمات واضحة تنظم العمل التطوعي وتحميه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0070C0"/>
                </a:solidFill>
              </a:rPr>
              <a:t>عدم الوعي الكافي بين أفراد المجتمع بأهمية التطوع والأهداف </a:t>
            </a:r>
            <a:r>
              <a:rPr lang="ar-SA" dirty="0" smtClean="0">
                <a:solidFill>
                  <a:srgbClr val="0070C0"/>
                </a:solidFill>
              </a:rPr>
              <a:t>الت</a:t>
            </a:r>
            <a:r>
              <a:rPr lang="ar-SA" dirty="0">
                <a:solidFill>
                  <a:srgbClr val="0070C0"/>
                </a:solidFill>
              </a:rPr>
              <a:t>ي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>
                <a:solidFill>
                  <a:srgbClr val="0070C0"/>
                </a:solidFill>
              </a:rPr>
              <a:t>يسعى إلى تحقيقها</a:t>
            </a: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فثقافة التطوع </a:t>
            </a:r>
            <a:r>
              <a:rPr lang="ar-SA" dirty="0">
                <a:solidFill>
                  <a:srgbClr val="7030A0"/>
                </a:solidFill>
              </a:rPr>
              <a:t>متدنية بشكل كبير </a:t>
            </a:r>
            <a:r>
              <a:rPr lang="ar-SA" dirty="0"/>
              <a:t>في كثير من المجتمعات العربية 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00B050"/>
                </a:solidFill>
              </a:rPr>
              <a:t>عدم بث روح التطوع بين أبناء المجتمع منذ الصغر </a:t>
            </a:r>
            <a:r>
              <a:rPr lang="ar-SA" dirty="0"/>
              <a:t>.</a:t>
            </a:r>
          </a:p>
          <a:p>
            <a:r>
              <a:rPr lang="ar-SA" dirty="0"/>
              <a:t>	- </a:t>
            </a:r>
            <a:r>
              <a:rPr lang="ar-SA" dirty="0">
                <a:solidFill>
                  <a:srgbClr val="7030A0"/>
                </a:solidFill>
              </a:rPr>
              <a:t>اعتقاد البعض التطوع مضيعة للوقت والجهد وغير مطلوب </a:t>
            </a:r>
            <a:r>
              <a:rPr lang="ar-SA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36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د) </a:t>
            </a:r>
            <a:r>
              <a:rPr lang="ar-SA" dirty="0" smtClean="0">
                <a:solidFill>
                  <a:srgbClr val="0070C0"/>
                </a:solidFill>
              </a:rPr>
              <a:t>المعوقات التي تعترض مشاركة الشباب في العمل التطوعي</a:t>
            </a:r>
          </a:p>
          <a:p>
            <a:endParaRPr lang="ar-SA" dirty="0"/>
          </a:p>
          <a:p>
            <a:r>
              <a:rPr lang="ar-SA" dirty="0"/>
              <a:t>1- </a:t>
            </a:r>
            <a:r>
              <a:rPr lang="ar-SA" dirty="0">
                <a:solidFill>
                  <a:srgbClr val="FF0000"/>
                </a:solidFill>
              </a:rPr>
              <a:t>عدم السماح للشباب للمشاركة في اتخاذ القرارات بداخل هذه المنظمات </a:t>
            </a:r>
            <a:r>
              <a:rPr lang="ar-SA" dirty="0"/>
              <a:t>.</a:t>
            </a:r>
          </a:p>
          <a:p>
            <a:r>
              <a:rPr lang="ar-SA" dirty="0"/>
              <a:t>2- </a:t>
            </a:r>
            <a:r>
              <a:rPr lang="ar-SA" dirty="0">
                <a:solidFill>
                  <a:srgbClr val="00B050"/>
                </a:solidFill>
              </a:rPr>
              <a:t>بعض الأنماط الثقافية السائدة في المجتمع كالتقليل من شأن الشباب والتمييز بين الرجل والمرأة</a:t>
            </a:r>
            <a:r>
              <a:rPr lang="ar-SA" dirty="0"/>
              <a:t> .</a:t>
            </a:r>
          </a:p>
          <a:p>
            <a:r>
              <a:rPr lang="ar-SA" dirty="0"/>
              <a:t>3- </a:t>
            </a:r>
            <a:r>
              <a:rPr lang="ar-SA" dirty="0">
                <a:solidFill>
                  <a:srgbClr val="7030A0"/>
                </a:solidFill>
              </a:rPr>
              <a:t>قلة تشجيع العمل التطوعي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35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4- </a:t>
            </a:r>
            <a:r>
              <a:rPr lang="ar-SA" dirty="0">
                <a:solidFill>
                  <a:srgbClr val="FF0000"/>
                </a:solidFill>
              </a:rPr>
              <a:t>قلة التعريف بالبرامج والنشاطات التطوعية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تنفذها المؤسسات الحكومية الأهلية </a:t>
            </a:r>
            <a:r>
              <a:rPr lang="ar-SA" dirty="0"/>
              <a:t>.</a:t>
            </a:r>
          </a:p>
          <a:p>
            <a:r>
              <a:rPr lang="ar-SA" dirty="0"/>
              <a:t>5- </a:t>
            </a:r>
            <a:r>
              <a:rPr lang="ar-SA" dirty="0">
                <a:solidFill>
                  <a:srgbClr val="0070C0"/>
                </a:solidFill>
              </a:rPr>
              <a:t>الظروف الاقتصادية السائدة وضعف الموارد المالية للمنظمات التطوعية </a:t>
            </a:r>
            <a:r>
              <a:rPr lang="ar-SA" dirty="0"/>
              <a:t>.</a:t>
            </a:r>
          </a:p>
          <a:p>
            <a:r>
              <a:rPr lang="ar-SA" dirty="0"/>
              <a:t>6- </a:t>
            </a:r>
            <a:r>
              <a:rPr lang="ar-SA" dirty="0">
                <a:solidFill>
                  <a:srgbClr val="7030A0"/>
                </a:solidFill>
              </a:rPr>
              <a:t>قلة البرامج التدريبية الخاصة بتكوين جيل جديد من المتطوعين أو صقل مهارات المتطوعين </a:t>
            </a:r>
            <a:r>
              <a:rPr lang="ar-SA" dirty="0"/>
              <a:t>.</a:t>
            </a:r>
          </a:p>
          <a:p>
            <a:r>
              <a:rPr lang="ar-SA" dirty="0"/>
              <a:t>7- </a:t>
            </a:r>
            <a:r>
              <a:rPr lang="ar-SA" dirty="0">
                <a:solidFill>
                  <a:srgbClr val="D9791B"/>
                </a:solidFill>
              </a:rPr>
              <a:t>ضعف الوعي بمفهوم وفائد المشاركة في العمل الاجتماعي التطوعي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152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سابعا : </a:t>
            </a:r>
            <a:r>
              <a:rPr lang="ar-SA" dirty="0" smtClean="0">
                <a:solidFill>
                  <a:srgbClr val="FF0000"/>
                </a:solidFill>
              </a:rPr>
              <a:t>الصفات </a:t>
            </a:r>
            <a:r>
              <a:rPr lang="ar-SA" dirty="0">
                <a:solidFill>
                  <a:srgbClr val="FF0000"/>
                </a:solidFill>
              </a:rPr>
              <a:t>والشروط الفردية والمؤسسية لنجاح </a:t>
            </a:r>
            <a:r>
              <a:rPr lang="ar-SA" dirty="0" smtClean="0">
                <a:solidFill>
                  <a:srgbClr val="FF0000"/>
                </a:solidFill>
              </a:rPr>
              <a:t>العمل التطوعي</a:t>
            </a:r>
          </a:p>
          <a:p>
            <a:endParaRPr lang="ar-SA" dirty="0" smtClean="0"/>
          </a:p>
          <a:p>
            <a:r>
              <a:rPr lang="ar-SA" dirty="0" smtClean="0"/>
              <a:t>أ</a:t>
            </a:r>
            <a:r>
              <a:rPr lang="ar-SA" dirty="0" smtClean="0"/>
              <a:t>) </a:t>
            </a:r>
            <a:r>
              <a:rPr lang="ar-SA" dirty="0" smtClean="0">
                <a:solidFill>
                  <a:srgbClr val="0070C0"/>
                </a:solidFill>
              </a:rPr>
              <a:t>الصفات </a:t>
            </a:r>
            <a:r>
              <a:rPr lang="ar-SA" dirty="0">
                <a:solidFill>
                  <a:srgbClr val="0070C0"/>
                </a:solidFill>
              </a:rPr>
              <a:t>والشروط </a:t>
            </a:r>
            <a:r>
              <a:rPr lang="ar-SA" dirty="0" smtClean="0">
                <a:solidFill>
                  <a:srgbClr val="0070C0"/>
                </a:solidFill>
              </a:rPr>
              <a:t>الفردية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/>
              <a:t>1- </a:t>
            </a:r>
            <a:r>
              <a:rPr lang="ar-SA" dirty="0">
                <a:solidFill>
                  <a:srgbClr val="FF0000"/>
                </a:solidFill>
              </a:rPr>
              <a:t>تحمل المسؤولية ومواجهتها بشجاعة </a:t>
            </a:r>
            <a:r>
              <a:rPr lang="ar-SA" dirty="0"/>
              <a:t>.</a:t>
            </a:r>
          </a:p>
          <a:p>
            <a:r>
              <a:rPr lang="ar-SA" dirty="0" smtClean="0"/>
              <a:t>2- </a:t>
            </a:r>
            <a:r>
              <a:rPr lang="ar-SA" dirty="0">
                <a:solidFill>
                  <a:srgbClr val="7030A0"/>
                </a:solidFill>
              </a:rPr>
              <a:t>الالتزام بالمبادئ والأهداف </a:t>
            </a:r>
            <a:r>
              <a:rPr lang="ar-SA" dirty="0"/>
              <a:t>.</a:t>
            </a:r>
          </a:p>
          <a:p>
            <a:r>
              <a:rPr lang="ar-SA" dirty="0" smtClean="0"/>
              <a:t>3- </a:t>
            </a:r>
            <a:r>
              <a:rPr lang="ar-SA" dirty="0">
                <a:solidFill>
                  <a:srgbClr val="43A79C"/>
                </a:solidFill>
              </a:rPr>
              <a:t>المحاسبة وقبول النقد </a:t>
            </a:r>
            <a:r>
              <a:rPr lang="ar-SA" dirty="0" smtClean="0"/>
              <a:t>.</a:t>
            </a:r>
          </a:p>
          <a:p>
            <a:r>
              <a:rPr lang="ar-SA" dirty="0"/>
              <a:t>4- </a:t>
            </a:r>
            <a:r>
              <a:rPr lang="ar-SA" dirty="0">
                <a:solidFill>
                  <a:srgbClr val="00B050"/>
                </a:solidFill>
              </a:rPr>
              <a:t>التضحية والتفاني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endParaRPr lang="ar-SA" dirty="0"/>
          </a:p>
          <a:p>
            <a:r>
              <a:rPr lang="ar-SA" dirty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5- </a:t>
            </a:r>
            <a:r>
              <a:rPr lang="ar-SA" dirty="0">
                <a:solidFill>
                  <a:srgbClr val="00B050"/>
                </a:solidFill>
              </a:rPr>
              <a:t>الشعور بالفخر بالانتماء للمنظمة الطوعية </a:t>
            </a:r>
            <a:r>
              <a:rPr lang="ar-SA" dirty="0"/>
              <a:t>.</a:t>
            </a:r>
          </a:p>
          <a:p>
            <a:r>
              <a:rPr lang="ar-SA" dirty="0"/>
              <a:t>6- </a:t>
            </a:r>
            <a:r>
              <a:rPr lang="ar-SA" dirty="0">
                <a:solidFill>
                  <a:srgbClr val="FF0000"/>
                </a:solidFill>
              </a:rPr>
              <a:t>الحكمة في مواجهة المشكلات </a:t>
            </a:r>
            <a:r>
              <a:rPr lang="ar-SA" dirty="0"/>
              <a:t>.</a:t>
            </a:r>
          </a:p>
          <a:p>
            <a:r>
              <a:rPr lang="ar-SA" dirty="0"/>
              <a:t>7- </a:t>
            </a:r>
            <a:r>
              <a:rPr lang="ar-SA" dirty="0">
                <a:solidFill>
                  <a:srgbClr val="0070C0"/>
                </a:solidFill>
              </a:rPr>
              <a:t>العفو والتسامح </a:t>
            </a:r>
            <a:r>
              <a:rPr lang="ar-SA" dirty="0"/>
              <a:t>.</a:t>
            </a:r>
          </a:p>
          <a:p>
            <a:r>
              <a:rPr lang="ar-SA" dirty="0"/>
              <a:t>8- </a:t>
            </a:r>
            <a:r>
              <a:rPr lang="ar-SA" dirty="0">
                <a:solidFill>
                  <a:srgbClr val="C00000"/>
                </a:solidFill>
              </a:rPr>
              <a:t>روح الجماعة ونبذ الفردية والأنانية </a:t>
            </a:r>
            <a:r>
              <a:rPr lang="ar-SA" dirty="0"/>
              <a:t>.</a:t>
            </a:r>
          </a:p>
          <a:p>
            <a:r>
              <a:rPr lang="ar-SA" dirty="0"/>
              <a:t>9- </a:t>
            </a:r>
            <a:r>
              <a:rPr lang="ar-SA" dirty="0">
                <a:solidFill>
                  <a:srgbClr val="7030A0"/>
                </a:solidFill>
              </a:rPr>
              <a:t>الاحترام حسب العطاء وحجم التطوع </a:t>
            </a:r>
            <a:r>
              <a:rPr lang="ar-SA" dirty="0"/>
              <a:t>( بغض النظر عن العمر أو المال أو المؤهلات ) .</a:t>
            </a:r>
          </a:p>
          <a:p>
            <a:r>
              <a:rPr lang="ar-SA" dirty="0"/>
              <a:t>10- </a:t>
            </a:r>
            <a:r>
              <a:rPr lang="ar-SA" dirty="0">
                <a:solidFill>
                  <a:srgbClr val="D9791B"/>
                </a:solidFill>
              </a:rPr>
              <a:t>توافر المؤهلات المطلوبة للعمل التطوعي والاستعداد للتعلم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131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ب ) </a:t>
            </a:r>
            <a:r>
              <a:rPr lang="ar-SA" dirty="0" smtClean="0">
                <a:solidFill>
                  <a:srgbClr val="0070C0"/>
                </a:solidFill>
              </a:rPr>
              <a:t>صفات </a:t>
            </a:r>
            <a:r>
              <a:rPr lang="ar-SA" dirty="0">
                <a:solidFill>
                  <a:srgbClr val="0070C0"/>
                </a:solidFill>
              </a:rPr>
              <a:t>وشروط </a:t>
            </a:r>
            <a:r>
              <a:rPr lang="ar-SA" dirty="0" smtClean="0">
                <a:solidFill>
                  <a:srgbClr val="0070C0"/>
                </a:solidFill>
              </a:rPr>
              <a:t>مؤسسية </a:t>
            </a:r>
            <a:endParaRPr lang="ar-SA" dirty="0">
              <a:solidFill>
                <a:srgbClr val="0070C0"/>
              </a:solidFill>
            </a:endParaRPr>
          </a:p>
          <a:p>
            <a:r>
              <a:rPr lang="ar-SA" dirty="0"/>
              <a:t>	1- </a:t>
            </a:r>
            <a:r>
              <a:rPr lang="ar-SA" dirty="0">
                <a:solidFill>
                  <a:srgbClr val="FF0000"/>
                </a:solidFill>
              </a:rPr>
              <a:t>وجود نظام داخلي ولوائح تنظيمية وخطط عمل واضحة </a:t>
            </a:r>
            <a:r>
              <a:rPr lang="ar-SA" dirty="0"/>
              <a:t>.</a:t>
            </a:r>
          </a:p>
          <a:p>
            <a:r>
              <a:rPr lang="ar-SA" dirty="0"/>
              <a:t>	2- </a:t>
            </a:r>
            <a:r>
              <a:rPr lang="ar-SA" dirty="0">
                <a:solidFill>
                  <a:srgbClr val="00B050"/>
                </a:solidFill>
              </a:rPr>
              <a:t>معرفة المتطوعين بالنظام الداخلي واللوائح والحقوق والواجبات </a:t>
            </a:r>
            <a:r>
              <a:rPr lang="ar-SA" dirty="0"/>
              <a:t>.</a:t>
            </a:r>
          </a:p>
          <a:p>
            <a:r>
              <a:rPr lang="ar-SA" dirty="0"/>
              <a:t>	3- </a:t>
            </a:r>
            <a:r>
              <a:rPr lang="ar-SA" dirty="0">
                <a:solidFill>
                  <a:srgbClr val="0E478A"/>
                </a:solidFill>
              </a:rPr>
              <a:t>وضع خطة عمل تقوم على الاستراتيجية استنادا على النظام الداخلي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410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0E478A"/>
                </a:solidFill>
              </a:rPr>
              <a:t>وجود ميزانية محددة والالزام باللوائح المالية </a:t>
            </a:r>
            <a:r>
              <a:rPr lang="ar-SA" dirty="0"/>
              <a:t>.</a:t>
            </a:r>
          </a:p>
          <a:p>
            <a:r>
              <a:rPr lang="ar-SA" dirty="0"/>
              <a:t>	5- </a:t>
            </a:r>
            <a:r>
              <a:rPr lang="ar-SA" dirty="0">
                <a:solidFill>
                  <a:srgbClr val="7030A0"/>
                </a:solidFill>
              </a:rPr>
              <a:t>ركيزة العمل بالمؤسسة هي العمل الجماعي والمشاركة .</a:t>
            </a:r>
          </a:p>
          <a:p>
            <a:r>
              <a:rPr lang="ar-SA" dirty="0"/>
              <a:t>	6- </a:t>
            </a:r>
            <a:r>
              <a:rPr lang="ar-SA" dirty="0">
                <a:solidFill>
                  <a:srgbClr val="00B050"/>
                </a:solidFill>
              </a:rPr>
              <a:t>وضع خطط واضحة للتدريب </a:t>
            </a:r>
            <a:r>
              <a:rPr lang="ar-SA" dirty="0"/>
              <a:t>.</a:t>
            </a:r>
          </a:p>
          <a:p>
            <a:r>
              <a:rPr lang="ar-SA" dirty="0"/>
              <a:t>	7-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الإيمان باللامركزية واستقلالية الفروع </a:t>
            </a:r>
            <a:r>
              <a:rPr lang="ar-SA" dirty="0"/>
              <a:t>.</a:t>
            </a:r>
          </a:p>
          <a:p>
            <a:r>
              <a:rPr lang="ar-SA" dirty="0"/>
              <a:t>	8- </a:t>
            </a:r>
            <a:r>
              <a:rPr lang="ar-SA" dirty="0">
                <a:solidFill>
                  <a:srgbClr val="FF0000"/>
                </a:solidFill>
              </a:rPr>
              <a:t>وجود نظام للمحاسبة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979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9- </a:t>
            </a:r>
            <a:r>
              <a:rPr lang="ar-SA" dirty="0">
                <a:solidFill>
                  <a:srgbClr val="FF0000"/>
                </a:solidFill>
              </a:rPr>
              <a:t>عدم الوصاية والهيمنة </a:t>
            </a:r>
            <a:r>
              <a:rPr lang="ar-SA" dirty="0"/>
              <a:t>.</a:t>
            </a:r>
          </a:p>
          <a:p>
            <a:r>
              <a:rPr lang="ar-SA" dirty="0"/>
              <a:t>	10- </a:t>
            </a:r>
            <a:r>
              <a:rPr lang="ar-SA" dirty="0">
                <a:solidFill>
                  <a:srgbClr val="0070C0"/>
                </a:solidFill>
              </a:rPr>
              <a:t>الاجتماعات المنتظمة والتشاور </a:t>
            </a:r>
            <a:r>
              <a:rPr lang="ar-SA" dirty="0"/>
              <a:t>.</a:t>
            </a:r>
          </a:p>
          <a:p>
            <a:r>
              <a:rPr lang="ar-SA" dirty="0"/>
              <a:t>	11- </a:t>
            </a:r>
            <a:r>
              <a:rPr lang="ar-SA" dirty="0">
                <a:solidFill>
                  <a:srgbClr val="00B050"/>
                </a:solidFill>
              </a:rPr>
              <a:t>وضع نظام للتقارير المنتظمة لتسهيل عملية المتابعة </a:t>
            </a:r>
            <a:r>
              <a:rPr lang="ar-SA" dirty="0"/>
              <a:t>.</a:t>
            </a:r>
          </a:p>
          <a:p>
            <a:r>
              <a:rPr lang="ar-SA" dirty="0"/>
              <a:t>	12- </a:t>
            </a:r>
            <a:r>
              <a:rPr lang="ar-SA" dirty="0">
                <a:solidFill>
                  <a:srgbClr val="C00000"/>
                </a:solidFill>
              </a:rPr>
              <a:t>يجب توثيق كل الأعمال من خلال نظام فاعل </a:t>
            </a:r>
            <a:r>
              <a:rPr lang="ar-SA" dirty="0"/>
              <a:t>.</a:t>
            </a:r>
          </a:p>
          <a:p>
            <a:r>
              <a:rPr lang="ar-SA" dirty="0"/>
              <a:t>13- </a:t>
            </a:r>
            <a:r>
              <a:rPr lang="ar-SA" dirty="0" smtClean="0">
                <a:solidFill>
                  <a:srgbClr val="7030A0"/>
                </a:solidFill>
              </a:rPr>
              <a:t>وضع هيكلة ولوائح وعلاقات مؤسسية واضحة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حيث </a:t>
            </a:r>
            <a:r>
              <a:rPr lang="ar-SA" dirty="0">
                <a:solidFill>
                  <a:srgbClr val="FF0000"/>
                </a:solidFill>
              </a:rPr>
              <a:t>إن إدارة العمل التطوعي تختلف </a:t>
            </a:r>
            <a:r>
              <a:rPr lang="ar-SA" dirty="0" smtClean="0">
                <a:solidFill>
                  <a:srgbClr val="FF0000"/>
                </a:solidFill>
              </a:rPr>
              <a:t>عن إدارة </a:t>
            </a:r>
            <a:r>
              <a:rPr lang="ar-SA" dirty="0">
                <a:solidFill>
                  <a:srgbClr val="FF0000"/>
                </a:solidFill>
              </a:rPr>
              <a:t>الشركات والمؤسسات </a:t>
            </a:r>
            <a:r>
              <a:rPr lang="ar-SA" dirty="0" smtClean="0">
                <a:solidFill>
                  <a:srgbClr val="FF0000"/>
                </a:solidFill>
              </a:rPr>
              <a:t>الحكومية</a:t>
            </a:r>
            <a:endParaRPr lang="ar-SA" dirty="0">
              <a:solidFill>
                <a:srgbClr val="FF0000"/>
              </a:solidFill>
            </a:endParaRPr>
          </a:p>
          <a:p>
            <a:r>
              <a:rPr lang="ar-SA" dirty="0"/>
              <a:t>	14- </a:t>
            </a:r>
            <a:r>
              <a:rPr lang="ar-SA" dirty="0">
                <a:solidFill>
                  <a:srgbClr val="D9791B"/>
                </a:solidFill>
              </a:rPr>
              <a:t>الابتعاد عن التأثر بالخلفيات الاجتماعية للمتطوعين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077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165</TotalTime>
  <Words>383</Words>
  <Application>Microsoft Office PowerPoint</Application>
  <PresentationFormat>A4 Paper (210x297 mm)</PresentationFormat>
  <Paragraphs>135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الثانية عشر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13</cp:revision>
  <dcterms:created xsi:type="dcterms:W3CDTF">2014-08-22T22:09:20Z</dcterms:created>
  <dcterms:modified xsi:type="dcterms:W3CDTF">2014-09-20T17:00:47Z</dcterms:modified>
</cp:coreProperties>
</file>