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21" r:id="rId9"/>
    <p:sldId id="322" r:id="rId10"/>
    <p:sldId id="323" r:id="rId11"/>
    <p:sldId id="324" r:id="rId12"/>
    <p:sldId id="325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6" r:id="rId21"/>
    <p:sldId id="327" r:id="rId22"/>
    <p:sldId id="328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43A79C"/>
    <a:srgbClr val="0E478A"/>
    <a:srgbClr val="313B4A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الجوانب الرئيسية للعمل التطوعي </a:t>
            </a:r>
            <a:r>
              <a:rPr lang="ar-SA" sz="4000" b="1" spc="5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 خصائصه </a:t>
            </a: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وأهم ميادينه ومجالاته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أولا   :  الجوانب الرئيسية للعمل التطوعي</a:t>
            </a:r>
          </a:p>
          <a:p>
            <a:r>
              <a:rPr lang="ar-SA" dirty="0"/>
              <a:t> </a:t>
            </a:r>
            <a:r>
              <a:rPr lang="ar-SA" dirty="0" smtClean="0"/>
              <a:t>ثانيا    :  خصائص العمل التطوعي</a:t>
            </a:r>
            <a:endParaRPr lang="ar-SA" dirty="0"/>
          </a:p>
          <a:p>
            <a:r>
              <a:rPr lang="ar-SA" dirty="0" smtClean="0"/>
              <a:t> ثالثا    :  ثوابت العمل التطوعي</a:t>
            </a:r>
          </a:p>
          <a:p>
            <a:r>
              <a:rPr lang="ar-SA" dirty="0" smtClean="0"/>
              <a:t>رابعا    : ميادين العمل التطوعي</a:t>
            </a:r>
            <a:endParaRPr lang="ar-SA" dirty="0"/>
          </a:p>
          <a:p>
            <a:r>
              <a:rPr lang="ar-SA" dirty="0" smtClean="0"/>
              <a:t> خامسا  :  مجالات العمل التطوعي</a:t>
            </a:r>
          </a:p>
          <a:p>
            <a:r>
              <a:rPr lang="ar-SA" dirty="0" smtClean="0"/>
              <a:t>سادسا   : أنواع المشاركة في العمل التطوعي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/>
              <a:t>أولا :  </a:t>
            </a:r>
            <a:r>
              <a:rPr lang="ar-SA" b="1" dirty="0">
                <a:solidFill>
                  <a:srgbClr val="FF0000"/>
                </a:solidFill>
              </a:rPr>
              <a:t>الجوانب الرئيسية للعمل </a:t>
            </a:r>
            <a:r>
              <a:rPr lang="ar-SA" b="1" dirty="0" smtClean="0">
                <a:solidFill>
                  <a:srgbClr val="FF0000"/>
                </a:solidFill>
              </a:rPr>
              <a:t>التطوعي</a:t>
            </a:r>
          </a:p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i="1" dirty="0" smtClean="0">
                <a:solidFill>
                  <a:srgbClr val="7030A0"/>
                </a:solidFill>
              </a:rPr>
              <a:t>من </a:t>
            </a:r>
            <a:r>
              <a:rPr lang="ar-SA" i="1" dirty="0">
                <a:solidFill>
                  <a:srgbClr val="7030A0"/>
                </a:solidFill>
              </a:rPr>
              <a:t>أهم الجوانب الرئيسية للعمل التطوعي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/>
              <a:t>1- </a:t>
            </a:r>
            <a:r>
              <a:rPr lang="ar-SA" b="1" dirty="0">
                <a:solidFill>
                  <a:srgbClr val="0070C0"/>
                </a:solidFill>
              </a:rPr>
              <a:t>الجانب الاجتماعي </a:t>
            </a:r>
            <a:r>
              <a:rPr lang="ar-SA" dirty="0"/>
              <a:t>: </a:t>
            </a:r>
          </a:p>
          <a:p>
            <a:r>
              <a:rPr lang="ar-SA" dirty="0" smtClean="0"/>
              <a:t>            إن </a:t>
            </a:r>
            <a:r>
              <a:rPr lang="ar-SA" dirty="0">
                <a:solidFill>
                  <a:srgbClr val="FF0000"/>
                </a:solidFill>
              </a:rPr>
              <a:t>المؤسسات التطوعية </a:t>
            </a:r>
            <a:r>
              <a:rPr lang="ar-SA" dirty="0">
                <a:solidFill>
                  <a:srgbClr val="00B050"/>
                </a:solidFill>
              </a:rPr>
              <a:t>هي الرائدة في هذا المجال </a:t>
            </a:r>
            <a:r>
              <a:rPr lang="ar-SA" dirty="0"/>
              <a:t>والأمثلة كثيرة ومتعددة </a:t>
            </a:r>
            <a:r>
              <a:rPr lang="ar-SA" dirty="0">
                <a:solidFill>
                  <a:srgbClr val="7030A0"/>
                </a:solidFill>
              </a:rPr>
              <a:t>فعلى سبيل المثال </a:t>
            </a:r>
            <a:r>
              <a:rPr lang="ar-SA" dirty="0"/>
              <a:t>لا الحصر </a:t>
            </a:r>
            <a:r>
              <a:rPr lang="ar-SA" dirty="0">
                <a:solidFill>
                  <a:srgbClr val="43A79C"/>
                </a:solidFill>
              </a:rPr>
              <a:t>أطباء بلا </a:t>
            </a:r>
            <a:r>
              <a:rPr lang="ar-SA" dirty="0" smtClean="0">
                <a:solidFill>
                  <a:srgbClr val="43A79C"/>
                </a:solidFill>
              </a:rPr>
              <a:t>حدود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D9791B"/>
                </a:solidFill>
              </a:rPr>
              <a:t>ونقابات العمال والطلبة والمحامين والأطباء </a:t>
            </a:r>
            <a:r>
              <a:rPr lang="ar-SA" dirty="0" smtClean="0"/>
              <a:t>وغيرها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</a:t>
            </a:r>
            <a:r>
              <a:rPr lang="ar-SA" dirty="0" smtClean="0">
                <a:solidFill>
                  <a:srgbClr val="FF0000"/>
                </a:solidFill>
              </a:rPr>
              <a:t>وتلعـب </a:t>
            </a:r>
            <a:r>
              <a:rPr lang="ar-SA" dirty="0">
                <a:solidFill>
                  <a:srgbClr val="FF0000"/>
                </a:solidFill>
              </a:rPr>
              <a:t>هذه المؤسسات دورا </a:t>
            </a:r>
            <a:r>
              <a:rPr lang="ar-SA" dirty="0" smtClean="0">
                <a:solidFill>
                  <a:srgbClr val="FF0000"/>
                </a:solidFill>
              </a:rPr>
              <a:t>كبيـرا </a:t>
            </a:r>
            <a:r>
              <a:rPr lang="ar-SA" dirty="0">
                <a:solidFill>
                  <a:srgbClr val="FF0000"/>
                </a:solidFill>
              </a:rPr>
              <a:t>في تغيير كثير من المواقف</a:t>
            </a:r>
            <a:r>
              <a:rPr lang="ar-SA" dirty="0"/>
              <a:t> </a:t>
            </a:r>
            <a:r>
              <a:rPr lang="ar-SA" dirty="0" smtClean="0"/>
              <a:t>، </a:t>
            </a:r>
            <a:r>
              <a:rPr lang="ar-SA" dirty="0" smtClean="0"/>
              <a:t>إن </a:t>
            </a:r>
            <a:r>
              <a:rPr lang="ar-SA" dirty="0"/>
              <a:t>المتتبع للشأن الاجتماعي في كثير من الدول يجد أن </a:t>
            </a:r>
            <a:r>
              <a:rPr lang="ar-SA" dirty="0" smtClean="0">
                <a:solidFill>
                  <a:srgbClr val="0070C0"/>
                </a:solidFill>
              </a:rPr>
              <a:t>المؤسسـات </a:t>
            </a:r>
            <a:r>
              <a:rPr lang="ar-SA" dirty="0" smtClean="0">
                <a:solidFill>
                  <a:srgbClr val="0070C0"/>
                </a:solidFill>
              </a:rPr>
              <a:t>التطـوعيـة </a:t>
            </a:r>
            <a:r>
              <a:rPr lang="ar-SA" dirty="0" smtClean="0"/>
              <a:t>هـي </a:t>
            </a:r>
            <a:r>
              <a:rPr lang="ar-SA" dirty="0"/>
              <a:t>ذات </a:t>
            </a:r>
            <a:r>
              <a:rPr lang="ar-SA" dirty="0" smtClean="0"/>
              <a:t>السبـق </a:t>
            </a:r>
            <a:r>
              <a:rPr lang="ar-SA" dirty="0"/>
              <a:t>في </a:t>
            </a:r>
            <a:r>
              <a:rPr lang="ar-SA" dirty="0" smtClean="0"/>
              <a:t>التصـدي لكثيـر مـن </a:t>
            </a:r>
            <a:r>
              <a:rPr lang="ar-SA" dirty="0">
                <a:solidFill>
                  <a:srgbClr val="7030A0"/>
                </a:solidFill>
              </a:rPr>
              <a:t>الأمراض الاجتماعية </a:t>
            </a:r>
            <a:r>
              <a:rPr lang="ar-SA" dirty="0" smtClean="0"/>
              <a:t>التي </a:t>
            </a:r>
            <a:r>
              <a:rPr lang="ar-SA" dirty="0"/>
              <a:t>باتت تؤرق الدول والحكومات .</a:t>
            </a:r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3584" y="1417638"/>
            <a:ext cx="8915400" cy="4525963"/>
          </a:xfrm>
        </p:spPr>
        <p:txBody>
          <a:bodyPr/>
          <a:lstStyle/>
          <a:p>
            <a:r>
              <a:rPr lang="ar-SA" dirty="0"/>
              <a:t>2- </a:t>
            </a:r>
            <a:r>
              <a:rPr lang="ar-SA" b="1" dirty="0">
                <a:solidFill>
                  <a:srgbClr val="0070C0"/>
                </a:solidFill>
              </a:rPr>
              <a:t>الجانب الاقتصادي والتجاري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r>
              <a:rPr lang="ar-SA" dirty="0" smtClean="0"/>
              <a:t>       إن الشركات </a:t>
            </a:r>
            <a:r>
              <a:rPr lang="ar-SA" dirty="0"/>
              <a:t>والمؤسسات التجارية </a:t>
            </a:r>
            <a:r>
              <a:rPr lang="ar-SA" dirty="0">
                <a:solidFill>
                  <a:srgbClr val="7030A0"/>
                </a:solidFill>
              </a:rPr>
              <a:t>لم تستوعب الجوانب التجارية التسويقية لهذا العمل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وأثره الفاعل في زيادة </a:t>
            </a:r>
            <a:r>
              <a:rPr lang="ar-SA" dirty="0" smtClean="0">
                <a:solidFill>
                  <a:srgbClr val="FF0000"/>
                </a:solidFill>
              </a:rPr>
              <a:t>الربحية </a:t>
            </a:r>
            <a:r>
              <a:rPr lang="ar-SA" dirty="0" smtClean="0"/>
              <a:t>. </a:t>
            </a:r>
            <a:endParaRPr lang="en-US" dirty="0" smtClean="0"/>
          </a:p>
          <a:p>
            <a:r>
              <a:rPr lang="ar-SA" sz="4000" b="1" dirty="0" smtClean="0">
                <a:solidFill>
                  <a:srgbClr val="FF0000"/>
                </a:solidFill>
              </a:rPr>
              <a:t>   مثال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   قامت إحدى شركات  الكمبيوتر </a:t>
            </a:r>
            <a:r>
              <a:rPr lang="ar-SA" dirty="0"/>
              <a:t>بالتبرع لإحدى المناطق التعليمية في الولايات المتحدة الأمريكية بتجهيز جميع المدارس فيها بأجهزة الكمبيوتر الشخصية </a:t>
            </a:r>
            <a:r>
              <a:rPr lang="ar-SA" dirty="0" smtClean="0"/>
              <a:t>وهـذا قـد ضمـن </a:t>
            </a:r>
            <a:r>
              <a:rPr lang="ar-SA" dirty="0"/>
              <a:t>للشركة </a:t>
            </a:r>
            <a:r>
              <a:rPr lang="ar-SA" dirty="0" smtClean="0"/>
              <a:t>عقـود الصيانـة </a:t>
            </a:r>
            <a:r>
              <a:rPr lang="ar-SA" dirty="0"/>
              <a:t>وخلو </a:t>
            </a:r>
            <a:r>
              <a:rPr lang="ar-SA" dirty="0" smtClean="0"/>
              <a:t>السـاحـة مـن </a:t>
            </a:r>
            <a:r>
              <a:rPr lang="ar-SA" dirty="0"/>
              <a:t>المنافسة </a:t>
            </a:r>
            <a:r>
              <a:rPr lang="ar-SA" dirty="0" smtClean="0"/>
              <a:t>مـع الشركـات الأخـرى الـى </a:t>
            </a:r>
            <a:r>
              <a:rPr lang="ar-SA" dirty="0"/>
              <a:t>جانب </a:t>
            </a:r>
            <a:r>
              <a:rPr lang="ar-SA" dirty="0" smtClean="0"/>
              <a:t>السمعـة </a:t>
            </a:r>
            <a:r>
              <a:rPr lang="ar-SA" dirty="0"/>
              <a:t>والمكانة الاجتماعية في نفوس الطلبة والأهالي </a:t>
            </a:r>
            <a:r>
              <a:rPr lang="ar-SA" dirty="0" smtClean="0"/>
              <a:t>والمسؤولين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335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b="1" dirty="0">
                <a:solidFill>
                  <a:srgbClr val="0070C0"/>
                </a:solidFill>
              </a:rPr>
              <a:t>الجانب الحكومي والرسمي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r>
              <a:rPr lang="ar-SA" dirty="0" smtClean="0">
                <a:solidFill>
                  <a:srgbClr val="00B0F0"/>
                </a:solidFill>
              </a:rPr>
              <a:t>         </a:t>
            </a:r>
            <a:r>
              <a:rPr lang="ar-SA" dirty="0" smtClean="0">
                <a:solidFill>
                  <a:srgbClr val="00B050"/>
                </a:solidFill>
              </a:rPr>
              <a:t>يوجد </a:t>
            </a:r>
            <a:r>
              <a:rPr lang="ar-SA" dirty="0">
                <a:solidFill>
                  <a:srgbClr val="00B050"/>
                </a:solidFill>
              </a:rPr>
              <a:t>هناك أداة قد غفل عنها صناع القرار يمكن أن تسهم </a:t>
            </a:r>
            <a:r>
              <a:rPr lang="ar-SA" dirty="0" smtClean="0">
                <a:solidFill>
                  <a:srgbClr val="00B050"/>
                </a:solidFill>
              </a:rPr>
              <a:t>بشكـل فاعـل فـي عمليـات التنميـة </a:t>
            </a:r>
            <a:r>
              <a:rPr lang="ar-SA" dirty="0" smtClean="0"/>
              <a:t>هـذه </a:t>
            </a:r>
            <a:r>
              <a:rPr lang="ar-SA" dirty="0"/>
              <a:t>الأداة هي </a:t>
            </a:r>
            <a:r>
              <a:rPr lang="ar-SA" dirty="0">
                <a:solidFill>
                  <a:srgbClr val="FF0000"/>
                </a:solidFill>
              </a:rPr>
              <a:t>العمل التطوعي </a:t>
            </a:r>
            <a:r>
              <a:rPr lang="ar-SA" dirty="0"/>
              <a:t>وذلك إن </a:t>
            </a:r>
            <a:r>
              <a:rPr lang="ar-SA" dirty="0" smtClean="0">
                <a:solidFill>
                  <a:srgbClr val="D9791B"/>
                </a:solidFill>
              </a:rPr>
              <a:t>تـم تـوظيفه بشكـل </a:t>
            </a:r>
            <a:r>
              <a:rPr lang="ar-SA" dirty="0">
                <a:solidFill>
                  <a:srgbClr val="D9791B"/>
                </a:solidFill>
              </a:rPr>
              <a:t>عملي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ويلعب العمل التطوعي دورا هامـا </a:t>
            </a:r>
            <a:r>
              <a:rPr lang="ar-SA" dirty="0" smtClean="0"/>
              <a:t>فـي </a:t>
            </a:r>
            <a:r>
              <a:rPr lang="ar-SA" dirty="0" smtClean="0">
                <a:solidFill>
                  <a:srgbClr val="FF0000"/>
                </a:solidFill>
              </a:rPr>
              <a:t>عمليـة التنميـة </a:t>
            </a:r>
            <a:r>
              <a:rPr lang="ar-SA" dirty="0" smtClean="0">
                <a:solidFill>
                  <a:srgbClr val="7030A0"/>
                </a:solidFill>
              </a:rPr>
              <a:t>وعـلاج كثير مـن المشكلات </a:t>
            </a:r>
            <a:r>
              <a:rPr lang="ar-SA" dirty="0" smtClean="0"/>
              <a:t>التي تواجه المجتمع وخصوصا انه </a:t>
            </a:r>
            <a:r>
              <a:rPr lang="ar-SA" dirty="0" smtClean="0">
                <a:solidFill>
                  <a:srgbClr val="0E478A"/>
                </a:solidFill>
              </a:rPr>
              <a:t>لا يعتمـد على ميزانيـة الدولـة </a:t>
            </a:r>
            <a:r>
              <a:rPr lang="ar-SA" dirty="0" smtClean="0"/>
              <a:t>ممـا يجعله  </a:t>
            </a:r>
            <a:r>
              <a:rPr lang="ar-SA" dirty="0" smtClean="0">
                <a:solidFill>
                  <a:srgbClr val="43A79C"/>
                </a:solidFill>
              </a:rPr>
              <a:t>أداة فعالة لتحقيق التنمية في الدول النامية .</a:t>
            </a:r>
            <a:endParaRPr lang="en-US" dirty="0">
              <a:solidFill>
                <a:srgbClr val="43A7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283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ثانيا : </a:t>
            </a:r>
            <a:r>
              <a:rPr lang="ar-SA" b="1" dirty="0" smtClean="0">
                <a:solidFill>
                  <a:srgbClr val="FF0000"/>
                </a:solidFill>
              </a:rPr>
              <a:t>خصائص العمل التطوعي</a:t>
            </a:r>
          </a:p>
          <a:p>
            <a:r>
              <a:rPr lang="ar-SA" i="1" dirty="0" smtClean="0">
                <a:solidFill>
                  <a:srgbClr val="0E478A"/>
                </a:solidFill>
              </a:rPr>
              <a:t>يتسم العمل التطوعي بعدة خصائص وهي</a:t>
            </a:r>
            <a:r>
              <a:rPr lang="ar-SA" dirty="0" smtClean="0"/>
              <a:t> :</a:t>
            </a:r>
          </a:p>
          <a:p>
            <a:r>
              <a:rPr lang="ar-SA" dirty="0"/>
              <a:t>1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جهد وعمل يلتزم به الفرد طواعية </a:t>
            </a:r>
            <a:r>
              <a:rPr lang="ar-SA" dirty="0">
                <a:solidFill>
                  <a:srgbClr val="0070C0"/>
                </a:solidFill>
              </a:rPr>
              <a:t>من غير إلزام</a:t>
            </a:r>
            <a:r>
              <a:rPr lang="ar-SA" dirty="0"/>
              <a:t>.</a:t>
            </a:r>
            <a:br>
              <a:rPr lang="ar-SA" dirty="0"/>
            </a:br>
            <a:r>
              <a:rPr lang="ar-SA" dirty="0"/>
              <a:t>2- </a:t>
            </a:r>
            <a:r>
              <a:rPr lang="ar-SA" dirty="0">
                <a:solidFill>
                  <a:srgbClr val="0070C0"/>
                </a:solidFill>
              </a:rPr>
              <a:t>عمل غير مأجور مادياً</a:t>
            </a:r>
            <a:r>
              <a:rPr lang="ar-SA" dirty="0"/>
              <a:t>.</a:t>
            </a:r>
            <a:br>
              <a:rPr lang="ar-SA" dirty="0"/>
            </a:br>
            <a:r>
              <a:rPr lang="ar-SA" dirty="0"/>
              <a:t>3- </a:t>
            </a:r>
            <a:r>
              <a:rPr lang="ar-SA" dirty="0">
                <a:solidFill>
                  <a:srgbClr val="00B050"/>
                </a:solidFill>
              </a:rPr>
              <a:t>عمل يهدف إلى سد ثغرة في مجال الخدمات الاجتماعية</a:t>
            </a:r>
            <a:r>
              <a:rPr lang="ar-SA" dirty="0"/>
              <a:t>.</a:t>
            </a:r>
            <a:br>
              <a:rPr lang="ar-SA" dirty="0"/>
            </a:br>
            <a:r>
              <a:rPr lang="ar-SA" dirty="0"/>
              <a:t>4- </a:t>
            </a:r>
            <a:r>
              <a:rPr lang="ar-SA" dirty="0">
                <a:solidFill>
                  <a:srgbClr val="D9791B"/>
                </a:solidFill>
              </a:rPr>
              <a:t>تنظيم محكوم بأطر إدارية مؤسسة جماعية </a:t>
            </a:r>
            <a:r>
              <a:rPr lang="ar-SA" dirty="0" smtClean="0"/>
              <a:t>« </a:t>
            </a:r>
            <a:r>
              <a:rPr lang="ar-SA" dirty="0" smtClean="0">
                <a:solidFill>
                  <a:srgbClr val="43A79C"/>
                </a:solidFill>
              </a:rPr>
              <a:t>جمعيات  عمومية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FF0000"/>
                </a:solidFill>
              </a:rPr>
              <a:t>مجلس </a:t>
            </a:r>
            <a:r>
              <a:rPr lang="ar-SA" dirty="0" smtClean="0">
                <a:solidFill>
                  <a:srgbClr val="FF0000"/>
                </a:solidFill>
              </a:rPr>
              <a:t>أمناء </a:t>
            </a:r>
            <a:r>
              <a:rPr lang="ar-SA" dirty="0" smtClean="0"/>
              <a:t>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42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5- </a:t>
            </a:r>
            <a:r>
              <a:rPr lang="ar-SA" dirty="0">
                <a:solidFill>
                  <a:srgbClr val="FF0000"/>
                </a:solidFill>
              </a:rPr>
              <a:t>تنظيم لا يهدف للربح </a:t>
            </a:r>
            <a:r>
              <a:rPr lang="ar-SA" dirty="0" smtClean="0">
                <a:solidFill>
                  <a:srgbClr val="FF0000"/>
                </a:solidFill>
              </a:rPr>
              <a:t>المادي </a:t>
            </a:r>
            <a:r>
              <a:rPr lang="ar-SA" dirty="0" smtClean="0"/>
              <a:t>، </a:t>
            </a:r>
            <a:r>
              <a:rPr lang="ar-SA" dirty="0"/>
              <a:t>ولا يستفيد منه أعضاء المؤسسة الذين يشرفون </a:t>
            </a:r>
            <a:r>
              <a:rPr lang="ar-SA" dirty="0" smtClean="0"/>
              <a:t>عليه ، </a:t>
            </a:r>
            <a:r>
              <a:rPr lang="ar-SA" dirty="0"/>
              <a:t>ولا يحققون أرباحاً شخصية توزع </a:t>
            </a:r>
            <a:r>
              <a:rPr lang="ar-SA" dirty="0" smtClean="0"/>
              <a:t>عليهم .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6- </a:t>
            </a:r>
            <a:r>
              <a:rPr lang="ar-SA" dirty="0">
                <a:solidFill>
                  <a:srgbClr val="FF0000"/>
                </a:solidFill>
              </a:rPr>
              <a:t>تنظيم تحكمه تشريعات محددة تنظم </a:t>
            </a:r>
            <a:r>
              <a:rPr lang="ar-SA" dirty="0" smtClean="0">
                <a:solidFill>
                  <a:srgbClr val="FF0000"/>
                </a:solidFill>
              </a:rPr>
              <a:t>أعماله </a:t>
            </a:r>
            <a:r>
              <a:rPr lang="ar-SA" dirty="0" smtClean="0"/>
              <a:t>، </a:t>
            </a:r>
            <a:r>
              <a:rPr lang="ar-SA" dirty="0"/>
              <a:t>ويعتمد على </a:t>
            </a:r>
            <a:r>
              <a:rPr lang="ar-SA" dirty="0">
                <a:solidFill>
                  <a:srgbClr val="0070C0"/>
                </a:solidFill>
              </a:rPr>
              <a:t>الشفافية والاستقلالية</a:t>
            </a:r>
            <a:r>
              <a:rPr lang="ar-SA" dirty="0"/>
              <a:t>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والبعد </a:t>
            </a:r>
            <a:r>
              <a:rPr lang="ar-SA" dirty="0">
                <a:solidFill>
                  <a:srgbClr val="00B050"/>
                </a:solidFill>
              </a:rPr>
              <a:t>عن </a:t>
            </a:r>
            <a:r>
              <a:rPr lang="ar-SA" dirty="0" smtClean="0">
                <a:solidFill>
                  <a:srgbClr val="00B050"/>
                </a:solidFill>
              </a:rPr>
              <a:t>الصراعات </a:t>
            </a:r>
            <a:r>
              <a:rPr lang="ar-SA" dirty="0" smtClean="0"/>
              <a:t>، </a:t>
            </a:r>
            <a:r>
              <a:rPr lang="ar-SA" dirty="0">
                <a:solidFill>
                  <a:srgbClr val="D9791B"/>
                </a:solidFill>
              </a:rPr>
              <a:t>والتكافل والأمانة </a:t>
            </a:r>
            <a:r>
              <a:rPr lang="ar-SA" dirty="0" smtClean="0">
                <a:solidFill>
                  <a:srgbClr val="0E478A"/>
                </a:solidFill>
              </a:rPr>
              <a:t>والنزاهة </a:t>
            </a:r>
            <a:r>
              <a:rPr lang="ar-SA" dirty="0">
                <a:solidFill>
                  <a:srgbClr val="0E478A"/>
                </a:solidFill>
              </a:rPr>
              <a:t>والصدق </a:t>
            </a:r>
            <a:r>
              <a:rPr lang="ar-SA" dirty="0" smtClean="0">
                <a:solidFill>
                  <a:srgbClr val="0E478A"/>
                </a:solidFill>
              </a:rPr>
              <a:t>والمساواة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SA" dirty="0" smtClean="0"/>
              <a:t>. 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257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ثالثا : </a:t>
            </a:r>
            <a:r>
              <a:rPr lang="ar-SA" b="1" dirty="0" smtClean="0">
                <a:solidFill>
                  <a:srgbClr val="FF0000"/>
                </a:solidFill>
              </a:rPr>
              <a:t>ثوابت العمل التطوعي </a:t>
            </a:r>
          </a:p>
          <a:p>
            <a:r>
              <a:rPr lang="ar-SA" i="1" dirty="0" smtClean="0">
                <a:solidFill>
                  <a:srgbClr val="0070C0"/>
                </a:solidFill>
              </a:rPr>
              <a:t>هناك </a:t>
            </a:r>
            <a:r>
              <a:rPr lang="ar-SA" i="1" dirty="0">
                <a:solidFill>
                  <a:srgbClr val="0070C0"/>
                </a:solidFill>
              </a:rPr>
              <a:t>عدة ثوابت لا بد </a:t>
            </a:r>
            <a:r>
              <a:rPr lang="ar-SA" i="1" dirty="0" smtClean="0">
                <a:solidFill>
                  <a:srgbClr val="0070C0"/>
                </a:solidFill>
              </a:rPr>
              <a:t>أن </a:t>
            </a:r>
            <a:r>
              <a:rPr lang="ar-SA" i="1" dirty="0">
                <a:solidFill>
                  <a:srgbClr val="0070C0"/>
                </a:solidFill>
              </a:rPr>
              <a:t>يتحلى بها العمل التطوعي </a:t>
            </a:r>
            <a:r>
              <a:rPr lang="ar-SA" i="1" dirty="0" smtClean="0">
                <a:solidFill>
                  <a:srgbClr val="0070C0"/>
                </a:solidFill>
              </a:rPr>
              <a:t>هي كالتالي :</a:t>
            </a:r>
            <a:r>
              <a:rPr lang="ar-SA" dirty="0"/>
              <a:t/>
            </a:r>
            <a:br>
              <a:rPr lang="ar-SA" dirty="0"/>
            </a:br>
            <a:endParaRPr lang="ar-SA" dirty="0" smtClean="0"/>
          </a:p>
          <a:p>
            <a:r>
              <a:rPr lang="ar-SA" dirty="0" smtClean="0"/>
              <a:t>1 -  أن العمـل التطـوعـي </a:t>
            </a:r>
            <a:r>
              <a:rPr lang="ar-SA" dirty="0">
                <a:solidFill>
                  <a:srgbClr val="FF0000"/>
                </a:solidFill>
              </a:rPr>
              <a:t>لا </a:t>
            </a:r>
            <a:r>
              <a:rPr lang="ar-SA" dirty="0" smtClean="0">
                <a:solidFill>
                  <a:srgbClr val="FF0000"/>
                </a:solidFill>
              </a:rPr>
              <a:t>يتـم سـراً </a:t>
            </a:r>
            <a:r>
              <a:rPr lang="ar-SA" dirty="0" smtClean="0"/>
              <a:t>وإنمـا </a:t>
            </a:r>
            <a:r>
              <a:rPr lang="ar-SA" dirty="0" smtClean="0">
                <a:solidFill>
                  <a:srgbClr val="00B050"/>
                </a:solidFill>
              </a:rPr>
              <a:t>لابـد مـن إشهـاره  </a:t>
            </a:r>
            <a:r>
              <a:rPr lang="ar-SA" dirty="0" smtClean="0"/>
              <a:t>،      ويأتي </a:t>
            </a:r>
            <a:r>
              <a:rPr lang="ar-SA" dirty="0"/>
              <a:t>الإشهار </a:t>
            </a:r>
            <a:r>
              <a:rPr lang="ar-SA" dirty="0">
                <a:solidFill>
                  <a:srgbClr val="0070C0"/>
                </a:solidFill>
              </a:rPr>
              <a:t>وفقاً للتشريعات المعمول بها في </a:t>
            </a:r>
            <a:r>
              <a:rPr lang="ar-SA" dirty="0" smtClean="0">
                <a:solidFill>
                  <a:srgbClr val="0070C0"/>
                </a:solidFill>
              </a:rPr>
              <a:t>الدول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ويشترط في </a:t>
            </a:r>
            <a:r>
              <a:rPr lang="ar-SA" dirty="0" smtClean="0">
                <a:solidFill>
                  <a:srgbClr val="7030A0"/>
                </a:solidFill>
              </a:rPr>
              <a:t>معظـم </a:t>
            </a:r>
            <a:r>
              <a:rPr lang="ar-SA" dirty="0">
                <a:solidFill>
                  <a:srgbClr val="7030A0"/>
                </a:solidFill>
              </a:rPr>
              <a:t>دول </a:t>
            </a:r>
            <a:r>
              <a:rPr lang="ar-SA" dirty="0" smtClean="0">
                <a:solidFill>
                  <a:srgbClr val="7030A0"/>
                </a:solidFill>
              </a:rPr>
              <a:t>العالـم </a:t>
            </a:r>
            <a:r>
              <a:rPr lang="ar-SA" dirty="0" smtClean="0">
                <a:solidFill>
                  <a:srgbClr val="FF0000"/>
                </a:solidFill>
              </a:rPr>
              <a:t>الحصـول </a:t>
            </a:r>
            <a:r>
              <a:rPr lang="ar-SA" dirty="0">
                <a:solidFill>
                  <a:srgbClr val="FF0000"/>
                </a:solidFill>
              </a:rPr>
              <a:t>على ترخيص </a:t>
            </a:r>
            <a:r>
              <a:rPr lang="ar-SA" dirty="0" smtClean="0">
                <a:solidFill>
                  <a:srgbClr val="FF0000"/>
                </a:solidFill>
              </a:rPr>
              <a:t>رسمـي لإقـامـة </a:t>
            </a:r>
            <a:r>
              <a:rPr lang="ar-SA" dirty="0">
                <a:solidFill>
                  <a:srgbClr val="FF0000"/>
                </a:solidFill>
              </a:rPr>
              <a:t>مؤسسات العمل </a:t>
            </a:r>
            <a:r>
              <a:rPr lang="ar-SA" dirty="0" smtClean="0">
                <a:solidFill>
                  <a:srgbClr val="FF0000"/>
                </a:solidFill>
              </a:rPr>
              <a:t>التطوعي </a:t>
            </a:r>
            <a:r>
              <a:rPr lang="ar-SA" dirty="0" smtClean="0"/>
              <a:t>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23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FF0000"/>
                </a:solidFill>
              </a:rPr>
              <a:t>أنه يجب أن يكون له نظام </a:t>
            </a:r>
            <a:r>
              <a:rPr lang="ar-SA" dirty="0" smtClean="0">
                <a:solidFill>
                  <a:srgbClr val="FF0000"/>
                </a:solidFill>
              </a:rPr>
              <a:t>أساسي </a:t>
            </a:r>
            <a:r>
              <a:rPr lang="ar-SA" dirty="0">
                <a:solidFill>
                  <a:srgbClr val="0070C0"/>
                </a:solidFill>
              </a:rPr>
              <a:t>يحدد أدوار كل المشاركين فيه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ويحدد أهداف المؤسسة ورسالتها ورؤيتها بشكل </a:t>
            </a:r>
            <a:r>
              <a:rPr lang="ar-SA" dirty="0" smtClean="0">
                <a:solidFill>
                  <a:srgbClr val="7030A0"/>
                </a:solidFill>
              </a:rPr>
              <a:t>واضح .</a:t>
            </a:r>
            <a:endParaRPr lang="ar-SA" dirty="0">
              <a:solidFill>
                <a:srgbClr val="7030A0"/>
              </a:solidFill>
            </a:endParaRPr>
          </a:p>
          <a:p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>
                <a:solidFill>
                  <a:srgbClr val="FF0000"/>
                </a:solidFill>
              </a:rPr>
              <a:t>يجب أن يحقق العمل التطوعي آمال واحتياجات فئات المجتمع المختلفة </a:t>
            </a:r>
            <a:r>
              <a:rPr lang="ar-SA" dirty="0" smtClean="0"/>
              <a:t>من : </a:t>
            </a:r>
            <a:r>
              <a:rPr lang="ar-SA" dirty="0" smtClean="0">
                <a:solidFill>
                  <a:srgbClr val="0070C0"/>
                </a:solidFill>
              </a:rPr>
              <a:t>غذاء</a:t>
            </a:r>
            <a:r>
              <a:rPr lang="ar-SA" dirty="0" smtClean="0"/>
              <a:t> ،  </a:t>
            </a:r>
            <a:r>
              <a:rPr lang="ar-SA" dirty="0" smtClean="0">
                <a:solidFill>
                  <a:srgbClr val="7030A0"/>
                </a:solidFill>
              </a:rPr>
              <a:t>وكساء</a:t>
            </a:r>
            <a:r>
              <a:rPr lang="ar-SA" dirty="0" smtClean="0"/>
              <a:t> ،  </a:t>
            </a:r>
            <a:r>
              <a:rPr lang="ar-SA" dirty="0" smtClean="0">
                <a:solidFill>
                  <a:srgbClr val="D9791B"/>
                </a:solidFill>
              </a:rPr>
              <a:t>ومأوى</a:t>
            </a:r>
            <a:r>
              <a:rPr lang="ar-SA" dirty="0" smtClean="0"/>
              <a:t> ، </a:t>
            </a:r>
            <a:r>
              <a:rPr lang="ar-SA" dirty="0" smtClean="0">
                <a:solidFill>
                  <a:srgbClr val="0E478A"/>
                </a:solidFill>
              </a:rPr>
              <a:t>وأمن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B050"/>
                </a:solidFill>
              </a:rPr>
              <a:t>واستقرار نفسي </a:t>
            </a:r>
            <a:r>
              <a:rPr lang="ar-SA" dirty="0" smtClean="0">
                <a:solidFill>
                  <a:srgbClr val="00B050"/>
                </a:solidFill>
              </a:rPr>
              <a:t>وأسري</a:t>
            </a:r>
            <a:r>
              <a:rPr lang="ar-SA" dirty="0" smtClean="0"/>
              <a:t>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17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4 - </a:t>
            </a:r>
            <a:r>
              <a:rPr lang="ar-SA" dirty="0">
                <a:solidFill>
                  <a:srgbClr val="FF0000"/>
                </a:solidFill>
              </a:rPr>
              <a:t>توفير البيئة المناسبة لتشجيع واستقطاب المتطوعين وتأهيلهم </a:t>
            </a:r>
            <a:r>
              <a:rPr lang="ar-SA" dirty="0" smtClean="0">
                <a:solidFill>
                  <a:srgbClr val="FF0000"/>
                </a:solidFill>
              </a:rPr>
              <a:t>وتـدريبهـم وتـزويـدهـم </a:t>
            </a:r>
            <a:r>
              <a:rPr lang="ar-SA" dirty="0">
                <a:solidFill>
                  <a:srgbClr val="FF0000"/>
                </a:solidFill>
              </a:rPr>
              <a:t>بالمهارات المناسبة للعمل</a:t>
            </a:r>
            <a:r>
              <a:rPr lang="ar-SA" dirty="0"/>
              <a:t> </a:t>
            </a:r>
            <a:r>
              <a:rPr lang="ar-SA" dirty="0" smtClean="0"/>
              <a:t>وذلك </a:t>
            </a:r>
            <a:r>
              <a:rPr lang="ar-SA" dirty="0" smtClean="0">
                <a:solidFill>
                  <a:srgbClr val="0070C0"/>
                </a:solidFill>
              </a:rPr>
              <a:t>في اطار </a:t>
            </a:r>
            <a:r>
              <a:rPr lang="ar-SA" dirty="0">
                <a:solidFill>
                  <a:srgbClr val="0070C0"/>
                </a:solidFill>
              </a:rPr>
              <a:t>الأهداف التي وضعتها المؤسسة التطوعية </a:t>
            </a:r>
            <a:r>
              <a:rPr lang="ar-SA" dirty="0" smtClean="0">
                <a:solidFill>
                  <a:srgbClr val="0070C0"/>
                </a:solidFill>
              </a:rPr>
              <a:t>لنفسها</a:t>
            </a:r>
            <a:r>
              <a:rPr lang="ar-SA" dirty="0" smtClean="0"/>
              <a:t> ، </a:t>
            </a:r>
            <a:r>
              <a:rPr lang="ar-SA" dirty="0">
                <a:solidFill>
                  <a:srgbClr val="00B050"/>
                </a:solidFill>
              </a:rPr>
              <a:t>ولا يجب الاكتفاء بمجرد النوايا الحسنة </a:t>
            </a:r>
            <a:r>
              <a:rPr lang="ar-SA" dirty="0" smtClean="0">
                <a:solidFill>
                  <a:srgbClr val="00B050"/>
                </a:solidFill>
              </a:rPr>
              <a:t>للمتطوعين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467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 smtClean="0"/>
              <a:t>رابعا </a:t>
            </a:r>
            <a:r>
              <a:rPr lang="ar-SA" b="1" dirty="0"/>
              <a:t>:  </a:t>
            </a:r>
            <a:r>
              <a:rPr lang="ar-SA" b="1" dirty="0">
                <a:solidFill>
                  <a:srgbClr val="FF0000"/>
                </a:solidFill>
              </a:rPr>
              <a:t>ميادين العمل التطوعي</a:t>
            </a:r>
          </a:p>
          <a:p>
            <a:r>
              <a:rPr lang="ar-SA" dirty="0" smtClean="0"/>
              <a:t> 1 – </a:t>
            </a:r>
            <a:r>
              <a:rPr lang="ar-SA" dirty="0" smtClean="0">
                <a:solidFill>
                  <a:srgbClr val="0070C0"/>
                </a:solidFill>
              </a:rPr>
              <a:t>الميدان الاجتماعي </a:t>
            </a:r>
          </a:p>
          <a:p>
            <a:r>
              <a:rPr lang="ar-SA" dirty="0" smtClean="0"/>
              <a:t>     ويعد هذا الميدان من </a:t>
            </a:r>
            <a:r>
              <a:rPr lang="ar-SA" dirty="0"/>
              <a:t>أبرز ميادين التطوع </a:t>
            </a:r>
            <a:r>
              <a:rPr lang="ar-SA" dirty="0" smtClean="0">
                <a:solidFill>
                  <a:srgbClr val="00B050"/>
                </a:solidFill>
              </a:rPr>
              <a:t>فقد </a:t>
            </a:r>
            <a:r>
              <a:rPr lang="ar-SA" dirty="0">
                <a:solidFill>
                  <a:srgbClr val="00B050"/>
                </a:solidFill>
              </a:rPr>
              <a:t>ارتكز العمل التطوعي منذ بداياته على فكرة الخير </a:t>
            </a:r>
            <a:r>
              <a:rPr lang="ar-SA" dirty="0" smtClean="0">
                <a:solidFill>
                  <a:srgbClr val="00B050"/>
                </a:solidFill>
              </a:rPr>
              <a:t>والأعمـال الخيريـة </a:t>
            </a:r>
            <a:r>
              <a:rPr lang="ar-SA" dirty="0"/>
              <a:t>وذلك </a:t>
            </a:r>
            <a:r>
              <a:rPr lang="ar-SA" dirty="0" smtClean="0">
                <a:solidFill>
                  <a:srgbClr val="FF0000"/>
                </a:solidFill>
              </a:rPr>
              <a:t>امتـدادا للمشاعـر الدينيـة </a:t>
            </a:r>
            <a:r>
              <a:rPr lang="ar-SA" dirty="0" smtClean="0"/>
              <a:t>التي عاشهـا </a:t>
            </a:r>
            <a:r>
              <a:rPr lang="ar-SA" dirty="0"/>
              <a:t>الإنسان </a:t>
            </a:r>
            <a:r>
              <a:rPr lang="ar-SA" dirty="0">
                <a:solidFill>
                  <a:srgbClr val="7030A0"/>
                </a:solidFill>
              </a:rPr>
              <a:t>فمساعدة </a:t>
            </a:r>
            <a:r>
              <a:rPr lang="ar-SA" dirty="0" smtClean="0">
                <a:solidFill>
                  <a:srgbClr val="7030A0"/>
                </a:solidFill>
              </a:rPr>
              <a:t>الفقـراء </a:t>
            </a:r>
            <a:r>
              <a:rPr lang="ar-SA" dirty="0">
                <a:solidFill>
                  <a:srgbClr val="7030A0"/>
                </a:solidFill>
              </a:rPr>
              <a:t>والمحتاجين وتلبية حاجاتهم الأساسية من مأكل ومشرب وملبس ومسكن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كانت الأهداف الأولى للمتطوعين </a:t>
            </a:r>
            <a:r>
              <a:rPr lang="ar-SA" dirty="0"/>
              <a:t>في هذا الميدان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84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2 – </a:t>
            </a:r>
            <a:r>
              <a:rPr lang="ar-SA" dirty="0" smtClean="0">
                <a:solidFill>
                  <a:srgbClr val="0070C0"/>
                </a:solidFill>
              </a:rPr>
              <a:t>الميدان الصحي</a:t>
            </a:r>
          </a:p>
          <a:p>
            <a:r>
              <a:rPr lang="ar-SA" dirty="0" smtClean="0"/>
              <a:t>             يهدف العمل في هذا الميدان الى </a:t>
            </a:r>
            <a:r>
              <a:rPr lang="ar-SA" dirty="0" smtClean="0">
                <a:solidFill>
                  <a:srgbClr val="FF0000"/>
                </a:solidFill>
              </a:rPr>
              <a:t>محاولة تأمين </a:t>
            </a:r>
            <a:r>
              <a:rPr lang="ar-SA" dirty="0">
                <a:solidFill>
                  <a:srgbClr val="FF0000"/>
                </a:solidFill>
              </a:rPr>
              <a:t>الرعاية </a:t>
            </a:r>
            <a:r>
              <a:rPr lang="ar-SA" dirty="0" smtClean="0">
                <a:solidFill>
                  <a:srgbClr val="FF0000"/>
                </a:solidFill>
              </a:rPr>
              <a:t>الـصحيـة الأوليـة للـمحتاجيـن </a:t>
            </a:r>
            <a:r>
              <a:rPr lang="ar-SA" dirty="0" smtClean="0"/>
              <a:t> ،  </a:t>
            </a:r>
            <a:r>
              <a:rPr lang="ar-SA" dirty="0" smtClean="0">
                <a:solidFill>
                  <a:srgbClr val="0070C0"/>
                </a:solidFill>
              </a:rPr>
              <a:t>فـتطـوع الأطبـاء والممـرضيـن </a:t>
            </a:r>
            <a:r>
              <a:rPr lang="ar-SA" dirty="0">
                <a:solidFill>
                  <a:srgbClr val="0070C0"/>
                </a:solidFill>
              </a:rPr>
              <a:t>والمسعفين للتخفيف من آلام </a:t>
            </a:r>
            <a:r>
              <a:rPr lang="ar-SA" dirty="0" smtClean="0">
                <a:solidFill>
                  <a:srgbClr val="0070C0"/>
                </a:solidFill>
              </a:rPr>
              <a:t>المرضى  </a:t>
            </a:r>
            <a:r>
              <a:rPr lang="ar-SA" dirty="0" smtClean="0">
                <a:solidFill>
                  <a:srgbClr val="D9791B"/>
                </a:solidFill>
              </a:rPr>
              <a:t>يعتبر أحد الركائز الأساسية للعمل في هذا الميدان </a:t>
            </a:r>
            <a:r>
              <a:rPr lang="ar-SA" dirty="0" smtClean="0"/>
              <a:t>، وفي </a:t>
            </a:r>
            <a:r>
              <a:rPr lang="ar-SA" dirty="0"/>
              <a:t>هذا الميدان يبرز دور كبير لما يسمى </a:t>
            </a:r>
            <a:r>
              <a:rPr lang="ar-SA" dirty="0">
                <a:solidFill>
                  <a:srgbClr val="FF0000"/>
                </a:solidFill>
              </a:rPr>
              <a:t>الدفاع المدني </a:t>
            </a:r>
            <a:r>
              <a:rPr lang="ar-SA" dirty="0">
                <a:solidFill>
                  <a:srgbClr val="00B050"/>
                </a:solidFill>
              </a:rPr>
              <a:t>هذا الجهاز الذي تظهر أهميته في </a:t>
            </a:r>
            <a:r>
              <a:rPr lang="ar-SA" dirty="0">
                <a:solidFill>
                  <a:srgbClr val="0E478A"/>
                </a:solidFill>
              </a:rPr>
              <a:t>حالات الطوارئ </a:t>
            </a:r>
            <a:r>
              <a:rPr lang="ar-SA" dirty="0" smtClean="0">
                <a:solidFill>
                  <a:srgbClr val="0E478A"/>
                </a:solidFill>
              </a:rPr>
              <a:t>والكوارث والخطر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262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 – </a:t>
            </a:r>
            <a:r>
              <a:rPr lang="ar-SA" dirty="0" smtClean="0">
                <a:solidFill>
                  <a:srgbClr val="0070C0"/>
                </a:solidFill>
              </a:rPr>
              <a:t>الميدان التربوي</a:t>
            </a:r>
          </a:p>
          <a:p>
            <a:r>
              <a:rPr lang="ar-SA" dirty="0" smtClean="0"/>
              <a:t>        بعد </a:t>
            </a:r>
            <a:r>
              <a:rPr lang="ar-SA" dirty="0"/>
              <a:t>تأمين </a:t>
            </a:r>
            <a:r>
              <a:rPr lang="ar-SA" dirty="0" smtClean="0"/>
              <a:t>الاحتياجات </a:t>
            </a:r>
            <a:r>
              <a:rPr lang="ar-SA" dirty="0"/>
              <a:t>الأساسية للإنسان </a:t>
            </a:r>
            <a:r>
              <a:rPr lang="ar-SA" dirty="0" smtClean="0"/>
              <a:t>والتي </a:t>
            </a:r>
            <a:r>
              <a:rPr lang="ar-SA" dirty="0"/>
              <a:t>تكفل استمرار حياته كالغذاء </a:t>
            </a:r>
            <a:r>
              <a:rPr lang="ar-SA" dirty="0" smtClean="0"/>
              <a:t>والـدواء </a:t>
            </a:r>
            <a:r>
              <a:rPr lang="ar-SA" dirty="0">
                <a:solidFill>
                  <a:srgbClr val="00B050"/>
                </a:solidFill>
              </a:rPr>
              <a:t>تبرز </a:t>
            </a:r>
            <a:r>
              <a:rPr lang="ar-SA" dirty="0" smtClean="0">
                <a:solidFill>
                  <a:srgbClr val="00B050"/>
                </a:solidFill>
              </a:rPr>
              <a:t>أهميـة المساهمـة </a:t>
            </a:r>
            <a:r>
              <a:rPr lang="ar-SA" dirty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بناء فكر </a:t>
            </a:r>
            <a:r>
              <a:rPr lang="ar-SA" dirty="0">
                <a:solidFill>
                  <a:srgbClr val="00B050"/>
                </a:solidFill>
              </a:rPr>
              <a:t>هؤلاء المحتاجين </a:t>
            </a:r>
            <a:r>
              <a:rPr lang="ar-SA" dirty="0"/>
              <a:t>وذلك عبر فتح آفاق العلم والمعرفة أمامهم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وهنا </a:t>
            </a:r>
            <a:r>
              <a:rPr lang="ar-SA" dirty="0">
                <a:solidFill>
                  <a:srgbClr val="7030A0"/>
                </a:solidFill>
              </a:rPr>
              <a:t>يأتي دور العاملين في الحقل التربوي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والطلاب </a:t>
            </a:r>
            <a:r>
              <a:rPr lang="ar-SA" dirty="0" smtClean="0">
                <a:solidFill>
                  <a:srgbClr val="D9791B"/>
                </a:solidFill>
              </a:rPr>
              <a:t>الذيـن يتطـوع </a:t>
            </a:r>
            <a:r>
              <a:rPr lang="ar-SA" dirty="0">
                <a:solidFill>
                  <a:srgbClr val="D9791B"/>
                </a:solidFill>
              </a:rPr>
              <a:t>البعض منهم لتعليم الأطفال </a:t>
            </a:r>
            <a:r>
              <a:rPr lang="ar-SA" dirty="0" smtClean="0">
                <a:solidFill>
                  <a:srgbClr val="D9791B"/>
                </a:solidFill>
              </a:rPr>
              <a:t>والتلاميذ أو </a:t>
            </a:r>
            <a:r>
              <a:rPr lang="ar-SA" dirty="0">
                <a:solidFill>
                  <a:srgbClr val="D9791B"/>
                </a:solidFill>
              </a:rPr>
              <a:t>الكبار </a:t>
            </a:r>
            <a:r>
              <a:rPr lang="ar-SA" dirty="0" smtClean="0">
                <a:solidFill>
                  <a:srgbClr val="D9791B"/>
                </a:solidFill>
              </a:rPr>
              <a:t>عبـر </a:t>
            </a:r>
            <a:r>
              <a:rPr lang="ar-SA" dirty="0">
                <a:solidFill>
                  <a:srgbClr val="D9791B"/>
                </a:solidFill>
              </a:rPr>
              <a:t>دروس </a:t>
            </a:r>
            <a:r>
              <a:rPr lang="ar-SA" dirty="0" smtClean="0">
                <a:solidFill>
                  <a:srgbClr val="D9791B"/>
                </a:solidFill>
              </a:rPr>
              <a:t>محـو الأمية</a:t>
            </a:r>
            <a:endParaRPr lang="en-US" dirty="0">
              <a:solidFill>
                <a:srgbClr val="D9791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55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4 – </a:t>
            </a:r>
            <a:r>
              <a:rPr lang="ar-SA" dirty="0" smtClean="0">
                <a:solidFill>
                  <a:srgbClr val="0070C0"/>
                </a:solidFill>
              </a:rPr>
              <a:t>ميدان العمل البيئي</a:t>
            </a:r>
          </a:p>
          <a:p>
            <a:r>
              <a:rPr lang="ar-SA" dirty="0" smtClean="0"/>
              <a:t>             </a:t>
            </a:r>
            <a:r>
              <a:rPr lang="ar-SA" dirty="0" smtClean="0">
                <a:solidFill>
                  <a:srgbClr val="00B050"/>
                </a:solidFill>
              </a:rPr>
              <a:t>وقـد </a:t>
            </a:r>
            <a:r>
              <a:rPr lang="ar-SA" dirty="0">
                <a:solidFill>
                  <a:srgbClr val="00B050"/>
                </a:solidFill>
              </a:rPr>
              <a:t>نشط </a:t>
            </a:r>
            <a:r>
              <a:rPr lang="ar-SA" dirty="0" smtClean="0">
                <a:solidFill>
                  <a:srgbClr val="00B050"/>
                </a:solidFill>
              </a:rPr>
              <a:t> العمل في </a:t>
            </a:r>
            <a:r>
              <a:rPr lang="ar-SA" dirty="0" smtClean="0">
                <a:solidFill>
                  <a:srgbClr val="00B050"/>
                </a:solidFill>
              </a:rPr>
              <a:t>هـذا </a:t>
            </a:r>
            <a:r>
              <a:rPr lang="ar-SA" dirty="0" smtClean="0">
                <a:solidFill>
                  <a:srgbClr val="00B050"/>
                </a:solidFill>
              </a:rPr>
              <a:t>الميدان </a:t>
            </a:r>
            <a:r>
              <a:rPr lang="ar-SA" dirty="0" smtClean="0">
                <a:solidFill>
                  <a:srgbClr val="00B050"/>
                </a:solidFill>
              </a:rPr>
              <a:t>كثيـرا خـلال </a:t>
            </a:r>
            <a:r>
              <a:rPr lang="ar-SA" dirty="0">
                <a:solidFill>
                  <a:srgbClr val="00B050"/>
                </a:solidFill>
              </a:rPr>
              <a:t>السنوات الأخيرة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نظرا </a:t>
            </a:r>
            <a:r>
              <a:rPr lang="ar-SA" dirty="0" smtClean="0">
                <a:solidFill>
                  <a:srgbClr val="FF0000"/>
                </a:solidFill>
              </a:rPr>
              <a:t>لتفـاقـم </a:t>
            </a:r>
            <a:r>
              <a:rPr lang="ar-SA" dirty="0">
                <a:solidFill>
                  <a:srgbClr val="FF0000"/>
                </a:solidFill>
              </a:rPr>
              <a:t>المشاكل البيئية </a:t>
            </a:r>
            <a:r>
              <a:rPr lang="ar-SA" dirty="0" smtClean="0"/>
              <a:t>التي </a:t>
            </a:r>
            <a:r>
              <a:rPr lang="ar-SA" dirty="0"/>
              <a:t>باتت تهدد العالم بكوارث </a:t>
            </a:r>
            <a:r>
              <a:rPr lang="ar-SA" dirty="0" smtClean="0"/>
              <a:t>خـطيـرة </a:t>
            </a:r>
            <a:r>
              <a:rPr lang="ar-SA" dirty="0" smtClean="0"/>
              <a:t>، </a:t>
            </a:r>
            <a:r>
              <a:rPr lang="ar-SA" i="1" dirty="0" smtClean="0">
                <a:solidFill>
                  <a:srgbClr val="43A79C"/>
                </a:solidFill>
              </a:rPr>
              <a:t>وفـي </a:t>
            </a:r>
            <a:r>
              <a:rPr lang="ar-SA" i="1" dirty="0" smtClean="0">
                <a:solidFill>
                  <a:srgbClr val="43A79C"/>
                </a:solidFill>
              </a:rPr>
              <a:t>هـذا الميـدان </a:t>
            </a:r>
            <a:r>
              <a:rPr lang="ar-SA" dirty="0" smtClean="0">
                <a:solidFill>
                  <a:srgbClr val="0070C0"/>
                </a:solidFill>
              </a:rPr>
              <a:t>ينطلـق الـمتطـوعـون مـن الإحسـاس </a:t>
            </a:r>
            <a:r>
              <a:rPr lang="ar-SA" dirty="0" smtClean="0">
                <a:solidFill>
                  <a:srgbClr val="0070C0"/>
                </a:solidFill>
              </a:rPr>
              <a:t>بالمسـؤوليـة </a:t>
            </a:r>
            <a:r>
              <a:rPr lang="ar-SA" dirty="0" smtClean="0">
                <a:solidFill>
                  <a:srgbClr val="0070C0"/>
                </a:solidFill>
              </a:rPr>
              <a:t>تجـاه الكـرة الأرضيـة التي نعيـش عليهـا </a:t>
            </a:r>
            <a:r>
              <a:rPr lang="ar-SA" dirty="0" smtClean="0"/>
              <a:t>فـي </a:t>
            </a:r>
            <a:r>
              <a:rPr lang="ar-SA" dirty="0" smtClean="0"/>
              <a:t>محـاولة  </a:t>
            </a:r>
            <a:r>
              <a:rPr lang="ar-SA" dirty="0" smtClean="0">
                <a:solidFill>
                  <a:srgbClr val="FF0000"/>
                </a:solidFill>
              </a:rPr>
              <a:t>لحفـظ </a:t>
            </a:r>
            <a:r>
              <a:rPr lang="ar-SA" dirty="0" smtClean="0">
                <a:solidFill>
                  <a:srgbClr val="FF0000"/>
                </a:solidFill>
              </a:rPr>
              <a:t>ثـرواتهـا الطبيعيـة  </a:t>
            </a:r>
            <a:r>
              <a:rPr lang="ar-SA" dirty="0" smtClean="0"/>
              <a:t>،  وهنـا </a:t>
            </a:r>
            <a:r>
              <a:rPr lang="ar-SA" dirty="0"/>
              <a:t>تنشط </a:t>
            </a:r>
            <a:r>
              <a:rPr lang="ar-SA" dirty="0" smtClean="0"/>
              <a:t>حمـلات </a:t>
            </a:r>
            <a:r>
              <a:rPr lang="ar-SA" dirty="0" smtClean="0"/>
              <a:t>التـوعيـة البيئيـة لـتعـريـف </a:t>
            </a:r>
            <a:r>
              <a:rPr lang="ar-SA" dirty="0" smtClean="0"/>
              <a:t>الـمجتمـع بالطـرق البسيطـة والسليمـة مـع النفـايـات أو    </a:t>
            </a:r>
            <a:r>
              <a:rPr lang="ar-SA" dirty="0"/>
              <a:t>بعملية المساهمة في تدوير هذه </a:t>
            </a:r>
            <a:r>
              <a:rPr lang="ar-SA" dirty="0" smtClean="0"/>
              <a:t>النفايات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665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خامسا : </a:t>
            </a:r>
            <a:r>
              <a:rPr lang="ar-SA" b="1" dirty="0" smtClean="0">
                <a:solidFill>
                  <a:srgbClr val="FF0000"/>
                </a:solidFill>
              </a:rPr>
              <a:t>مجالات العمل التطوعي</a:t>
            </a:r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مجال </a:t>
            </a:r>
            <a:r>
              <a:rPr lang="ar-SA" dirty="0" smtClean="0">
                <a:solidFill>
                  <a:srgbClr val="0070C0"/>
                </a:solidFill>
              </a:rPr>
              <a:t>العبادة </a:t>
            </a:r>
            <a:r>
              <a:rPr lang="ar-SA" dirty="0"/>
              <a:t>: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SA" dirty="0" smtClean="0"/>
              <a:t>   </a:t>
            </a:r>
            <a:r>
              <a:rPr lang="ar-SA" dirty="0" smtClean="0"/>
              <a:t>فالمسلم </a:t>
            </a:r>
            <a:r>
              <a:rPr lang="ar-SA" dirty="0"/>
              <a:t>لا يقتصر في عبادته على الفرائض والواجبات </a:t>
            </a:r>
            <a:r>
              <a:rPr lang="ar-SA" dirty="0" smtClean="0"/>
              <a:t>     بل </a:t>
            </a:r>
            <a:r>
              <a:rPr lang="ar-SA" dirty="0">
                <a:solidFill>
                  <a:srgbClr val="FF0000"/>
                </a:solidFill>
              </a:rPr>
              <a:t>يزيد عليها من خلال التطوع </a:t>
            </a:r>
            <a:r>
              <a:rPr lang="ar-SA" dirty="0"/>
              <a:t>بالنوافل </a:t>
            </a:r>
            <a:r>
              <a:rPr lang="ar-SA" dirty="0" smtClean="0"/>
              <a:t>والسنن </a:t>
            </a:r>
            <a:r>
              <a:rPr lang="ar-SA" dirty="0" smtClean="0"/>
              <a:t>، والأمر </a:t>
            </a:r>
            <a:r>
              <a:rPr lang="ar-SA" dirty="0"/>
              <a:t>واسع </a:t>
            </a:r>
            <a:r>
              <a:rPr lang="ar-SA" dirty="0" smtClean="0"/>
              <a:t>ومتـاح </a:t>
            </a:r>
            <a:r>
              <a:rPr lang="ar-SA" dirty="0" smtClean="0"/>
              <a:t>للتنـافس والتسابـق </a:t>
            </a:r>
            <a:r>
              <a:rPr lang="ar-SA" dirty="0"/>
              <a:t>في </a:t>
            </a:r>
            <a:r>
              <a:rPr lang="ar-SA" dirty="0" smtClean="0"/>
              <a:t>شتـى أنـواع العبـادات كالصـلاة والصيـام والصدقـات وغيرهـا </a:t>
            </a:r>
            <a:r>
              <a:rPr lang="ar-S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059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0070C0"/>
                </a:solidFill>
              </a:rPr>
              <a:t>المجالات العلمية 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/>
              <a:t>     </a:t>
            </a:r>
            <a:r>
              <a:rPr lang="ar-SA" dirty="0" smtClean="0">
                <a:solidFill>
                  <a:srgbClr val="00B050"/>
                </a:solidFill>
              </a:rPr>
              <a:t>كإنشاء </a:t>
            </a:r>
            <a:r>
              <a:rPr lang="ar-SA" dirty="0">
                <a:solidFill>
                  <a:srgbClr val="00B050"/>
                </a:solidFill>
              </a:rPr>
              <a:t>المكتبات والمدارس والجامعات وسائر المؤسسات العلمية </a:t>
            </a:r>
            <a:r>
              <a:rPr lang="ar-SA" dirty="0" smtClean="0"/>
              <a:t>التي </a:t>
            </a:r>
            <a:r>
              <a:rPr lang="ar-SA" dirty="0">
                <a:solidFill>
                  <a:srgbClr val="FF0000"/>
                </a:solidFill>
              </a:rPr>
              <a:t>لا يكون هدفها الربح المالي </a:t>
            </a:r>
            <a:r>
              <a:rPr lang="ar-SA" dirty="0"/>
              <a:t>ثم القيام عليها </a:t>
            </a:r>
            <a:r>
              <a:rPr lang="ar-SA" dirty="0" smtClean="0"/>
              <a:t>ومتابعتها . </a:t>
            </a:r>
          </a:p>
          <a:p>
            <a:endParaRPr lang="ar-SA" dirty="0" smtClean="0"/>
          </a:p>
          <a:p>
            <a:r>
              <a:rPr lang="ar-SA" dirty="0"/>
              <a:t>3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المجالات المالية 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FF0000"/>
                </a:solidFill>
              </a:rPr>
              <a:t>و </a:t>
            </a:r>
            <a:r>
              <a:rPr lang="ar-SA" dirty="0">
                <a:solidFill>
                  <a:srgbClr val="FF0000"/>
                </a:solidFill>
              </a:rPr>
              <a:t>تتطلب دفع المال وتقديمه بسخاء من أجل نفع الناس ومساعدتهم </a:t>
            </a:r>
            <a:r>
              <a:rPr lang="ar-SA" dirty="0" smtClean="0"/>
              <a:t>، وهذا </a:t>
            </a:r>
            <a:r>
              <a:rPr lang="ar-SA" dirty="0"/>
              <a:t>المجال </a:t>
            </a:r>
            <a:r>
              <a:rPr lang="ar-SA" dirty="0">
                <a:solidFill>
                  <a:srgbClr val="00B050"/>
                </a:solidFill>
              </a:rPr>
              <a:t>يدخل ويشارك في الكثير من المجالات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787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4- </a:t>
            </a:r>
            <a:r>
              <a:rPr lang="ar-SA" dirty="0">
                <a:solidFill>
                  <a:srgbClr val="0070C0"/>
                </a:solidFill>
              </a:rPr>
              <a:t>المجالات الحرفية </a:t>
            </a:r>
            <a:r>
              <a:rPr lang="ar-SA" dirty="0"/>
              <a:t>من خلال التطوع فيما يتقن من أنواع الحرف المفيدة النافعة </a:t>
            </a:r>
            <a:r>
              <a:rPr lang="ar-SA" dirty="0" smtClean="0"/>
              <a:t>.</a:t>
            </a:r>
          </a:p>
          <a:p>
            <a:r>
              <a:rPr lang="ar-SA" dirty="0"/>
              <a:t>5- </a:t>
            </a:r>
            <a:r>
              <a:rPr lang="ar-SA" dirty="0">
                <a:solidFill>
                  <a:srgbClr val="0070C0"/>
                </a:solidFill>
              </a:rPr>
              <a:t>المجالات الإدارية </a:t>
            </a:r>
            <a:r>
              <a:rPr lang="ar-SA" dirty="0"/>
              <a:t>وهي تدخل في شتى </a:t>
            </a:r>
            <a:r>
              <a:rPr lang="ar-SA" dirty="0" smtClean="0"/>
              <a:t>أنواع الإدارة ، حيث </a:t>
            </a:r>
            <a:r>
              <a:rPr lang="ar-SA" dirty="0"/>
              <a:t>صارت فن وجودة </a:t>
            </a:r>
            <a:r>
              <a:rPr lang="ar-SA" dirty="0" smtClean="0"/>
              <a:t>وإتقان ، </a:t>
            </a:r>
            <a:r>
              <a:rPr lang="ar-SA" dirty="0">
                <a:solidFill>
                  <a:srgbClr val="00B050"/>
                </a:solidFill>
              </a:rPr>
              <a:t>فالإداري الناجح في عمله </a:t>
            </a:r>
            <a:r>
              <a:rPr lang="ar-SA" dirty="0">
                <a:solidFill>
                  <a:srgbClr val="FF0000"/>
                </a:solidFill>
              </a:rPr>
              <a:t>إن تطوع </a:t>
            </a:r>
            <a:r>
              <a:rPr lang="ar-SA" dirty="0">
                <a:solidFill>
                  <a:srgbClr val="7030A0"/>
                </a:solidFill>
              </a:rPr>
              <a:t>أفاد وقدم الكثير </a:t>
            </a:r>
            <a:r>
              <a:rPr lang="ar-SA" dirty="0"/>
              <a:t>.</a:t>
            </a:r>
          </a:p>
          <a:p>
            <a:r>
              <a:rPr lang="ar-SA" dirty="0"/>
              <a:t>6- </a:t>
            </a:r>
            <a:r>
              <a:rPr lang="ar-SA" dirty="0">
                <a:solidFill>
                  <a:srgbClr val="0070C0"/>
                </a:solidFill>
              </a:rPr>
              <a:t>المجالات الفكرية </a:t>
            </a:r>
            <a:r>
              <a:rPr lang="ar-SA" dirty="0"/>
              <a:t>من خلال </a:t>
            </a:r>
            <a:r>
              <a:rPr lang="ar-SA" dirty="0">
                <a:solidFill>
                  <a:srgbClr val="D9791B"/>
                </a:solidFill>
              </a:rPr>
              <a:t>الآراء </a:t>
            </a:r>
            <a:r>
              <a:rPr lang="ar-SA" dirty="0" smtClean="0">
                <a:solidFill>
                  <a:srgbClr val="D9791B"/>
                </a:solidFill>
              </a:rPr>
              <a:t>الصائبة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والنصائح </a:t>
            </a:r>
            <a:r>
              <a:rPr lang="ar-SA" dirty="0" smtClean="0">
                <a:solidFill>
                  <a:srgbClr val="7030A0"/>
                </a:solidFill>
              </a:rPr>
              <a:t>القيمة </a:t>
            </a:r>
            <a:r>
              <a:rPr lang="ar-SA" dirty="0" smtClean="0"/>
              <a:t>، </a:t>
            </a:r>
            <a:r>
              <a:rPr lang="ar-SA" dirty="0">
                <a:solidFill>
                  <a:srgbClr val="43A79C"/>
                </a:solidFill>
              </a:rPr>
              <a:t>والخطط الرائدة </a:t>
            </a:r>
            <a:r>
              <a:rPr lang="ar-SA" dirty="0"/>
              <a:t>.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182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سادسا : </a:t>
            </a:r>
            <a:r>
              <a:rPr lang="ar-SA" b="1" dirty="0">
                <a:solidFill>
                  <a:srgbClr val="FF0000"/>
                </a:solidFill>
              </a:rPr>
              <a:t>أنواع المشاركة في العمل </a:t>
            </a:r>
            <a:r>
              <a:rPr lang="ar-SA" b="1" dirty="0" smtClean="0">
                <a:solidFill>
                  <a:srgbClr val="FF0000"/>
                </a:solidFill>
              </a:rPr>
              <a:t>التطوعي</a:t>
            </a:r>
          </a:p>
          <a:p>
            <a:r>
              <a:rPr lang="ar-SA" dirty="0" smtClean="0"/>
              <a:t>1- </a:t>
            </a:r>
            <a:r>
              <a:rPr lang="ar-SA" dirty="0">
                <a:solidFill>
                  <a:srgbClr val="0070C0"/>
                </a:solidFill>
              </a:rPr>
              <a:t>المشاركة العضوية </a:t>
            </a:r>
            <a:r>
              <a:rPr lang="ar-SA" dirty="0"/>
              <a:t>: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  </a:t>
            </a:r>
            <a:r>
              <a:rPr lang="ar-SA" dirty="0" smtClean="0"/>
              <a:t>وتعني </a:t>
            </a:r>
            <a:r>
              <a:rPr lang="ar-SA" dirty="0" smtClean="0">
                <a:solidFill>
                  <a:srgbClr val="FF0000"/>
                </a:solidFill>
              </a:rPr>
              <a:t>أن </a:t>
            </a:r>
            <a:r>
              <a:rPr lang="ar-SA" dirty="0">
                <a:solidFill>
                  <a:srgbClr val="FF0000"/>
                </a:solidFill>
              </a:rPr>
              <a:t>يكون الشخص عضواً فعالاً في الأعمال التطوعية</a:t>
            </a:r>
            <a:r>
              <a:rPr lang="ar-SA" dirty="0"/>
              <a:t> وذلك </a:t>
            </a:r>
            <a:r>
              <a:rPr lang="ar-SA" dirty="0">
                <a:solidFill>
                  <a:srgbClr val="00B050"/>
                </a:solidFill>
              </a:rPr>
              <a:t>عبر انتسابه لإحدى مؤسسات الخدمة الاجتماعية </a:t>
            </a:r>
            <a:r>
              <a:rPr lang="ar-SA" i="1" dirty="0">
                <a:solidFill>
                  <a:srgbClr val="7030A0"/>
                </a:solidFill>
              </a:rPr>
              <a:t>وهذا يتطلب </a:t>
            </a:r>
            <a:r>
              <a:rPr lang="ar-SA" dirty="0">
                <a:solidFill>
                  <a:srgbClr val="7030A0"/>
                </a:solidFill>
              </a:rPr>
              <a:t>بذل الجهد والتضحية بالوقت وممارسة التفكير الجاد وشحذ الهمة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من أجل خدمة المجتمع وتقوية العمل الخيري وإنماء الممارسة التطوعية </a:t>
            </a:r>
            <a:r>
              <a:rPr lang="ar-SA" dirty="0">
                <a:solidFill>
                  <a:srgbClr val="0070C0"/>
                </a:solidFill>
              </a:rPr>
              <a:t>بما يخدم الشأن الاجتماعي العام </a:t>
            </a:r>
            <a:r>
              <a:rPr lang="ar-SA" dirty="0">
                <a:solidFill>
                  <a:srgbClr val="FF0000"/>
                </a:solidFill>
              </a:rPr>
              <a:t>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963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2</a:t>
            </a:r>
            <a:r>
              <a:rPr lang="ar-SA" dirty="0" smtClean="0"/>
              <a:t>- </a:t>
            </a:r>
            <a:r>
              <a:rPr lang="ar-SA" dirty="0">
                <a:solidFill>
                  <a:srgbClr val="0070C0"/>
                </a:solidFill>
              </a:rPr>
              <a:t>المشاركة المالية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</a:t>
            </a:r>
            <a:r>
              <a:rPr lang="ar-SA" dirty="0" smtClean="0"/>
              <a:t>وتعني </a:t>
            </a:r>
            <a:r>
              <a:rPr lang="ar-SA" dirty="0" smtClean="0">
                <a:solidFill>
                  <a:srgbClr val="FF0000"/>
                </a:solidFill>
              </a:rPr>
              <a:t>دعم </a:t>
            </a:r>
            <a:r>
              <a:rPr lang="ar-SA" dirty="0">
                <a:solidFill>
                  <a:srgbClr val="FF0000"/>
                </a:solidFill>
              </a:rPr>
              <a:t>المشاريع الخيرية </a:t>
            </a:r>
            <a:r>
              <a:rPr lang="ar-SA" dirty="0" smtClean="0">
                <a:solidFill>
                  <a:srgbClr val="FF0000"/>
                </a:solidFill>
              </a:rPr>
              <a:t>بالمال </a:t>
            </a:r>
            <a:r>
              <a:rPr lang="ar-SA" dirty="0" smtClean="0">
                <a:solidFill>
                  <a:schemeClr val="tx1"/>
                </a:solidFill>
              </a:rPr>
              <a:t>،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/>
              <a:t>ومما لا شك فيه أن المال يمثل أحد مقومات نجاح الأعمال الخيرية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73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0070C0"/>
                </a:solidFill>
              </a:rPr>
              <a:t>المشاركة المعنوية </a:t>
            </a:r>
            <a:r>
              <a:rPr lang="ar-SA" dirty="0"/>
              <a:t>: 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SA" dirty="0" smtClean="0"/>
              <a:t>    وتعني </a:t>
            </a:r>
            <a:r>
              <a:rPr lang="ar-SA" dirty="0" smtClean="0">
                <a:solidFill>
                  <a:srgbClr val="FF0000"/>
                </a:solidFill>
              </a:rPr>
              <a:t>دعم </a:t>
            </a:r>
            <a:r>
              <a:rPr lang="ar-SA" dirty="0">
                <a:solidFill>
                  <a:srgbClr val="FF0000"/>
                </a:solidFill>
              </a:rPr>
              <a:t>المشاريع التطوعية معنويا </a:t>
            </a:r>
            <a:r>
              <a:rPr lang="ar-SA" dirty="0"/>
              <a:t>وذلك من خلال </a:t>
            </a:r>
            <a:r>
              <a:rPr lang="ar-SA" dirty="0">
                <a:solidFill>
                  <a:srgbClr val="00B050"/>
                </a:solidFill>
              </a:rPr>
              <a:t>الوقوف المعنوي مع المشروع الخيري </a:t>
            </a:r>
            <a:r>
              <a:rPr lang="ar-SA" dirty="0"/>
              <a:t>سواء </a:t>
            </a:r>
            <a:r>
              <a:rPr lang="ar-SA" dirty="0">
                <a:solidFill>
                  <a:srgbClr val="7030A0"/>
                </a:solidFill>
              </a:rPr>
              <a:t>بالتشجيع</a:t>
            </a:r>
            <a:r>
              <a:rPr lang="ar-SA" dirty="0"/>
              <a:t> أو </a:t>
            </a:r>
            <a:r>
              <a:rPr lang="ar-SA" dirty="0">
                <a:solidFill>
                  <a:srgbClr val="43A79C"/>
                </a:solidFill>
              </a:rPr>
              <a:t>الدفاع عن المشروع الخيري</a:t>
            </a:r>
            <a:r>
              <a:rPr lang="ar-SA" dirty="0"/>
              <a:t> أو </a:t>
            </a:r>
            <a:r>
              <a:rPr lang="ar-SA" dirty="0">
                <a:solidFill>
                  <a:srgbClr val="D9791B"/>
                </a:solidFill>
              </a:rPr>
              <a:t>التعريف به في المحافل العامة </a:t>
            </a:r>
            <a:r>
              <a:rPr lang="ar-SA" dirty="0"/>
              <a:t>الى غير ذلك من صور المشاركة المعنوية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760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351</TotalTime>
  <Words>856</Words>
  <Application>Microsoft Office PowerPoint</Application>
  <PresentationFormat>A4 Paper (210x297 mm)</PresentationFormat>
  <Paragraphs>121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الثالثة</vt:lpstr>
      <vt:lpstr> العناصر الأساسية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 </vt:lpstr>
      <vt:lpstr>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22</cp:revision>
  <dcterms:created xsi:type="dcterms:W3CDTF">2014-08-22T12:01:44Z</dcterms:created>
  <dcterms:modified xsi:type="dcterms:W3CDTF">2014-09-17T18:26:34Z</dcterms:modified>
</cp:coreProperties>
</file>