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27" r:id="rId12"/>
    <p:sldId id="328" r:id="rId13"/>
    <p:sldId id="329" r:id="rId14"/>
    <p:sldId id="330" r:id="rId15"/>
    <p:sldId id="316" r:id="rId16"/>
    <p:sldId id="325" r:id="rId17"/>
    <p:sldId id="324" r:id="rId18"/>
    <p:sldId id="317" r:id="rId19"/>
    <p:sldId id="318" r:id="rId20"/>
    <p:sldId id="319" r:id="rId21"/>
    <p:sldId id="320" r:id="rId22"/>
    <p:sldId id="326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9791B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العمل </a:t>
            </a:r>
            <a:r>
              <a:rPr lang="ar-SA" sz="4000" b="1" spc="5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التطوعي عوامل </a:t>
            </a: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النجاح والمعوقات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أولا    : عوامل نجاح العمل التطوعي</a:t>
            </a:r>
          </a:p>
          <a:p>
            <a:r>
              <a:rPr lang="ar-SA" dirty="0" smtClean="0"/>
              <a:t>  ثانيا    : دوافع العمل التطوعي وأهم مميزاته</a:t>
            </a:r>
          </a:p>
          <a:p>
            <a:r>
              <a:rPr lang="ar-SA" dirty="0" smtClean="0"/>
              <a:t> ثالثا     : الفوائد التي تعود على المؤسسة من العمل التطوعي </a:t>
            </a:r>
          </a:p>
          <a:p>
            <a:r>
              <a:rPr lang="ar-SA" dirty="0" smtClean="0"/>
              <a:t> رابعا   : الجوانب الإيجابية للعمل التطوعي</a:t>
            </a:r>
          </a:p>
          <a:p>
            <a:r>
              <a:rPr lang="ar-SA" dirty="0" smtClean="0"/>
              <a:t>خامسا   : الجوانب السلبية للعمل التطوعي</a:t>
            </a:r>
          </a:p>
          <a:p>
            <a:r>
              <a:rPr lang="ar-SA" dirty="0" smtClean="0"/>
              <a:t> سادسا  : معوقات </a:t>
            </a:r>
            <a:r>
              <a:rPr lang="ar-SA" dirty="0"/>
              <a:t>العمل التطوعي </a:t>
            </a:r>
            <a:endParaRPr lang="ar-SA" dirty="0" smtClean="0"/>
          </a:p>
          <a:p>
            <a:r>
              <a:rPr lang="ar-SA" dirty="0" smtClean="0"/>
              <a:t>سابعا    : الصفات والشروط الفردية والمؤسسية لنجاح العمل </a:t>
            </a:r>
          </a:p>
          <a:p>
            <a:r>
              <a:rPr lang="ar-SA" dirty="0" smtClean="0"/>
              <a:t>           التطوعي</a:t>
            </a:r>
          </a:p>
          <a:p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أولا  : </a:t>
            </a:r>
            <a:r>
              <a:rPr lang="ar-SA" b="1" dirty="0">
                <a:solidFill>
                  <a:srgbClr val="FF0000"/>
                </a:solidFill>
              </a:rPr>
              <a:t>عوامل نجاح العمل </a:t>
            </a:r>
            <a:r>
              <a:rPr lang="ar-SA" b="1" dirty="0" smtClean="0">
                <a:solidFill>
                  <a:srgbClr val="FF0000"/>
                </a:solidFill>
              </a:rPr>
              <a:t>التطوعي</a:t>
            </a:r>
          </a:p>
          <a:p>
            <a:r>
              <a:rPr lang="ar-SA" dirty="0" smtClean="0"/>
              <a:t>        إن </a:t>
            </a:r>
            <a:r>
              <a:rPr lang="ar-SA" dirty="0"/>
              <a:t>العمل التطوعي لابد له من مقومات وأسباب تأخذ به نحو النجاح ولذلك من الأهمية بمكان معرفة أسباب النجاح ليتم الحرص عليها وتفعيلها وتثبيتها وفي المقابل معرفة الأسباب </a:t>
            </a:r>
            <a:r>
              <a:rPr lang="ar-SA" dirty="0" smtClean="0"/>
              <a:t>التي </a:t>
            </a:r>
            <a:r>
              <a:rPr lang="ar-SA" dirty="0"/>
              <a:t>تؤدي الي الفشل والإخفاق ليتم البعد عنها وعلاجها </a:t>
            </a:r>
            <a:r>
              <a:rPr lang="ar-SA" dirty="0" smtClean="0"/>
              <a:t> ، ومن </a:t>
            </a:r>
            <a:r>
              <a:rPr lang="ar-SA" dirty="0" smtClean="0">
                <a:solidFill>
                  <a:srgbClr val="7030A0"/>
                </a:solidFill>
              </a:rPr>
              <a:t>أسباب </a:t>
            </a:r>
            <a:r>
              <a:rPr lang="ar-SA" dirty="0">
                <a:solidFill>
                  <a:srgbClr val="7030A0"/>
                </a:solidFill>
              </a:rPr>
              <a:t>نجاح العمل التطوعي ما يلي </a:t>
            </a:r>
            <a:r>
              <a:rPr lang="ar-SA" dirty="0"/>
              <a:t>: - 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أن يجد المتطوع الوقت المطلوب منه قضاؤه في عمله التطوعي بالجمعية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يسند لكل </a:t>
            </a:r>
            <a:r>
              <a:rPr lang="ar-SA" dirty="0">
                <a:solidFill>
                  <a:srgbClr val="0070C0"/>
                </a:solidFill>
              </a:rPr>
              <a:t>متطوع العمل الذي يتناسب </a:t>
            </a:r>
            <a:r>
              <a:rPr lang="ar-SA" dirty="0" smtClean="0">
                <a:solidFill>
                  <a:srgbClr val="0070C0"/>
                </a:solidFill>
              </a:rPr>
              <a:t>مع إمكاناته </a:t>
            </a:r>
            <a:r>
              <a:rPr lang="ar-SA" dirty="0">
                <a:solidFill>
                  <a:srgbClr val="0070C0"/>
                </a:solidFill>
              </a:rPr>
              <a:t>وقدراته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فهم المتطوع للأعمال المكلف بها والمتوقع منه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C00000"/>
                </a:solidFill>
              </a:rPr>
              <a:t>إجراء دراسات تقويمية لأنشطة هؤلاء المتطوعين في المنظمة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D9791B"/>
                </a:solidFill>
              </a:rPr>
              <a:t>أن يتفهم المتطوع بوضوح </a:t>
            </a:r>
            <a:r>
              <a:rPr lang="ar-SA" dirty="0">
                <a:solidFill>
                  <a:srgbClr val="0E478A"/>
                </a:solidFill>
              </a:rPr>
              <a:t>رسالة المنظمة وأهدافها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الاهتمام بتدريب المتطوعين على الأعمال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سيكلفون بها </a:t>
            </a:r>
            <a:r>
              <a:rPr lang="ar-SA" dirty="0"/>
              <a:t>حتى يمكن أن يؤدوها بالطريقة </a:t>
            </a:r>
            <a:r>
              <a:rPr lang="ar-SA" dirty="0" smtClean="0"/>
              <a:t>التي </a:t>
            </a:r>
            <a:r>
              <a:rPr lang="ar-SA" dirty="0"/>
              <a:t>تريدها المنظمة .</a:t>
            </a:r>
          </a:p>
          <a:p>
            <a:endParaRPr lang="ar-SA" dirty="0" smtClean="0"/>
          </a:p>
          <a:p>
            <a:r>
              <a:rPr lang="ar-SA" dirty="0"/>
              <a:t>7</a:t>
            </a:r>
            <a:r>
              <a:rPr lang="ar-SA" dirty="0" smtClean="0"/>
              <a:t>- </a:t>
            </a:r>
            <a:r>
              <a:rPr lang="ar-SA" dirty="0">
                <a:solidFill>
                  <a:srgbClr val="7030A0"/>
                </a:solidFill>
              </a:rPr>
              <a:t>إيضاح </a:t>
            </a:r>
            <a:r>
              <a:rPr lang="ar-SA" dirty="0">
                <a:solidFill>
                  <a:srgbClr val="C00000"/>
                </a:solidFill>
              </a:rPr>
              <a:t>الهيكل الإداري </a:t>
            </a:r>
            <a:r>
              <a:rPr lang="ar-SA" dirty="0">
                <a:solidFill>
                  <a:srgbClr val="7030A0"/>
                </a:solidFill>
              </a:rPr>
              <a:t>للمنظمة للمتطوعين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8</a:t>
            </a:r>
            <a:r>
              <a:rPr lang="ar-SA" dirty="0" smtClean="0"/>
              <a:t>- </a:t>
            </a:r>
            <a:r>
              <a:rPr lang="ar-SA" dirty="0"/>
              <a:t>أن يلم المتطوع </a:t>
            </a:r>
            <a:r>
              <a:rPr lang="ar-SA" dirty="0">
                <a:solidFill>
                  <a:srgbClr val="00B050"/>
                </a:solidFill>
              </a:rPr>
              <a:t>بأهداف ونظام وبرامج وأنشطة المنظمة </a:t>
            </a:r>
            <a:r>
              <a:rPr lang="ar-SA" dirty="0">
                <a:solidFill>
                  <a:srgbClr val="D9791B"/>
                </a:solidFill>
              </a:rPr>
              <a:t>وعلاقته بالعاملين فيها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28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ثانيا  : </a:t>
            </a:r>
            <a:r>
              <a:rPr lang="ar-SA" b="1" dirty="0">
                <a:solidFill>
                  <a:srgbClr val="FF0000"/>
                </a:solidFill>
              </a:rPr>
              <a:t>دوافع العمل التطوعي وأهم مميزاته </a:t>
            </a:r>
          </a:p>
          <a:p>
            <a:r>
              <a:rPr lang="ar-SA" dirty="0" smtClean="0"/>
              <a:t> أ – </a:t>
            </a:r>
            <a:r>
              <a:rPr lang="ar-SA" dirty="0" smtClean="0">
                <a:solidFill>
                  <a:srgbClr val="0070C0"/>
                </a:solidFill>
              </a:rPr>
              <a:t>دوافع العمل التطوعي</a:t>
            </a:r>
          </a:p>
          <a:p>
            <a:r>
              <a:rPr lang="ar-SA" dirty="0"/>
              <a:t>1- </a:t>
            </a:r>
            <a:r>
              <a:rPr lang="ar-SA" dirty="0" smtClean="0">
                <a:solidFill>
                  <a:srgbClr val="FF0000"/>
                </a:solidFill>
              </a:rPr>
              <a:t>الـدافـع الحضـاري </a:t>
            </a:r>
            <a:r>
              <a:rPr lang="ar-SA" dirty="0" smtClean="0"/>
              <a:t>وهـو مـا يعـرف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بثقـافـة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العولمـة الخيـريـة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     والتي </a:t>
            </a:r>
            <a:r>
              <a:rPr lang="ar-SA" dirty="0"/>
              <a:t>نشرت </a:t>
            </a:r>
            <a:r>
              <a:rPr lang="ar-SA" dirty="0">
                <a:solidFill>
                  <a:srgbClr val="00B050"/>
                </a:solidFill>
              </a:rPr>
              <a:t>ثقافة إغاثة المنكوبين </a:t>
            </a:r>
            <a:r>
              <a:rPr lang="ar-SA" dirty="0"/>
              <a:t>في الزلازل والمحن والكوارث </a:t>
            </a:r>
            <a:r>
              <a:rPr lang="ar-SA" dirty="0" smtClean="0"/>
              <a:t>الطبيعيـة والإنسانيـة مـن حـروب ومصائـب تجعـل الأمـم تجتمـع لمساعـدة دولـة </a:t>
            </a:r>
            <a:r>
              <a:rPr lang="ar-SA" dirty="0"/>
              <a:t>ما أو شعب ما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7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2 - </a:t>
            </a:r>
            <a:r>
              <a:rPr lang="ar-SA" dirty="0">
                <a:solidFill>
                  <a:srgbClr val="FF0000"/>
                </a:solidFill>
              </a:rPr>
              <a:t>الدافع الاجتماعي </a:t>
            </a:r>
            <a:r>
              <a:rPr lang="ar-SA" dirty="0"/>
              <a:t>لتوثيق الروابط وتنمية التعاون والشعور بالمسؤولية تجاه المجتمع .</a:t>
            </a:r>
          </a:p>
          <a:p>
            <a:r>
              <a:rPr lang="ar-SA" dirty="0" smtClean="0"/>
              <a:t>3 - </a:t>
            </a:r>
            <a:r>
              <a:rPr lang="ar-SA" dirty="0">
                <a:solidFill>
                  <a:srgbClr val="FF0000"/>
                </a:solidFill>
              </a:rPr>
              <a:t>الدافع الإنساني الذاتي </a:t>
            </a:r>
            <a:r>
              <a:rPr lang="ar-SA" dirty="0" smtClean="0"/>
              <a:t>وهو </a:t>
            </a:r>
            <a:r>
              <a:rPr lang="ar-SA" dirty="0"/>
              <a:t>ما يشعر به الإنسان من </a:t>
            </a:r>
            <a:r>
              <a:rPr lang="ar-SA" dirty="0" smtClean="0"/>
              <a:t>ألم </a:t>
            </a:r>
            <a:r>
              <a:rPr lang="ar-SA" dirty="0"/>
              <a:t>الأخرين </a:t>
            </a:r>
            <a:r>
              <a:rPr lang="ar-SA" dirty="0" smtClean="0"/>
              <a:t>مما يدفعه الى </a:t>
            </a:r>
            <a:r>
              <a:rPr lang="ar-SA" dirty="0"/>
              <a:t>لتقديم </a:t>
            </a:r>
            <a:r>
              <a:rPr lang="ar-SA" dirty="0" smtClean="0"/>
              <a:t>المساعـدة والشعـور بالمسـؤولية </a:t>
            </a:r>
            <a:r>
              <a:rPr lang="ar-SA" dirty="0"/>
              <a:t>تجاه المصاب .</a:t>
            </a:r>
          </a:p>
          <a:p>
            <a:r>
              <a:rPr lang="ar-SA" dirty="0" smtClean="0"/>
              <a:t>4- </a:t>
            </a:r>
            <a:r>
              <a:rPr lang="ar-SA" dirty="0">
                <a:solidFill>
                  <a:srgbClr val="FF0000"/>
                </a:solidFill>
              </a:rPr>
              <a:t>الدافع الديني والروحي والنفسي </a:t>
            </a:r>
            <a:r>
              <a:rPr lang="ar-SA" dirty="0"/>
              <a:t>بغرض كسب الأجر ومرضاة </a:t>
            </a:r>
            <a:r>
              <a:rPr lang="ar-SA" dirty="0" smtClean="0"/>
              <a:t>الله </a:t>
            </a:r>
            <a:r>
              <a:rPr lang="ar-SA" dirty="0"/>
              <a:t>والشعور بالسعادة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2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 – </a:t>
            </a:r>
            <a:r>
              <a:rPr lang="ar-SA" dirty="0" smtClean="0">
                <a:solidFill>
                  <a:srgbClr val="0070C0"/>
                </a:solidFill>
              </a:rPr>
              <a:t>مميزات العمل التطوعي</a:t>
            </a:r>
          </a:p>
          <a:p>
            <a:r>
              <a:rPr lang="ar-SA" dirty="0"/>
              <a:t>  1- </a:t>
            </a:r>
            <a:r>
              <a:rPr lang="ar-SA" dirty="0">
                <a:solidFill>
                  <a:srgbClr val="FF0000"/>
                </a:solidFill>
              </a:rPr>
              <a:t>مشاركة كل ألوان الطيف الاجتماعي والسياسي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B050"/>
                </a:solidFill>
              </a:rPr>
              <a:t>رفض البيروقراطية </a:t>
            </a:r>
            <a:r>
              <a:rPr lang="ar-SA" dirty="0" smtClean="0">
                <a:solidFill>
                  <a:srgbClr val="00B050"/>
                </a:solidFill>
              </a:rPr>
              <a:t>وتدعيم </a:t>
            </a:r>
            <a:r>
              <a:rPr lang="ar-SA" dirty="0">
                <a:solidFill>
                  <a:srgbClr val="00B050"/>
                </a:solidFill>
              </a:rPr>
              <a:t>التشاور والمرونة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0E478A"/>
                </a:solidFill>
              </a:rPr>
              <a:t>سهولة المحاسبة </a:t>
            </a:r>
            <a:r>
              <a:rPr lang="ar-SA" dirty="0"/>
              <a:t>.</a:t>
            </a:r>
          </a:p>
          <a:p>
            <a:r>
              <a:rPr lang="ar-SA" dirty="0"/>
              <a:t>	4- </a:t>
            </a:r>
            <a:r>
              <a:rPr lang="ar-SA" dirty="0">
                <a:solidFill>
                  <a:srgbClr val="D9791B"/>
                </a:solidFill>
              </a:rPr>
              <a:t>سهولة اتخاذ القرار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المساواة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0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وسيلة لتحقيق العدالة الاجتماعية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>
                <a:solidFill>
                  <a:srgbClr val="0070C0"/>
                </a:solidFill>
              </a:rPr>
              <a:t>الشعور بالانتماء </a:t>
            </a:r>
            <a:r>
              <a:rPr lang="ar-SA" dirty="0"/>
              <a:t>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7030A0"/>
                </a:solidFill>
              </a:rPr>
              <a:t>تحقيق الذات </a:t>
            </a:r>
            <a:r>
              <a:rPr lang="ar-SA" dirty="0"/>
              <a:t>.</a:t>
            </a:r>
          </a:p>
          <a:p>
            <a:r>
              <a:rPr lang="ar-SA" dirty="0"/>
              <a:t>	9- </a:t>
            </a:r>
            <a:r>
              <a:rPr lang="ar-SA" dirty="0">
                <a:solidFill>
                  <a:srgbClr val="00B050"/>
                </a:solidFill>
              </a:rPr>
              <a:t>تفجير الطاقات وتوظيفها </a:t>
            </a:r>
            <a:r>
              <a:rPr lang="ar-SA" dirty="0"/>
              <a:t>.</a:t>
            </a:r>
          </a:p>
          <a:p>
            <a:r>
              <a:rPr lang="ar-SA" dirty="0"/>
              <a:t>	10- </a:t>
            </a:r>
            <a:r>
              <a:rPr lang="ar-SA" dirty="0">
                <a:solidFill>
                  <a:srgbClr val="D9791B"/>
                </a:solidFill>
              </a:rPr>
              <a:t>الاستغلال الأمثل لأوقات الفراغ لدي الشباب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48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ثالثا : </a:t>
            </a:r>
            <a:r>
              <a:rPr lang="ar-SA" b="1" dirty="0">
                <a:solidFill>
                  <a:srgbClr val="FF0000"/>
                </a:solidFill>
              </a:rPr>
              <a:t>الفوائد التي تعود على المؤسسة من العمل التطوعي </a:t>
            </a:r>
          </a:p>
          <a:p>
            <a:endParaRPr lang="ar-SA" dirty="0" smtClean="0"/>
          </a:p>
          <a:p>
            <a:r>
              <a:rPr lang="ar-SA" dirty="0"/>
              <a:t>1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إنه إضافة حقيقية </a:t>
            </a:r>
            <a:r>
              <a:rPr lang="ar-SA" dirty="0" smtClean="0">
                <a:solidFill>
                  <a:srgbClr val="FF0000"/>
                </a:solidFill>
              </a:rPr>
              <a:t>لمواردها </a:t>
            </a:r>
            <a:r>
              <a:rPr lang="ar-SA" dirty="0"/>
              <a:t>بحيث يسمح بتوجيه ما كان مقرراً أن تتحمله من أموال في توظيف بعض العاملين للتوسع في خدماتها أو تحسين معدل الأداء فيها فهو </a:t>
            </a:r>
            <a:r>
              <a:rPr lang="ar-SA" dirty="0">
                <a:solidFill>
                  <a:srgbClr val="0E478A"/>
                </a:solidFill>
              </a:rPr>
              <a:t>يؤدي الى رفع العبء المادي عن كاهلها</a:t>
            </a:r>
            <a:r>
              <a:rPr lang="ar-SA" dirty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4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2- يتميز العمل التطوعي </a:t>
            </a:r>
            <a:r>
              <a:rPr lang="ar-SA" dirty="0">
                <a:solidFill>
                  <a:srgbClr val="FF0000"/>
                </a:solidFill>
              </a:rPr>
              <a:t>بالحماس في الأداء </a:t>
            </a:r>
            <a:r>
              <a:rPr lang="ar-SA" dirty="0">
                <a:solidFill>
                  <a:srgbClr val="0070C0"/>
                </a:solidFill>
              </a:rPr>
              <a:t>وهذا ما قد تفتقده في الموظف المدفوع الأجر</a:t>
            </a:r>
            <a:r>
              <a:rPr lang="ar-SA" dirty="0"/>
              <a:t> وقد يرافق هذا الحماس خلفية من الخبرة والمهارة وليس مجرد الرغبة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332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يسمح العمل التطوعي بالممارسة الحقيقية </a:t>
            </a:r>
            <a:r>
              <a:rPr lang="ar-SA" dirty="0">
                <a:solidFill>
                  <a:srgbClr val="FF0000"/>
                </a:solidFill>
              </a:rPr>
              <a:t>للديمقراطية الاجتماعية في المجتمع</a:t>
            </a:r>
            <a:r>
              <a:rPr lang="ar-SA" dirty="0"/>
              <a:t> لما يتميز به من </a:t>
            </a:r>
            <a:r>
              <a:rPr lang="ar-SA" dirty="0">
                <a:solidFill>
                  <a:srgbClr val="7030A0"/>
                </a:solidFill>
              </a:rPr>
              <a:t>حرية</a:t>
            </a:r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حيث يسمح </a:t>
            </a:r>
            <a:r>
              <a:rPr lang="ar-SA" dirty="0">
                <a:solidFill>
                  <a:srgbClr val="00B050"/>
                </a:solidFill>
              </a:rPr>
              <a:t>للمتطوع بالتعبير الصادق عن رأيه في طبيعة ومستوى الخدمة والرعاية </a:t>
            </a:r>
            <a:r>
              <a:rPr lang="ar-SA" dirty="0"/>
              <a:t>مما يجعل المؤسسة في تطوير مستمر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74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الاستفادة من الطاقات الشابة في المجتمع </a:t>
            </a:r>
            <a:r>
              <a:rPr lang="ar-SA" dirty="0">
                <a:solidFill>
                  <a:srgbClr val="0070C0"/>
                </a:solidFill>
              </a:rPr>
              <a:t>وشغل وقت الفراغ بطريقة </a:t>
            </a:r>
            <a:r>
              <a:rPr lang="ar-SA" dirty="0" smtClean="0">
                <a:solidFill>
                  <a:srgbClr val="0070C0"/>
                </a:solidFill>
              </a:rPr>
              <a:t>فاعلة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5- </a:t>
            </a:r>
            <a:r>
              <a:rPr lang="ar-SA" dirty="0">
                <a:solidFill>
                  <a:srgbClr val="00B050"/>
                </a:solidFill>
              </a:rPr>
              <a:t>سد العجز </a:t>
            </a:r>
            <a:r>
              <a:rPr lang="ar-SA" dirty="0" smtClean="0">
                <a:solidFill>
                  <a:srgbClr val="00B050"/>
                </a:solidFill>
              </a:rPr>
              <a:t>أو </a:t>
            </a:r>
            <a:r>
              <a:rPr lang="ar-SA" dirty="0">
                <a:solidFill>
                  <a:srgbClr val="00B050"/>
                </a:solidFill>
              </a:rPr>
              <a:t>الثغرات في بعض </a:t>
            </a:r>
            <a:r>
              <a:rPr lang="ar-SA" dirty="0">
                <a:solidFill>
                  <a:srgbClr val="0E478A"/>
                </a:solidFill>
              </a:rPr>
              <a:t>التخصصات النادرة </a:t>
            </a:r>
            <a:r>
              <a:rPr lang="ar-SA" dirty="0">
                <a:solidFill>
                  <a:srgbClr val="00B050"/>
                </a:solidFill>
              </a:rPr>
              <a:t>من خلال العمل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255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رابعا : </a:t>
            </a:r>
            <a:r>
              <a:rPr lang="ar-SA" b="1" dirty="0">
                <a:solidFill>
                  <a:srgbClr val="FF0000"/>
                </a:solidFill>
              </a:rPr>
              <a:t>الجوانب الإيجابية للعمل التطوعي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 </a:t>
            </a:r>
            <a:r>
              <a:rPr lang="ar-SA" i="1" dirty="0" smtClean="0">
                <a:solidFill>
                  <a:srgbClr val="7030A0"/>
                </a:solidFill>
              </a:rPr>
              <a:t>        هناك </a:t>
            </a:r>
            <a:r>
              <a:rPr lang="ar-SA" i="1" dirty="0" smtClean="0">
                <a:solidFill>
                  <a:srgbClr val="7030A0"/>
                </a:solidFill>
              </a:rPr>
              <a:t>العديد من المكاسب التي </a:t>
            </a:r>
            <a:r>
              <a:rPr lang="ar-SA" i="1" dirty="0">
                <a:solidFill>
                  <a:srgbClr val="7030A0"/>
                </a:solidFill>
              </a:rPr>
              <a:t>يجنيها الإنسان من انخراطه في العمل التطوعي </a:t>
            </a:r>
            <a:r>
              <a:rPr lang="ar-SA" i="1" dirty="0" smtClean="0">
                <a:solidFill>
                  <a:srgbClr val="7030A0"/>
                </a:solidFill>
              </a:rPr>
              <a:t> وهي : </a:t>
            </a:r>
          </a:p>
          <a:p>
            <a:endParaRPr lang="ar-SA" i="1" dirty="0">
              <a:solidFill>
                <a:srgbClr val="7030A0"/>
              </a:solidFill>
            </a:endParaRPr>
          </a:p>
          <a:p>
            <a:r>
              <a:rPr lang="ar-SA" dirty="0"/>
              <a:t>1- </a:t>
            </a:r>
            <a:r>
              <a:rPr lang="ar-SA" dirty="0" smtClean="0">
                <a:solidFill>
                  <a:srgbClr val="FF0000"/>
                </a:solidFill>
              </a:rPr>
              <a:t>رضـا </a:t>
            </a:r>
            <a:r>
              <a:rPr lang="ar-SA" dirty="0">
                <a:solidFill>
                  <a:srgbClr val="FF0000"/>
                </a:solidFill>
              </a:rPr>
              <a:t>الله </a:t>
            </a:r>
            <a:r>
              <a:rPr lang="ar-SA" dirty="0" smtClean="0">
                <a:solidFill>
                  <a:srgbClr val="FF0000"/>
                </a:solidFill>
              </a:rPr>
              <a:t>والثــواب </a:t>
            </a:r>
            <a:r>
              <a:rPr lang="ar-SA" dirty="0">
                <a:solidFill>
                  <a:srgbClr val="FF0000"/>
                </a:solidFill>
              </a:rPr>
              <a:t>في </a:t>
            </a:r>
            <a:r>
              <a:rPr lang="ar-SA" dirty="0" smtClean="0">
                <a:solidFill>
                  <a:srgbClr val="FF0000"/>
                </a:solidFill>
              </a:rPr>
              <a:t>الآخــرة </a:t>
            </a:r>
            <a:r>
              <a:rPr lang="ar-SA" dirty="0" smtClean="0"/>
              <a:t>؛ </a:t>
            </a:r>
            <a:r>
              <a:rPr lang="ar-SA" dirty="0"/>
              <a:t>حيث </a:t>
            </a:r>
            <a:r>
              <a:rPr lang="ar-SA" dirty="0" smtClean="0"/>
              <a:t>يعـود العمل التطـوعي    بالنفع على  المجتمع وأفراده ، </a:t>
            </a:r>
            <a:r>
              <a:rPr lang="ar-SA" dirty="0"/>
              <a:t>وهو يؤدي </a:t>
            </a:r>
            <a:r>
              <a:rPr lang="ar-SA" dirty="0" smtClean="0"/>
              <a:t>أيضا إلى </a:t>
            </a:r>
            <a:r>
              <a:rPr lang="ar-SA" dirty="0"/>
              <a:t>مغفرة الذنوب وتكفير </a:t>
            </a:r>
            <a:r>
              <a:rPr lang="ar-SA" dirty="0" smtClean="0"/>
              <a:t>السيئات .</a:t>
            </a:r>
            <a:endParaRPr lang="ar-SA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82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يكسب الإنسان الثقة في </a:t>
            </a:r>
            <a:r>
              <a:rPr lang="ar-SA" dirty="0" smtClean="0">
                <a:solidFill>
                  <a:srgbClr val="FF0000"/>
                </a:solidFill>
              </a:rPr>
              <a:t>نفسه </a:t>
            </a:r>
            <a:r>
              <a:rPr lang="ar-SA" dirty="0" smtClean="0"/>
              <a:t>، </a:t>
            </a:r>
            <a:r>
              <a:rPr lang="ar-SA" dirty="0"/>
              <a:t>فهو </a:t>
            </a:r>
            <a:r>
              <a:rPr lang="ar-SA" dirty="0">
                <a:solidFill>
                  <a:srgbClr val="7030A0"/>
                </a:solidFill>
              </a:rPr>
              <a:t>يتيح له الفرصة </a:t>
            </a:r>
            <a:r>
              <a:rPr lang="ar-SA" dirty="0" smtClean="0">
                <a:solidFill>
                  <a:srgbClr val="7030A0"/>
                </a:solidFill>
              </a:rPr>
              <a:t>للمشاركة </a:t>
            </a:r>
            <a:r>
              <a:rPr lang="ar-SA" dirty="0" smtClean="0"/>
              <a:t>، ويزيد من قدرته علـى التعـاون </a:t>
            </a:r>
            <a:r>
              <a:rPr lang="ar-SA" dirty="0"/>
              <a:t>ومساعدة </a:t>
            </a:r>
            <a:r>
              <a:rPr lang="ar-SA" dirty="0" smtClean="0"/>
              <a:t>الآخرين .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FF0000"/>
                </a:solidFill>
              </a:rPr>
              <a:t>اكتساب بعض صفات الشخصية </a:t>
            </a:r>
            <a:r>
              <a:rPr lang="ar-SA" dirty="0" smtClean="0">
                <a:solidFill>
                  <a:srgbClr val="FF0000"/>
                </a:solidFill>
              </a:rPr>
              <a:t>الإيجابية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والتخلص من السلبية وحب </a:t>
            </a:r>
            <a:r>
              <a:rPr lang="ar-SA" dirty="0" smtClean="0">
                <a:solidFill>
                  <a:srgbClr val="0070C0"/>
                </a:solidFill>
              </a:rPr>
              <a:t>الذات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ويتعلم الصبر وضبط </a:t>
            </a:r>
            <a:r>
              <a:rPr lang="ar-SA" dirty="0" smtClean="0">
                <a:solidFill>
                  <a:srgbClr val="00B050"/>
                </a:solidFill>
              </a:rPr>
              <a:t>النفس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والقدرة على تحمل </a:t>
            </a:r>
            <a:r>
              <a:rPr lang="ar-SA" dirty="0" smtClean="0">
                <a:solidFill>
                  <a:srgbClr val="D9791B"/>
                </a:solidFill>
              </a:rPr>
              <a:t>المسئولية </a:t>
            </a:r>
            <a:r>
              <a:rPr lang="ar-SA" dirty="0" smtClean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والقدرة على اتخاذ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القرارات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1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SA" dirty="0">
                <a:solidFill>
                  <a:srgbClr val="FF0000"/>
                </a:solidFill>
              </a:rPr>
              <a:t>تحقيق الراحة النفسية والسعادة المعنوية </a:t>
            </a:r>
            <a:r>
              <a:rPr lang="ar-SA" dirty="0"/>
              <a:t>: </a:t>
            </a:r>
          </a:p>
          <a:p>
            <a:r>
              <a:rPr lang="ar-SA" dirty="0"/>
              <a:t>             العمل التطوعي يجعل الانسان </a:t>
            </a:r>
            <a:r>
              <a:rPr lang="ar-SA" dirty="0">
                <a:solidFill>
                  <a:srgbClr val="0070C0"/>
                </a:solidFill>
              </a:rPr>
              <a:t>يقف على نتائج إيجابية يحققها بعمله وإنتاجه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ويشعره بالتالي براحة نفسية وسعـادة معنوية كبيرة</a:t>
            </a:r>
            <a:r>
              <a:rPr lang="ar-SA" dirty="0"/>
              <a:t> ويشعره بأهميته وأهميـة العمـل التطـوعي في حيـاته وحيـاة غيره </a:t>
            </a:r>
            <a:r>
              <a:rPr lang="ar-SA" dirty="0">
                <a:solidFill>
                  <a:srgbClr val="00B050"/>
                </a:solidFill>
              </a:rPr>
              <a:t>ويعيد له توازنه النفسي المفقود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91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SA" dirty="0">
                <a:solidFill>
                  <a:srgbClr val="FF0000"/>
                </a:solidFill>
              </a:rPr>
              <a:t>العمل التطوعي يكسب الإنسان الحيوية والنشاط وينمي عنده قدرات ذهنية ومهارات ومؤهلات سلوكية </a:t>
            </a:r>
            <a:r>
              <a:rPr lang="ar-SA" dirty="0" smtClean="0"/>
              <a:t>:  </a:t>
            </a:r>
            <a:r>
              <a:rPr lang="ar-SA" dirty="0"/>
              <a:t>حيث أن </a:t>
            </a:r>
            <a:r>
              <a:rPr lang="ar-SA" dirty="0" smtClean="0"/>
              <a:t>المتفـاني </a:t>
            </a:r>
            <a:r>
              <a:rPr lang="ar-SA" dirty="0"/>
              <a:t>في العمل </a:t>
            </a:r>
            <a:r>
              <a:rPr lang="ar-SA" dirty="0" smtClean="0"/>
              <a:t>التطـوعي </a:t>
            </a:r>
            <a:r>
              <a:rPr lang="ar-SA" dirty="0"/>
              <a:t>يملك من </a:t>
            </a:r>
            <a:r>
              <a:rPr lang="ar-SA" dirty="0" smtClean="0"/>
              <a:t>الطاقـات الحيـوية والنشـاط </a:t>
            </a:r>
            <a:r>
              <a:rPr lang="ar-SA" dirty="0"/>
              <a:t>ما لا </a:t>
            </a:r>
            <a:r>
              <a:rPr lang="ar-SA" dirty="0" smtClean="0"/>
              <a:t>يملكـه </a:t>
            </a:r>
            <a:r>
              <a:rPr lang="ar-SA" dirty="0"/>
              <a:t>غيره وقد نجده تقدم به العمر ونشاطه أوسع وأكبر من نشاط شاب في مقتبل </a:t>
            </a:r>
            <a:r>
              <a:rPr lang="ar-SA" dirty="0" smtClean="0"/>
              <a:t>العمر ،  </a:t>
            </a:r>
            <a:r>
              <a:rPr lang="ar-SA" dirty="0" smtClean="0">
                <a:solidFill>
                  <a:srgbClr val="7030A0"/>
                </a:solidFill>
              </a:rPr>
              <a:t>فالعمـل </a:t>
            </a:r>
            <a:r>
              <a:rPr lang="ar-SA" dirty="0">
                <a:solidFill>
                  <a:srgbClr val="7030A0"/>
                </a:solidFill>
              </a:rPr>
              <a:t>التطوعي </a:t>
            </a:r>
            <a:r>
              <a:rPr lang="ar-SA" dirty="0" smtClean="0">
                <a:solidFill>
                  <a:srgbClr val="C00000"/>
                </a:solidFill>
              </a:rPr>
              <a:t>دافـع </a:t>
            </a:r>
            <a:r>
              <a:rPr lang="ar-SA" dirty="0" smtClean="0">
                <a:solidFill>
                  <a:srgbClr val="C00000"/>
                </a:solidFill>
              </a:rPr>
              <a:t>يفجر </a:t>
            </a:r>
            <a:r>
              <a:rPr lang="ar-SA" dirty="0">
                <a:solidFill>
                  <a:srgbClr val="C00000"/>
                </a:solidFill>
              </a:rPr>
              <a:t>لدي الإنسان </a:t>
            </a:r>
            <a:r>
              <a:rPr lang="ar-SA" dirty="0" smtClean="0">
                <a:solidFill>
                  <a:srgbClr val="C00000"/>
                </a:solidFill>
              </a:rPr>
              <a:t>قـوة داخليـة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E478A"/>
                </a:solidFill>
              </a:rPr>
              <a:t>تنمـي </a:t>
            </a:r>
            <a:r>
              <a:rPr lang="ar-SA" dirty="0" smtClean="0">
                <a:solidFill>
                  <a:srgbClr val="0E478A"/>
                </a:solidFill>
              </a:rPr>
              <a:t>إرادته وثقتـه </a:t>
            </a:r>
            <a:r>
              <a:rPr lang="ar-SA" dirty="0" smtClean="0">
                <a:solidFill>
                  <a:srgbClr val="0E478A"/>
                </a:solidFill>
              </a:rPr>
              <a:t>بنفسـه ويـزيـد مـن نقـاط قـوة </a:t>
            </a:r>
            <a:r>
              <a:rPr lang="ar-SA" dirty="0">
                <a:solidFill>
                  <a:srgbClr val="0E478A"/>
                </a:solidFill>
              </a:rPr>
              <a:t>شخصيته </a:t>
            </a:r>
            <a:r>
              <a:rPr lang="ar-SA" dirty="0">
                <a:solidFill>
                  <a:srgbClr val="00B050"/>
                </a:solidFill>
              </a:rPr>
              <a:t>حيث يكسبه الخبرة والتجربة </a:t>
            </a:r>
            <a:r>
              <a:rPr lang="ar-SA" dirty="0" smtClean="0">
                <a:solidFill>
                  <a:srgbClr val="00B050"/>
                </a:solidFill>
              </a:rPr>
              <a:t>الاجتماعيـة التي تساعـده </a:t>
            </a:r>
            <a:r>
              <a:rPr lang="ar-SA" dirty="0">
                <a:solidFill>
                  <a:srgbClr val="00B050"/>
                </a:solidFill>
              </a:rPr>
              <a:t>على النمو الاجتماعي وتكامل شخصيته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27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FF0000"/>
                </a:solidFill>
              </a:rPr>
              <a:t>العمل التطوعي طريق لنيل محبة الناس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     من </a:t>
            </a:r>
            <a:r>
              <a:rPr lang="ar-SA" dirty="0"/>
              <a:t>تطوع لخدمة الناس فقد اختار طريقاً لكسب القلوب وكسب محبتهم فالمتطوع محبوب لدى الناس </a:t>
            </a:r>
            <a:r>
              <a:rPr lang="ar-SA" dirty="0" smtClean="0"/>
              <a:t>يدعـون </a:t>
            </a:r>
            <a:r>
              <a:rPr lang="ar-SA" dirty="0"/>
              <a:t>له </a:t>
            </a:r>
            <a:r>
              <a:rPr lang="ar-SA" dirty="0" smtClean="0"/>
              <a:t>ويبتسمون </a:t>
            </a:r>
            <a:r>
              <a:rPr lang="ar-SA" dirty="0"/>
              <a:t>في وجهه ويزرعون لديه التفاؤل والاطمئنان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90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SA" dirty="0" smtClean="0">
                <a:solidFill>
                  <a:srgbClr val="FF0000"/>
                </a:solidFill>
              </a:rPr>
              <a:t>العمـل التطـوعي </a:t>
            </a:r>
            <a:r>
              <a:rPr lang="ar-SA" dirty="0">
                <a:solidFill>
                  <a:srgbClr val="FF0000"/>
                </a:solidFill>
              </a:rPr>
              <a:t>يحقق الرفقة الصالحة ويوسع دائرة </a:t>
            </a:r>
            <a:r>
              <a:rPr lang="ar-SA" dirty="0" smtClean="0">
                <a:solidFill>
                  <a:srgbClr val="FF0000"/>
                </a:solidFill>
              </a:rPr>
              <a:t>علاقـات </a:t>
            </a:r>
            <a:r>
              <a:rPr lang="ar-SA" dirty="0" smtClean="0">
                <a:solidFill>
                  <a:srgbClr val="FF0000"/>
                </a:solidFill>
              </a:rPr>
              <a:t>الإنسـان وارتباطاتـه الاجتمـاعيـة  </a:t>
            </a:r>
            <a:r>
              <a:rPr lang="ar-SA" dirty="0" smtClean="0"/>
              <a:t>:  </a:t>
            </a:r>
            <a:r>
              <a:rPr lang="ar-SA" dirty="0" smtClean="0">
                <a:solidFill>
                  <a:srgbClr val="7030A0"/>
                </a:solidFill>
              </a:rPr>
              <a:t>الإنسـان اجتمـاعـي بطبعــه   </a:t>
            </a:r>
            <a:r>
              <a:rPr lang="ar-SA" dirty="0" smtClean="0">
                <a:solidFill>
                  <a:srgbClr val="0070C0"/>
                </a:solidFill>
              </a:rPr>
              <a:t>فهـو </a:t>
            </a:r>
            <a:r>
              <a:rPr lang="ar-SA" dirty="0">
                <a:solidFill>
                  <a:srgbClr val="0070C0"/>
                </a:solidFill>
              </a:rPr>
              <a:t>بحاجة الى صحبة تشاركه </a:t>
            </a:r>
            <a:r>
              <a:rPr lang="ar-SA" dirty="0" smtClean="0">
                <a:solidFill>
                  <a:srgbClr val="0070C0"/>
                </a:solidFill>
              </a:rPr>
              <a:t>أهـدافـه وآمالـه وهمـومه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ويتيح العمـل التطــوعي للإنســان </a:t>
            </a:r>
            <a:r>
              <a:rPr lang="ar-SA" dirty="0" smtClean="0">
                <a:solidFill>
                  <a:srgbClr val="00B050"/>
                </a:solidFill>
              </a:rPr>
              <a:t>اللقـاء </a:t>
            </a:r>
            <a:r>
              <a:rPr lang="ar-SA" dirty="0" smtClean="0">
                <a:solidFill>
                  <a:srgbClr val="00B050"/>
                </a:solidFill>
              </a:rPr>
              <a:t>بأهـل الخيــر </a:t>
            </a:r>
            <a:r>
              <a:rPr lang="ar-SA" dirty="0" smtClean="0">
                <a:solidFill>
                  <a:srgbClr val="00B050"/>
                </a:solidFill>
              </a:rPr>
              <a:t>والصـلاح </a:t>
            </a:r>
            <a:r>
              <a:rPr lang="ar-SA" dirty="0" smtClean="0">
                <a:solidFill>
                  <a:srgbClr val="00B050"/>
                </a:solidFill>
              </a:rPr>
              <a:t>ممـن </a:t>
            </a:r>
            <a:r>
              <a:rPr lang="ar-SA" dirty="0">
                <a:solidFill>
                  <a:srgbClr val="00B050"/>
                </a:solidFill>
              </a:rPr>
              <a:t>أحسنوا اختيار أوقاتهم واهتماماتهم لإنجاز عمل مفيد </a:t>
            </a:r>
            <a:r>
              <a:rPr lang="ar-SA" dirty="0" smtClean="0">
                <a:solidFill>
                  <a:srgbClr val="00B050"/>
                </a:solidFill>
              </a:rPr>
              <a:t>لمجتمعهـم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كما يتيـح لـه </a:t>
            </a:r>
            <a:r>
              <a:rPr lang="ar-SA" dirty="0" smtClean="0">
                <a:solidFill>
                  <a:srgbClr val="D9791B"/>
                </a:solidFill>
              </a:rPr>
              <a:t>الالـتقـاء بـأكبـر </a:t>
            </a:r>
            <a:r>
              <a:rPr lang="ar-SA" dirty="0" smtClean="0">
                <a:solidFill>
                  <a:srgbClr val="D9791B"/>
                </a:solidFill>
              </a:rPr>
              <a:t>عــدد </a:t>
            </a:r>
            <a:r>
              <a:rPr lang="ar-SA" dirty="0" smtClean="0">
                <a:solidFill>
                  <a:srgbClr val="D9791B"/>
                </a:solidFill>
              </a:rPr>
              <a:t>ممكـن مـن النـاس فـيـربطـه أكثـر بالـنسيـج الاجتماعي </a:t>
            </a:r>
            <a:r>
              <a:rPr lang="ar-SA" dirty="0">
                <a:solidFill>
                  <a:srgbClr val="D9791B"/>
                </a:solidFill>
              </a:rPr>
              <a:t>للمجتمع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599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8 - </a:t>
            </a:r>
            <a:r>
              <a:rPr lang="ar-SA" dirty="0">
                <a:solidFill>
                  <a:srgbClr val="FF0000"/>
                </a:solidFill>
              </a:rPr>
              <a:t>يشبع العمل التطوعي عند الإنسان أثناء اشتراكه في الأنشطة التطوعية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كثيرا من حاجاته </a:t>
            </a:r>
            <a:r>
              <a:rPr lang="ar-SA" dirty="0" smtClean="0">
                <a:solidFill>
                  <a:srgbClr val="0070C0"/>
                </a:solidFill>
              </a:rPr>
              <a:t>الاجتماعية </a:t>
            </a:r>
            <a:r>
              <a:rPr lang="ar-SA" dirty="0">
                <a:solidFill>
                  <a:srgbClr val="0070C0"/>
                </a:solidFill>
              </a:rPr>
              <a:t>والنفسية </a:t>
            </a:r>
            <a:r>
              <a:rPr lang="ar-SA" dirty="0"/>
              <a:t>مثل </a:t>
            </a:r>
            <a:r>
              <a:rPr lang="ar-SA" dirty="0">
                <a:solidFill>
                  <a:srgbClr val="00B050"/>
                </a:solidFill>
              </a:rPr>
              <a:t>الحاجة الى التقدم والنجاح </a:t>
            </a:r>
            <a:r>
              <a:rPr lang="ar-SA" dirty="0" smtClean="0">
                <a:solidFill>
                  <a:schemeClr val="tx1"/>
                </a:solidFill>
              </a:rPr>
              <a:t>،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والحاجة </a:t>
            </a:r>
            <a:r>
              <a:rPr lang="ar-SA" dirty="0">
                <a:solidFill>
                  <a:srgbClr val="D9791B"/>
                </a:solidFill>
              </a:rPr>
              <a:t>الى الانتماء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والحاجة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الى الأمن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والحاجة </a:t>
            </a:r>
            <a:r>
              <a:rPr lang="ar-SA" dirty="0">
                <a:solidFill>
                  <a:srgbClr val="7030A0"/>
                </a:solidFill>
              </a:rPr>
              <a:t>الى تأكيد الذات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89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dirty="0">
                <a:solidFill>
                  <a:srgbClr val="FF0000"/>
                </a:solidFill>
              </a:rPr>
              <a:t>يؤدي بالمتطوع إلى فهم أوضح لظروف مجتمعه ومشكلاته </a:t>
            </a:r>
            <a:r>
              <a:rPr lang="ar-SA" dirty="0" smtClean="0">
                <a:solidFill>
                  <a:srgbClr val="FF0000"/>
                </a:solidFill>
              </a:rPr>
              <a:t>وإمكانياته </a:t>
            </a:r>
            <a:r>
              <a:rPr lang="ar-SA" dirty="0" smtClean="0"/>
              <a:t>، </a:t>
            </a:r>
            <a:r>
              <a:rPr lang="ar-SA" dirty="0"/>
              <a:t>وبالتالي تكون تصرفاته ومطالبه واقعية ويقتنع بالنتائج التي </a:t>
            </a:r>
            <a:r>
              <a:rPr lang="ar-SA" dirty="0" smtClean="0"/>
              <a:t>تتحقق .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10- </a:t>
            </a:r>
            <a:r>
              <a:rPr lang="ar-SA" dirty="0"/>
              <a:t>في التطوع نوع من </a:t>
            </a:r>
            <a:r>
              <a:rPr lang="ar-SA" dirty="0" smtClean="0">
                <a:solidFill>
                  <a:srgbClr val="FF0000"/>
                </a:solidFill>
              </a:rPr>
              <a:t>ممـارسـة الـديمقــراطيـة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فيشارك </a:t>
            </a:r>
            <a:r>
              <a:rPr lang="ar-SA" dirty="0" smtClean="0">
                <a:solidFill>
                  <a:srgbClr val="0070C0"/>
                </a:solidFill>
              </a:rPr>
              <a:t>     المتطوع </a:t>
            </a:r>
            <a:r>
              <a:rPr lang="ar-SA" dirty="0">
                <a:solidFill>
                  <a:srgbClr val="0070C0"/>
                </a:solidFill>
              </a:rPr>
              <a:t>في كل مراحل العمل الاجتماعي</a:t>
            </a:r>
            <a:r>
              <a:rPr lang="ar-SA" dirty="0"/>
              <a:t> من </a:t>
            </a:r>
            <a:r>
              <a:rPr lang="ar-SA" dirty="0">
                <a:solidFill>
                  <a:srgbClr val="00B050"/>
                </a:solidFill>
              </a:rPr>
              <a:t>تخطيط</a:t>
            </a:r>
            <a:r>
              <a:rPr lang="ar-SA" dirty="0"/>
              <a:t> و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تنفيذ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D9791B"/>
                </a:solidFill>
              </a:rPr>
              <a:t>تقويـم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0E478A"/>
                </a:solidFill>
              </a:rPr>
              <a:t>متابعـة</a:t>
            </a:r>
            <a:r>
              <a:rPr lang="ar-SA" dirty="0" smtClean="0"/>
              <a:t> ؛ </a:t>
            </a:r>
            <a:r>
              <a:rPr lang="ar-SA" dirty="0"/>
              <a:t>حيث يشارك في </a:t>
            </a:r>
            <a:r>
              <a:rPr lang="ar-SA" dirty="0" smtClean="0"/>
              <a:t>أمـور مجتمعـه </a:t>
            </a:r>
            <a:r>
              <a:rPr lang="ar-SA" dirty="0"/>
              <a:t>وفي </a:t>
            </a:r>
            <a:r>
              <a:rPr lang="ar-SA" dirty="0" smtClean="0"/>
              <a:t>كـل  مراحلها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71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168</TotalTime>
  <Words>889</Words>
  <Application>Microsoft Office PowerPoint</Application>
  <PresentationFormat>A4 Paper (210x297 mm)</PresentationFormat>
  <Paragraphs>129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الحادية عشر</vt:lpstr>
      <vt:lpstr> العناصر الأساسية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2014-08-22T20:27:45Z</dcterms:created>
  <dcterms:modified xsi:type="dcterms:W3CDTF">2014-09-20T15:58:37Z</dcterms:modified>
</cp:coreProperties>
</file>