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7" r:id="rId3"/>
    <p:sldId id="291" r:id="rId4"/>
    <p:sldId id="296" r:id="rId5"/>
    <p:sldId id="290" r:id="rId6"/>
    <p:sldId id="300" r:id="rId7"/>
    <p:sldId id="297" r:id="rId8"/>
    <p:sldId id="289" r:id="rId9"/>
    <p:sldId id="301" r:id="rId10"/>
    <p:sldId id="302" r:id="rId11"/>
    <p:sldId id="298" r:id="rId12"/>
    <p:sldId id="303" r:id="rId13"/>
    <p:sldId id="288" r:id="rId14"/>
    <p:sldId id="299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  <a:srgbClr val="FF3300"/>
    <a:srgbClr val="709256"/>
    <a:srgbClr val="009900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924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>
              <a:lnSpc>
                <a:spcPct val="110000"/>
              </a:lnSpc>
              <a:spcAft>
                <a:spcPts val="0"/>
              </a:spcAft>
            </a:pPr>
            <a: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تكملة/ أسس </a:t>
            </a:r>
            <a:r>
              <a:rPr lang="ar-SA" sz="40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كتابه وإعداد </a:t>
            </a:r>
            <a: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/>
            </a:r>
            <a:b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</a:br>
            <a:r>
              <a:rPr lang="ar-SA" sz="40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البحوث النظرية</a:t>
            </a:r>
            <a:endParaRPr lang="en-US" sz="1800" dirty="0"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709120"/>
          </a:xfrm>
        </p:spPr>
        <p:txBody>
          <a:bodyPr/>
          <a:lstStyle/>
          <a:p>
            <a:pPr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تكملة خطوات </a:t>
            </a:r>
            <a:r>
              <a:rPr lang="ar-SA" sz="2800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إعداد البحث </a:t>
            </a:r>
            <a:r>
              <a:rPr lang="ar-SA" sz="2800" dirty="0" smtClean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</a:t>
            </a:r>
            <a:r>
              <a:rPr lang="ar-SA" sz="2800" dirty="0">
                <a:solidFill>
                  <a:srgbClr val="FF330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	</a:t>
            </a: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الكتابة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وتدوين المادة </a:t>
            </a: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العلمية </a:t>
            </a: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كتابة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مصادر ومراجع البحوث 	</a:t>
            </a:r>
            <a:endParaRPr lang="ar-SA" sz="22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محتويات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البحث </a:t>
            </a: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النظري (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صفحه </a:t>
            </a: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الغلاف،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فهرس </a:t>
            </a: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البحث،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مقدمة البحث </a:t>
            </a: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)</a:t>
            </a: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محتوى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البحث	</a:t>
            </a:r>
            <a:endParaRPr lang="ar-SA" sz="22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التحليل النهائي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وخاتمه البحث 	</a:t>
            </a:r>
            <a:endParaRPr lang="ar-SA" sz="22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مراجع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البحث 	</a:t>
            </a:r>
            <a:endParaRPr lang="ar-SA" sz="22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الموضوع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	</a:t>
            </a: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الصفحة</a:t>
            </a: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طريقة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كتابة المراجع </a:t>
            </a:r>
            <a:endParaRPr lang="ar-SA" sz="2200" dirty="0" smtClean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pPr marL="857250" lvl="1" indent="-4572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200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معايير </a:t>
            </a:r>
            <a:r>
              <a:rPr lang="ar-SA" sz="22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الحكم علي البحوث النظرية </a:t>
            </a:r>
            <a:r>
              <a:rPr lang="ar-SA" sz="2000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		</a:t>
            </a:r>
          </a:p>
          <a:p>
            <a:pPr marL="571500" indent="-57150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ar-SA" sz="2800" dirty="0">
              <a:solidFill>
                <a:srgbClr val="000080"/>
              </a:solidFill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MCS Taybah S_U normal."/>
            </a:endParaRPr>
          </a:p>
          <a:p>
            <a:r>
              <a:rPr lang="en-GB" sz="28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     </a:t>
            </a:r>
            <a:r>
              <a:rPr lang="en-GB" sz="2800" b="1" dirty="0" smtClean="0">
                <a:cs typeface="Arial" pitchFamily="34" charset="0"/>
              </a:rPr>
              <a:t>     </a:t>
            </a: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/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الكتابة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وتدوين المادة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العلمية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b="1" dirty="0" smtClean="0">
                <a:cs typeface="+mj-cs"/>
              </a:rPr>
              <a:t>الاستعانة </a:t>
            </a:r>
            <a:r>
              <a:rPr lang="ar-SA" sz="2600" b="1" dirty="0">
                <a:cs typeface="+mj-cs"/>
              </a:rPr>
              <a:t>ببطاقات </a:t>
            </a:r>
            <a:r>
              <a:rPr lang="ar-SA" sz="2600" b="1" dirty="0" smtClean="0">
                <a:cs typeface="+mj-cs"/>
              </a:rPr>
              <a:t>التدوين: </a:t>
            </a:r>
            <a:r>
              <a:rPr lang="ar-SA" sz="2600" dirty="0" smtClean="0">
                <a:cs typeface="+mj-cs"/>
              </a:rPr>
              <a:t>بعد </a:t>
            </a:r>
            <a:r>
              <a:rPr lang="ar-SA" sz="2600" dirty="0">
                <a:cs typeface="+mj-cs"/>
              </a:rPr>
              <a:t>رجوع الطالب إلى المصادر يقوم بتدوين النصوص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تتصل بموضوع بحثه وما يمكن الإفادة منه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مادة البحث أو ما </a:t>
            </a:r>
            <a:r>
              <a:rPr lang="ar-SA" sz="2600" dirty="0" smtClean="0">
                <a:cs typeface="+mj-cs"/>
              </a:rPr>
              <a:t>يقوده إلى </a:t>
            </a:r>
            <a:r>
              <a:rPr lang="ar-SA" sz="2600" dirty="0">
                <a:cs typeface="+mj-cs"/>
              </a:rPr>
              <a:t>رأى جديد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بطاقات </a:t>
            </a:r>
            <a:r>
              <a:rPr lang="ar-SA" sz="2600" dirty="0" smtClean="0">
                <a:cs typeface="+mj-cs"/>
              </a:rPr>
              <a:t>للاستفادة </a:t>
            </a:r>
            <a:r>
              <a:rPr lang="ar-SA" sz="2600" dirty="0">
                <a:cs typeface="+mj-cs"/>
              </a:rPr>
              <a:t>منها بعد ذلك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إعداد </a:t>
            </a:r>
            <a:r>
              <a:rPr lang="ar-SA" sz="2600" dirty="0" smtClean="0">
                <a:cs typeface="+mj-cs"/>
              </a:rPr>
              <a:t>البحث.</a:t>
            </a:r>
          </a:p>
          <a:p>
            <a:pPr algn="just" rtl="1"/>
            <a:r>
              <a:rPr lang="ar-EG" sz="2600" b="1" dirty="0" smtClean="0">
                <a:solidFill>
                  <a:srgbClr val="0070C0"/>
                </a:solidFill>
                <a:cs typeface="+mj-cs"/>
              </a:rPr>
              <a:t>نقاط تراعي عند كتابه البحث : </a:t>
            </a:r>
            <a:endParaRPr lang="en-US" sz="2600" dirty="0" smtClean="0">
              <a:solidFill>
                <a:srgbClr val="0070C0"/>
              </a:solidFill>
              <a:cs typeface="+mj-cs"/>
            </a:endParaRP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الكتابة </a:t>
            </a:r>
            <a:r>
              <a:rPr lang="ar-SA" sz="2600" dirty="0">
                <a:cs typeface="+mj-cs"/>
              </a:rPr>
              <a:t>يجب أن تكون وفق قواعد اللغة العربية والإملاء </a:t>
            </a:r>
            <a:r>
              <a:rPr lang="ar-SA" sz="2600" dirty="0" smtClean="0">
                <a:cs typeface="+mj-cs"/>
              </a:rPr>
              <a:t>السليم، </a:t>
            </a:r>
            <a:r>
              <a:rPr lang="ar-SA" sz="2600" dirty="0">
                <a:cs typeface="+mj-cs"/>
              </a:rPr>
              <a:t>والتأكد من خلوها من الأخطاء العلمية </a:t>
            </a:r>
            <a:r>
              <a:rPr lang="ar-SA" sz="2600" dirty="0" smtClean="0">
                <a:cs typeface="+mj-cs"/>
              </a:rPr>
              <a:t>واللغوية.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الاهتمام </a:t>
            </a:r>
            <a:r>
              <a:rPr lang="ar-SA" sz="2600" dirty="0">
                <a:cs typeface="+mj-cs"/>
              </a:rPr>
              <a:t>بالأسلوب والكلمة باعتبارها الأداة الرئيسية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تركيب الجملة والتعبير عن </a:t>
            </a:r>
            <a:r>
              <a:rPr lang="ar-SA" sz="2600" dirty="0" smtClean="0">
                <a:cs typeface="+mj-cs"/>
              </a:rPr>
              <a:t>الفكرة، </a:t>
            </a:r>
            <a:r>
              <a:rPr lang="ar-SA" sz="2600" dirty="0">
                <a:cs typeface="+mj-cs"/>
              </a:rPr>
              <a:t>مع </a:t>
            </a:r>
            <a:r>
              <a:rPr lang="ar-SA" sz="2600" dirty="0" smtClean="0">
                <a:cs typeface="+mj-cs"/>
              </a:rPr>
              <a:t>الاهتمام </a:t>
            </a:r>
            <a:r>
              <a:rPr lang="ar-SA" sz="2600" dirty="0">
                <a:cs typeface="+mj-cs"/>
              </a:rPr>
              <a:t>باستخدام علامات الترقيم بطريقة سليمة وفقاً </a:t>
            </a:r>
            <a:r>
              <a:rPr lang="ar-SA" sz="2600" dirty="0" smtClean="0">
                <a:cs typeface="+mj-cs"/>
              </a:rPr>
              <a:t>لمواضعها.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استعمال </a:t>
            </a:r>
            <a:r>
              <a:rPr lang="ar-SA" sz="2600" dirty="0">
                <a:cs typeface="+mj-cs"/>
              </a:rPr>
              <a:t>المفردات المعاصرة والصريحة والترجمات المعتمدة للاصطلاحات </a:t>
            </a:r>
            <a:r>
              <a:rPr lang="ar-SA" sz="2600" dirty="0" smtClean="0">
                <a:cs typeface="+mj-cs"/>
              </a:rPr>
              <a:t>العلمية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25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/>
              <a:t>استخدام الجمل القصيرة ذات الأسلوب البسيط </a:t>
            </a:r>
            <a:r>
              <a:rPr lang="ar-SA" sz="2600" dirty="0" smtClean="0"/>
              <a:t>الواضحة، </a:t>
            </a:r>
            <a:r>
              <a:rPr lang="ar-SA" sz="2600" dirty="0"/>
              <a:t>مع مراعاة الترابط </a:t>
            </a:r>
            <a:r>
              <a:rPr lang="ar-SA" sz="2600" dirty="0" smtClean="0"/>
              <a:t>المنطقي </a:t>
            </a:r>
            <a:r>
              <a:rPr lang="ar-SA" sz="2600" dirty="0"/>
              <a:t>بين </a:t>
            </a:r>
            <a:r>
              <a:rPr lang="ar-SA" sz="2600" dirty="0" smtClean="0"/>
              <a:t>الجمل، </a:t>
            </a:r>
            <a:r>
              <a:rPr lang="ar-SA" sz="2600" dirty="0"/>
              <a:t>والتنويع </a:t>
            </a:r>
            <a:r>
              <a:rPr lang="ar-SA" sz="2600" dirty="0" smtClean="0"/>
              <a:t>في تراكيبها، </a:t>
            </a:r>
            <a:r>
              <a:rPr lang="ar-SA" sz="2600" dirty="0"/>
              <a:t>والابتعاد عن الحشو </a:t>
            </a:r>
            <a:r>
              <a:rPr lang="ar-SA" sz="2600" dirty="0" smtClean="0"/>
              <a:t>والتكرار.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 smtClean="0"/>
              <a:t>تقسيم </a:t>
            </a:r>
            <a:r>
              <a:rPr lang="ar-SA" sz="2600" dirty="0"/>
              <a:t>البحث إلى </a:t>
            </a:r>
            <a:r>
              <a:rPr lang="ar-SA" sz="2600" dirty="0" smtClean="0"/>
              <a:t>أبواب، </a:t>
            </a:r>
            <a:r>
              <a:rPr lang="ar-SA" sz="2600" dirty="0"/>
              <a:t>تتضمن </a:t>
            </a:r>
            <a:r>
              <a:rPr lang="ar-SA" sz="2600" dirty="0" smtClean="0"/>
              <a:t>فصولاً، </a:t>
            </a:r>
            <a:r>
              <a:rPr lang="ar-SA" sz="2600" dirty="0"/>
              <a:t>تحتوي علي </a:t>
            </a:r>
            <a:r>
              <a:rPr lang="ar-SA" sz="2600" dirty="0" smtClean="0"/>
              <a:t>مباحث، </a:t>
            </a:r>
            <a:r>
              <a:rPr lang="ar-SA" sz="2600" dirty="0"/>
              <a:t>كل منها يقسم إلي فقرات متسلسلة تسلسلاً منطقياً مع بعضها بحيث تتضمن كل فقرة فكرة </a:t>
            </a:r>
            <a:r>
              <a:rPr lang="ar-SA" sz="2600" dirty="0" smtClean="0"/>
              <a:t>رئيسية.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 smtClean="0"/>
              <a:t>الابتعاد </a:t>
            </a:r>
            <a:r>
              <a:rPr lang="ar-SA" sz="2600" dirty="0"/>
              <a:t>عن الذاتية </a:t>
            </a:r>
            <a:r>
              <a:rPr lang="ar-SA" sz="2600" dirty="0" smtClean="0"/>
              <a:t>في </a:t>
            </a:r>
            <a:r>
              <a:rPr lang="ar-SA" sz="2600" dirty="0"/>
              <a:t>مناقشة أراء </a:t>
            </a:r>
            <a:r>
              <a:rPr lang="ar-SA" sz="2600" dirty="0" smtClean="0"/>
              <a:t>الغير، </a:t>
            </a:r>
            <a:r>
              <a:rPr lang="ar-SA" sz="2600" dirty="0"/>
              <a:t>بل تكون المناقشة </a:t>
            </a:r>
            <a:r>
              <a:rPr lang="ar-SA" sz="2600" dirty="0" smtClean="0"/>
              <a:t>في </a:t>
            </a:r>
            <a:r>
              <a:rPr lang="ar-SA" sz="2600" dirty="0"/>
              <a:t>ضوء الأسس العلمية </a:t>
            </a:r>
            <a:r>
              <a:rPr lang="ar-SA" sz="2600" dirty="0" smtClean="0"/>
              <a:t>والموضوعية.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 smtClean="0"/>
              <a:t>إتباع </a:t>
            </a:r>
            <a:r>
              <a:rPr lang="ar-SA" sz="2600" dirty="0"/>
              <a:t>نظام واحد </a:t>
            </a:r>
            <a:r>
              <a:rPr lang="ar-SA" sz="2600" dirty="0" smtClean="0"/>
              <a:t>في </a:t>
            </a:r>
            <a:r>
              <a:rPr lang="ar-SA" sz="2600" dirty="0"/>
              <a:t>الكتابة من حيث الشكل العام للصفحات والمسافات أعلى واسفل الصفحة ويمين الصفحة ويسار الصفحة الواحدة، وعنوان صفحة البحث والإشارات </a:t>
            </a:r>
            <a:r>
              <a:rPr lang="ar-SA" sz="2600" dirty="0" smtClean="0"/>
              <a:t>في </a:t>
            </a:r>
            <a:r>
              <a:rPr lang="ar-SA" sz="2600" dirty="0"/>
              <a:t>الهامش .....الخ </a:t>
            </a:r>
            <a:r>
              <a:rPr lang="ar-SA" sz="2600" dirty="0" smtClean="0"/>
              <a:t>.</a:t>
            </a:r>
          </a:p>
          <a:p>
            <a:pPr marL="177800" indent="-177800" algn="just" rtl="1">
              <a:buFont typeface="Arial" pitchFamily="34" charset="0"/>
              <a:buChar char="•"/>
            </a:pPr>
            <a:r>
              <a:rPr lang="ar-SA" sz="2600" dirty="0" smtClean="0"/>
              <a:t>الالتزام الأخلاقي والقيمي في </a:t>
            </a:r>
            <a:r>
              <a:rPr lang="ar-SA" sz="2600" dirty="0"/>
              <a:t>الرجوع للمراجع والاقتباس منها وتعزيز </a:t>
            </a:r>
            <a:r>
              <a:rPr lang="ar-SA" sz="2600" dirty="0" smtClean="0"/>
              <a:t>البحث      .      للإسهام في </a:t>
            </a:r>
            <a:r>
              <a:rPr lang="ar-SA" sz="2600" dirty="0"/>
              <a:t>تطوير </a:t>
            </a:r>
            <a:r>
              <a:rPr lang="ar-SA" sz="2600" dirty="0" smtClean="0"/>
              <a:t>المعرفة.</a:t>
            </a:r>
            <a:endParaRPr lang="en-US" sz="2600" dirty="0"/>
          </a:p>
          <a:p>
            <a:pPr algn="just" rtl="1">
              <a:spcBef>
                <a:spcPts val="0"/>
              </a:spcBef>
            </a:pPr>
            <a:endParaRPr lang="ar-EG" sz="2600" b="1" dirty="0"/>
          </a:p>
          <a:p>
            <a:pPr algn="just" rtl="1">
              <a:spcBef>
                <a:spcPts val="0"/>
              </a:spcBef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09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0070C0"/>
                </a:solidFill>
                <a:cs typeface="+mj-cs"/>
              </a:rPr>
              <a:t>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كتابة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مصادر ومراجع البحث </a:t>
            </a: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أهداف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الرجوع للمصادر العلمية : 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96838" indent="1270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يعتمد الطالب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التوصل إلى المادة العلمية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بحثة على عديد من المصادر والمراجع </a:t>
            </a:r>
            <a:r>
              <a:rPr lang="ar-SA" sz="2600" dirty="0" smtClean="0">
                <a:cs typeface="+mj-cs"/>
              </a:rPr>
              <a:t>العلمية، وتأكيدا </a:t>
            </a:r>
            <a:r>
              <a:rPr lang="ar-SA" sz="2600" dirty="0">
                <a:cs typeface="+mj-cs"/>
              </a:rPr>
              <a:t>على </a:t>
            </a:r>
            <a:r>
              <a:rPr lang="ar-SA" sz="2600" dirty="0" smtClean="0">
                <a:cs typeface="+mj-cs"/>
              </a:rPr>
              <a:t>الأمانة </a:t>
            </a:r>
            <a:r>
              <a:rPr lang="ar-SA" sz="2600" dirty="0">
                <a:cs typeface="+mj-cs"/>
              </a:rPr>
              <a:t>العلمية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تقتضى عدم ذكر أفكار الغير دون </a:t>
            </a:r>
            <a:r>
              <a:rPr lang="ar-SA" sz="2600" dirty="0" smtClean="0">
                <a:cs typeface="+mj-cs"/>
              </a:rPr>
              <a:t>الإشارة إلى أصحابها، وتوجيه </a:t>
            </a:r>
            <a:r>
              <a:rPr lang="ar-SA" sz="2600" dirty="0">
                <a:cs typeface="+mj-cs"/>
              </a:rPr>
              <a:t>الباحثين </a:t>
            </a:r>
            <a:r>
              <a:rPr lang="ar-SA" sz="2600" dirty="0" smtClean="0">
                <a:cs typeface="+mj-cs"/>
              </a:rPr>
              <a:t>الأخرين </a:t>
            </a:r>
            <a:r>
              <a:rPr lang="ar-SA" sz="2600" dirty="0">
                <a:cs typeface="+mj-cs"/>
              </a:rPr>
              <a:t>إلى المراجع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تم الرجوع </a:t>
            </a:r>
            <a:r>
              <a:rPr lang="ar-SA" sz="2600" dirty="0" smtClean="0">
                <a:cs typeface="+mj-cs"/>
              </a:rPr>
              <a:t>إليها، فإنه ينبغي </a:t>
            </a:r>
            <a:r>
              <a:rPr lang="ar-SA" sz="2600" dirty="0">
                <a:cs typeface="+mj-cs"/>
              </a:rPr>
              <a:t>على الطالب كتابة مصادر ومراجع البحث </a:t>
            </a:r>
            <a:r>
              <a:rPr lang="ar-SA" sz="2600" dirty="0" smtClean="0">
                <a:cs typeface="+mj-cs"/>
              </a:rPr>
              <a:t>الفعلية، </a:t>
            </a:r>
            <a:r>
              <a:rPr lang="ar-SA" sz="2600" dirty="0">
                <a:cs typeface="+mj-cs"/>
              </a:rPr>
              <a:t>وعدم ذكر مرجع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قائمة المراجع لم يتم الاستعانة به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البحث لأن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ذلك تضليل للقارئ مع مراعاة الدقة عند كتابة المراجع وتجنب الأخطاء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الهجاء أو سنة </a:t>
            </a:r>
            <a:r>
              <a:rPr lang="ar-SA" sz="2600" dirty="0" smtClean="0">
                <a:cs typeface="+mj-cs"/>
              </a:rPr>
              <a:t>النشر... الخ 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ويلجأ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الطالب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لاستخدام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المراجع خلال عرضه لأى بحث وذلك لتحقيق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أغراض منها:</a:t>
            </a:r>
          </a:p>
          <a:p>
            <a:pPr marL="355600" indent="-3556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الحصول </a:t>
            </a:r>
            <a:r>
              <a:rPr lang="ar-SA" sz="2600" dirty="0">
                <a:cs typeface="+mj-cs"/>
              </a:rPr>
              <a:t>على نص من أحد المراجع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يجد الباحث أن له أهمية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دعم وجهة نظر معينه أو لزيادة مصداقية نتائجه 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804863" indent="3683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600" dirty="0" smtClean="0">
                <a:cs typeface="+mj-cs"/>
              </a:rPr>
              <a:t>يمثل الاستعانة </a:t>
            </a:r>
            <a:r>
              <a:rPr lang="ar-SA" sz="2600" dirty="0">
                <a:cs typeface="+mj-cs"/>
              </a:rPr>
              <a:t>بالمراجع دعماً لأفكار </a:t>
            </a:r>
            <a:r>
              <a:rPr lang="ar-SA" sz="2600" dirty="0" smtClean="0">
                <a:cs typeface="+mj-cs"/>
              </a:rPr>
              <a:t>الباحث.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0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dirty="0" smtClean="0"/>
              <a:t>3. استخدام </a:t>
            </a:r>
            <a:r>
              <a:rPr lang="ar-SA" sz="2600" dirty="0"/>
              <a:t>المراجع وسيلة لإخبار القارئ بمصدر المعلومات التي استخدمها </a:t>
            </a:r>
            <a:r>
              <a:rPr lang="ar-SA" sz="2600" dirty="0" smtClean="0"/>
              <a:t>الطالب، </a:t>
            </a:r>
            <a:r>
              <a:rPr lang="ar-SA" sz="2600" dirty="0"/>
              <a:t>فيسهل على القارئ الرجوع </a:t>
            </a:r>
            <a:r>
              <a:rPr lang="ar-SA" sz="2600" dirty="0" smtClean="0"/>
              <a:t>الهيا </a:t>
            </a:r>
            <a:r>
              <a:rPr lang="ar-SA" sz="2600" dirty="0"/>
              <a:t>إذا ما أحتاج إلى ذلك </a:t>
            </a:r>
            <a:r>
              <a:rPr lang="ar-SA" sz="2600" dirty="0" smtClean="0"/>
              <a:t>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/>
              <a:t>4. يمكن </a:t>
            </a:r>
            <a:r>
              <a:rPr lang="ar-SA" sz="2600" dirty="0"/>
              <a:t>الاستعانة بما </a:t>
            </a:r>
            <a:r>
              <a:rPr lang="ar-SA" sz="2600" dirty="0" smtClean="0"/>
              <a:t>في </a:t>
            </a:r>
            <a:r>
              <a:rPr lang="ar-SA" sz="2600" dirty="0"/>
              <a:t>المراجع لتبرير استخدام الطالب لبعض الطرق البحثية </a:t>
            </a:r>
            <a:r>
              <a:rPr lang="ar-SA" sz="2600" dirty="0" smtClean="0"/>
              <a:t>التي </a:t>
            </a:r>
            <a:r>
              <a:rPr lang="ar-SA" sz="2600" dirty="0"/>
              <a:t>قام باستخدامها باحثون آخرون </a:t>
            </a:r>
            <a:r>
              <a:rPr lang="ar-SA" sz="2600" dirty="0" smtClean="0"/>
              <a:t>في </a:t>
            </a:r>
            <a:r>
              <a:rPr lang="ar-SA" sz="2600" dirty="0"/>
              <a:t>مجال بحثه </a:t>
            </a:r>
            <a:r>
              <a:rPr lang="ar-SA" sz="2600" dirty="0" smtClean="0"/>
              <a:t>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/>
              <a:t>5. المساعدة </a:t>
            </a:r>
            <a:r>
              <a:rPr lang="ar-SA" sz="2600" dirty="0"/>
              <a:t>على تفسير النتائج </a:t>
            </a:r>
            <a:r>
              <a:rPr lang="ar-SA" sz="2600" dirty="0" smtClean="0"/>
              <a:t>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/>
              <a:t>6. المساعدة </a:t>
            </a:r>
            <a:r>
              <a:rPr lang="ar-SA" sz="2600" dirty="0"/>
              <a:t>على تكوين </a:t>
            </a:r>
            <a:r>
              <a:rPr lang="ar-SA" sz="2600" dirty="0" smtClean="0"/>
              <a:t>نقاش </a:t>
            </a:r>
            <a:r>
              <a:rPr lang="ar-SA" sz="2600" dirty="0"/>
              <a:t>حول نقطة </a:t>
            </a:r>
            <a:r>
              <a:rPr lang="ar-SA" sz="2600" dirty="0" smtClean="0"/>
              <a:t>أو قضية </a:t>
            </a:r>
            <a:r>
              <a:rPr lang="ar-SA" sz="2600" dirty="0"/>
              <a:t>قام الطالب </a:t>
            </a:r>
            <a:r>
              <a:rPr lang="ar-SA" sz="2600" dirty="0" smtClean="0"/>
              <a:t>بإثارتها في بحثه.</a:t>
            </a:r>
          </a:p>
          <a:p>
            <a:pPr algn="just" rtl="1">
              <a:spcBef>
                <a:spcPts val="0"/>
              </a:spcBef>
            </a:pPr>
            <a:endParaRPr lang="ar-SA" sz="2600" b="1" dirty="0"/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</a:rPr>
              <a:t>طرق </a:t>
            </a:r>
            <a:r>
              <a:rPr lang="ar-SA" sz="2600" b="1" dirty="0">
                <a:solidFill>
                  <a:srgbClr val="0070C0"/>
                </a:solidFill>
              </a:rPr>
              <a:t>كتابه المراجع العلمية : </a:t>
            </a:r>
            <a:endParaRPr lang="en-US" sz="2600" dirty="0">
              <a:solidFill>
                <a:srgbClr val="0070C0"/>
              </a:solidFill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FF0000"/>
                </a:solidFill>
              </a:rPr>
              <a:t>هناك اكثر من طريقة لكتابة المراجع </a:t>
            </a:r>
            <a:r>
              <a:rPr lang="ar-SA" sz="2600" b="1" dirty="0" smtClean="0">
                <a:solidFill>
                  <a:srgbClr val="FF0000"/>
                </a:solidFill>
              </a:rPr>
              <a:t>ومنها:</a:t>
            </a:r>
          </a:p>
          <a:p>
            <a:pPr algn="just" rtl="1">
              <a:spcBef>
                <a:spcPts val="0"/>
              </a:spcBef>
            </a:pPr>
            <a:r>
              <a:rPr lang="ar-SA" sz="2600" b="1" dirty="0" smtClean="0"/>
              <a:t>الطريقة الأولى: أ</a:t>
            </a:r>
            <a:r>
              <a:rPr lang="ar-SA" sz="2600" dirty="0" smtClean="0"/>
              <a:t>ن </a:t>
            </a:r>
            <a:r>
              <a:rPr lang="ar-SA" sz="2600" dirty="0"/>
              <a:t>تكتب مراجع كل صفحة </a:t>
            </a:r>
            <a:r>
              <a:rPr lang="ar-SA" sz="2600" dirty="0" smtClean="0"/>
              <a:t>في أسفلها، </a:t>
            </a:r>
            <a:r>
              <a:rPr lang="ar-SA" sz="2600" dirty="0"/>
              <a:t>حيث يتم كتابة رقم نهاية الفقرة المقتبسة وتدوين المراجع </a:t>
            </a:r>
            <a:r>
              <a:rPr lang="ar-SA" sz="2600" dirty="0" smtClean="0"/>
              <a:t>في </a:t>
            </a:r>
            <a:r>
              <a:rPr lang="ar-SA" sz="2600" dirty="0"/>
              <a:t>هامش اسفل </a:t>
            </a:r>
            <a:r>
              <a:rPr lang="ar-SA" sz="2600" dirty="0" smtClean="0"/>
              <a:t>الصفحة.</a:t>
            </a:r>
          </a:p>
          <a:p>
            <a:pPr algn="just" rtl="1">
              <a:spcBef>
                <a:spcPts val="0"/>
              </a:spcBef>
            </a:pPr>
            <a:endParaRPr lang="ar-SA" sz="2600" dirty="0"/>
          </a:p>
          <a:p>
            <a:pPr algn="just" rtl="1">
              <a:spcBef>
                <a:spcPts val="0"/>
              </a:spcBef>
            </a:pPr>
            <a:endParaRPr lang="ar-SA" sz="2600" dirty="0" smtClean="0"/>
          </a:p>
          <a:p>
            <a:pPr algn="just" rtl="1">
              <a:spcBef>
                <a:spcPts val="0"/>
              </a:spcBef>
            </a:pPr>
            <a:endParaRPr lang="ar-SA" sz="2600" dirty="0"/>
          </a:p>
          <a:p>
            <a:pPr algn="just" rtl="1">
              <a:spcBef>
                <a:spcPts val="0"/>
              </a:spcBef>
            </a:pPr>
            <a:endParaRPr lang="ar-SA" sz="2600" dirty="0" smtClean="0"/>
          </a:p>
          <a:p>
            <a:pPr algn="just" rtl="1">
              <a:spcBef>
                <a:spcPts val="0"/>
              </a:spcBef>
            </a:pPr>
            <a:endParaRPr lang="ar-EG" sz="2600" b="1" dirty="0"/>
          </a:p>
          <a:p>
            <a:pPr algn="just" rtl="1">
              <a:spcBef>
                <a:spcPts val="0"/>
              </a:spcBef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47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5250" indent="-95250" algn="just" rtl="1">
              <a:spcBef>
                <a:spcPts val="0"/>
              </a:spcBef>
            </a:pPr>
            <a:r>
              <a:rPr lang="ar-SA" sz="2600" b="1" dirty="0"/>
              <a:t>الطريقة الثانية : </a:t>
            </a:r>
            <a:r>
              <a:rPr lang="ar-SA" sz="2600" dirty="0" smtClean="0"/>
              <a:t>يتم </a:t>
            </a:r>
            <a:r>
              <a:rPr lang="ar-SA" sz="2600" dirty="0"/>
              <a:t>ترقيم المراجع </a:t>
            </a:r>
            <a:r>
              <a:rPr lang="ar-SA" sz="2600" dirty="0" smtClean="0"/>
              <a:t>في </a:t>
            </a:r>
            <a:r>
              <a:rPr lang="ar-SA" sz="2600" dirty="0"/>
              <a:t>البحث من بدايته إلى </a:t>
            </a:r>
            <a:r>
              <a:rPr lang="ar-SA" sz="2600" dirty="0" smtClean="0"/>
              <a:t>آخرة، </a:t>
            </a:r>
            <a:r>
              <a:rPr lang="ar-SA" sz="2600" dirty="0"/>
              <a:t>وذلك بكتابة رقم </a:t>
            </a:r>
            <a:r>
              <a:rPr lang="ar-SA" sz="2600" dirty="0" smtClean="0"/>
              <a:t>في </a:t>
            </a:r>
            <a:r>
              <a:rPr lang="ar-SA" sz="2600" dirty="0"/>
              <a:t>نهاية كل فقرة مقتبسة دون كتابة المراجع </a:t>
            </a:r>
            <a:r>
              <a:rPr lang="ar-SA" sz="2600" dirty="0" smtClean="0"/>
              <a:t>في الهامش، </a:t>
            </a:r>
            <a:r>
              <a:rPr lang="ar-SA" sz="2600" dirty="0"/>
              <a:t>على أن يستمر الباحث </a:t>
            </a:r>
            <a:r>
              <a:rPr lang="ar-SA" sz="2600" dirty="0" smtClean="0"/>
              <a:t>في </a:t>
            </a:r>
            <a:r>
              <a:rPr lang="ar-SA" sz="2600" dirty="0"/>
              <a:t>ترقيم الفقرات حتى نهاية </a:t>
            </a:r>
            <a:r>
              <a:rPr lang="ar-SA" sz="2600" dirty="0" smtClean="0"/>
              <a:t>البحث، </a:t>
            </a:r>
          </a:p>
          <a:p>
            <a:pPr marL="95250" indent="-95250" algn="just" rtl="1">
              <a:spcBef>
                <a:spcPts val="0"/>
              </a:spcBef>
            </a:pPr>
            <a:r>
              <a:rPr lang="ar-SA" sz="2600" b="1" dirty="0" smtClean="0"/>
              <a:t>الطريقة </a:t>
            </a:r>
            <a:r>
              <a:rPr lang="ar-SA" sz="2600" b="1" dirty="0"/>
              <a:t>الثالثة : </a:t>
            </a:r>
            <a:r>
              <a:rPr lang="ar-SA" sz="2600" dirty="0" smtClean="0"/>
              <a:t>وفيها </a:t>
            </a:r>
            <a:r>
              <a:rPr lang="ar-SA" sz="2600" dirty="0"/>
              <a:t>تعرض الفقرات وبعد كل فقرة يكتب أسم </a:t>
            </a:r>
            <a:r>
              <a:rPr lang="ar-SA" sz="2600" dirty="0" smtClean="0"/>
              <a:t>المؤلف، </a:t>
            </a:r>
            <a:r>
              <a:rPr lang="ar-SA" sz="2600" dirty="0"/>
              <a:t>سنة </a:t>
            </a:r>
            <a:r>
              <a:rPr lang="ar-SA" sz="2600" dirty="0" smtClean="0"/>
              <a:t>النشر، الصفحة، </a:t>
            </a:r>
            <a:r>
              <a:rPr lang="ar-SA" sz="2600" dirty="0"/>
              <a:t>ولا تكتب المراجع </a:t>
            </a:r>
            <a:r>
              <a:rPr lang="ar-SA" sz="2600" dirty="0" smtClean="0"/>
              <a:t>في </a:t>
            </a:r>
            <a:r>
              <a:rPr lang="ar-SA" sz="2600" dirty="0"/>
              <a:t>أسفل الصفحة بل يتم عرض المراجع </a:t>
            </a:r>
            <a:r>
              <a:rPr lang="ar-SA" sz="2600" dirty="0" smtClean="0"/>
              <a:t>في </a:t>
            </a:r>
            <a:r>
              <a:rPr lang="ar-SA" sz="2600" dirty="0"/>
              <a:t>نهاية البحث </a:t>
            </a:r>
            <a:r>
              <a:rPr lang="ar-SA" sz="2600" dirty="0" smtClean="0"/>
              <a:t>أبجدياً، </a:t>
            </a:r>
            <a:r>
              <a:rPr lang="ar-SA" sz="2600" dirty="0"/>
              <a:t>مع مراعاة التفرقة بسنة النشر </a:t>
            </a:r>
            <a:r>
              <a:rPr lang="ar-SA" sz="2600" dirty="0" smtClean="0"/>
              <a:t>في </a:t>
            </a:r>
            <a:r>
              <a:rPr lang="ar-SA" sz="2600" dirty="0"/>
              <a:t>حالة وجود أكثر من مرجع لمؤلف </a:t>
            </a:r>
            <a:r>
              <a:rPr lang="ar-SA" sz="2600" dirty="0" smtClean="0"/>
              <a:t>واحد.</a:t>
            </a:r>
          </a:p>
          <a:p>
            <a:pPr marL="95250" indent="-95250" algn="just" rtl="1">
              <a:spcBef>
                <a:spcPts val="0"/>
              </a:spcBef>
            </a:pPr>
            <a:r>
              <a:rPr lang="ar-SA" sz="2600" b="1" dirty="0" smtClean="0"/>
              <a:t>الطريقة الرابعة: </a:t>
            </a:r>
            <a:r>
              <a:rPr lang="ar-SA" sz="2600" dirty="0" smtClean="0"/>
              <a:t>يتم </a:t>
            </a:r>
            <a:r>
              <a:rPr lang="ar-SA" sz="2600" dirty="0"/>
              <a:t>ترتيب المراجع أبجدياً </a:t>
            </a:r>
            <a:r>
              <a:rPr lang="ar-SA" sz="2600" dirty="0" smtClean="0"/>
              <a:t>في </a:t>
            </a:r>
            <a:r>
              <a:rPr lang="ar-SA" sz="2600" dirty="0"/>
              <a:t>نهاية </a:t>
            </a:r>
            <a:r>
              <a:rPr lang="ar-SA" sz="2600" dirty="0" smtClean="0"/>
              <a:t>البحث، </a:t>
            </a:r>
            <a:r>
              <a:rPr lang="ar-SA" sz="2600" dirty="0"/>
              <a:t>ويوضع </a:t>
            </a:r>
            <a:r>
              <a:rPr lang="ar-SA" sz="2600" dirty="0" smtClean="0"/>
              <a:t>في </a:t>
            </a:r>
            <a:r>
              <a:rPr lang="ar-SA" sz="2600" dirty="0"/>
              <a:t>متن البحث أمام كل فقرة رقم المرجع والصفحة </a:t>
            </a:r>
            <a:r>
              <a:rPr lang="ar-SA" sz="2600" dirty="0" smtClean="0"/>
              <a:t>التي </a:t>
            </a:r>
            <a:r>
              <a:rPr lang="ar-SA" sz="2600" dirty="0"/>
              <a:t>تم الرجوع إليها وفقاً لترتيب المراجع </a:t>
            </a:r>
            <a:r>
              <a:rPr lang="ar-SA" sz="2600" dirty="0" smtClean="0"/>
              <a:t>وأرقامها.(</a:t>
            </a:r>
            <a:r>
              <a:rPr lang="ar-SA" sz="2600" dirty="0" smtClean="0">
                <a:solidFill>
                  <a:srgbClr val="FF0000"/>
                </a:solidFill>
              </a:rPr>
              <a:t>يراعى </a:t>
            </a:r>
            <a:r>
              <a:rPr lang="ar-SA" sz="2600" dirty="0">
                <a:solidFill>
                  <a:srgbClr val="FF0000"/>
                </a:solidFill>
              </a:rPr>
              <a:t>عند كتابة المراجع ذكر المراجع العربية أولاً ثم المراجع </a:t>
            </a:r>
            <a:r>
              <a:rPr lang="ar-SA" sz="2600" dirty="0" smtClean="0">
                <a:solidFill>
                  <a:srgbClr val="FF0000"/>
                </a:solidFill>
              </a:rPr>
              <a:t>الأجنبية، </a:t>
            </a:r>
            <a:r>
              <a:rPr lang="ar-SA" sz="2600" dirty="0">
                <a:solidFill>
                  <a:srgbClr val="FF0000"/>
                </a:solidFill>
              </a:rPr>
              <a:t>وترتيب كل منها أبجدياً حسب اسم المؤلف مع ضرورة إتباع نظام واحد </a:t>
            </a:r>
            <a:r>
              <a:rPr lang="ar-SA" sz="2600" dirty="0" smtClean="0">
                <a:solidFill>
                  <a:srgbClr val="FF0000"/>
                </a:solidFill>
              </a:rPr>
              <a:t>في كتابة    .      </a:t>
            </a:r>
            <a:r>
              <a:rPr lang="ar-SA" sz="2600" dirty="0">
                <a:solidFill>
                  <a:srgbClr val="FF0000"/>
                </a:solidFill>
              </a:rPr>
              <a:t>المراجع ، وتنتهى بيانات كل مرجع </a:t>
            </a:r>
            <a:r>
              <a:rPr lang="ar-SA" sz="2600" dirty="0" smtClean="0">
                <a:solidFill>
                  <a:srgbClr val="FF0000"/>
                </a:solidFill>
              </a:rPr>
              <a:t>بنقطة).</a:t>
            </a:r>
            <a:endParaRPr lang="en-US" sz="2600" dirty="0"/>
          </a:p>
          <a:p>
            <a:pPr algn="just" rtl="1">
              <a:spcBef>
                <a:spcPts val="0"/>
              </a:spcBef>
            </a:pPr>
            <a:endParaRPr lang="en-US" sz="26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58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تصنيف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المراجع : 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غالباً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ما تصنف المراجع تحت عناوين : 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95250" indent="-9525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القرآن </a:t>
            </a:r>
            <a:r>
              <a:rPr lang="ar-SA" sz="2600" dirty="0" smtClean="0">
                <a:cs typeface="+mj-cs"/>
              </a:rPr>
              <a:t>الكريم، </a:t>
            </a:r>
            <a:r>
              <a:rPr lang="ar-SA" sz="2600" dirty="0">
                <a:cs typeface="+mj-cs"/>
              </a:rPr>
              <a:t>الكتب </a:t>
            </a:r>
            <a:r>
              <a:rPr lang="ar-SA" sz="2600" dirty="0" smtClean="0">
                <a:cs typeface="+mj-cs"/>
              </a:rPr>
              <a:t>العلمية، </a:t>
            </a:r>
            <a:r>
              <a:rPr lang="ar-SA" sz="2600" dirty="0">
                <a:cs typeface="+mj-cs"/>
              </a:rPr>
              <a:t>الرسائل </a:t>
            </a:r>
            <a:r>
              <a:rPr lang="ar-SA" sz="2600" dirty="0" smtClean="0">
                <a:cs typeface="+mj-cs"/>
              </a:rPr>
              <a:t>العلمية، الدوريات، المعاجم، الوثائق، التقارير، النشرات، الإحصاءات </a:t>
            </a:r>
            <a:r>
              <a:rPr lang="ar-SA" sz="2600" dirty="0">
                <a:cs typeface="+mj-cs"/>
              </a:rPr>
              <a:t>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محتويات </a:t>
            </a:r>
            <a:r>
              <a:rPr lang="ar-SA" sz="2600" b="1" dirty="0">
                <a:solidFill>
                  <a:srgbClr val="FF0000"/>
                </a:solidFill>
                <a:cs typeface="+mj-cs"/>
              </a:rPr>
              <a:t>البحث النظري : 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95250" indent="-9525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تتطلب كتابة البحث </a:t>
            </a:r>
            <a:r>
              <a:rPr lang="ar-SA" sz="2600" dirty="0" smtClean="0">
                <a:cs typeface="+mj-cs"/>
              </a:rPr>
              <a:t>العلمي النظري </a:t>
            </a:r>
            <a:r>
              <a:rPr lang="ar-SA" sz="2600" dirty="0">
                <a:cs typeface="+mj-cs"/>
              </a:rPr>
              <a:t>منك </a:t>
            </a:r>
            <a:r>
              <a:rPr lang="ar-SA" sz="2600" dirty="0" smtClean="0">
                <a:cs typeface="+mj-cs"/>
              </a:rPr>
              <a:t>عزيزي </a:t>
            </a:r>
            <a:r>
              <a:rPr lang="ar-SA" sz="2600" dirty="0">
                <a:cs typeface="+mj-cs"/>
              </a:rPr>
              <a:t>الطالب أن </a:t>
            </a:r>
            <a:r>
              <a:rPr lang="ar-SA" sz="2600" dirty="0" smtClean="0">
                <a:cs typeface="+mj-cs"/>
              </a:rPr>
              <a:t>تقسمه </a:t>
            </a:r>
            <a:r>
              <a:rPr lang="ar-SA" sz="2600" dirty="0">
                <a:cs typeface="+mj-cs"/>
              </a:rPr>
              <a:t>إلى محتويات رئيسية نتناولها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هذا القسم وهى : </a:t>
            </a:r>
            <a:endParaRPr lang="en-US" sz="2600" dirty="0">
              <a:cs typeface="+mj-cs"/>
            </a:endParaRPr>
          </a:p>
          <a:p>
            <a:pPr marL="177800" indent="-177800" algn="just" rtl="1">
              <a:spcBef>
                <a:spcPts val="0"/>
              </a:spcBef>
            </a:pPr>
            <a:r>
              <a:rPr lang="ar-SA" sz="2600" b="1" dirty="0" smtClean="0">
                <a:cs typeface="+mj-cs"/>
              </a:rPr>
              <a:t>صفحه </a:t>
            </a:r>
            <a:r>
              <a:rPr lang="ar-SA" sz="2600" b="1" dirty="0">
                <a:cs typeface="+mj-cs"/>
              </a:rPr>
              <a:t>الغلاف : </a:t>
            </a:r>
            <a:r>
              <a:rPr lang="ar-SA" sz="2600" dirty="0" smtClean="0">
                <a:cs typeface="+mj-cs"/>
              </a:rPr>
              <a:t>وتتضمن </a:t>
            </a:r>
            <a:r>
              <a:rPr lang="ar-SA" sz="2600" dirty="0">
                <a:cs typeface="+mj-cs"/>
              </a:rPr>
              <a:t>بيانات أولية عن عنوان </a:t>
            </a:r>
            <a:r>
              <a:rPr lang="ar-SA" sz="2600" dirty="0" smtClean="0">
                <a:cs typeface="+mj-cs"/>
              </a:rPr>
              <a:t>البحث، </a:t>
            </a:r>
            <a:r>
              <a:rPr lang="ar-SA" sz="2600" dirty="0">
                <a:cs typeface="+mj-cs"/>
              </a:rPr>
              <a:t>المقرر </a:t>
            </a:r>
            <a:r>
              <a:rPr lang="ar-SA" sz="2600" dirty="0" smtClean="0">
                <a:cs typeface="+mj-cs"/>
              </a:rPr>
              <a:t>أو المادة التي يقدم فيها </a:t>
            </a:r>
            <a:r>
              <a:rPr lang="ar-SA" sz="2600" dirty="0">
                <a:cs typeface="+mj-cs"/>
              </a:rPr>
              <a:t>الطالب </a:t>
            </a:r>
            <a:r>
              <a:rPr lang="ar-SA" sz="2600" dirty="0" smtClean="0">
                <a:cs typeface="+mj-cs"/>
              </a:rPr>
              <a:t>بحثه، </a:t>
            </a:r>
            <a:r>
              <a:rPr lang="ar-SA" sz="2600" dirty="0">
                <a:cs typeface="+mj-cs"/>
              </a:rPr>
              <a:t>واسم الطالب واسم مشرف </a:t>
            </a:r>
            <a:r>
              <a:rPr lang="ar-SA" sz="2600" dirty="0" smtClean="0">
                <a:cs typeface="+mj-cs"/>
              </a:rPr>
              <a:t>البحث، </a:t>
            </a:r>
            <a:r>
              <a:rPr lang="ar-SA" sz="2600" dirty="0">
                <a:cs typeface="+mj-cs"/>
              </a:rPr>
              <a:t>وتاريخ تقديم </a:t>
            </a:r>
            <a:r>
              <a:rPr lang="ar-SA" sz="2600" dirty="0" smtClean="0">
                <a:cs typeface="+mj-cs"/>
              </a:rPr>
              <a:t>البحث</a:t>
            </a:r>
            <a:r>
              <a:rPr lang="ar-SA" sz="2600" b="1" dirty="0" smtClean="0">
                <a:cs typeface="+mj-cs"/>
              </a:rPr>
              <a:t>.</a:t>
            </a:r>
            <a:r>
              <a:rPr lang="ar-SA" sz="2600" b="1" dirty="0">
                <a:cs typeface="+mj-cs"/>
              </a:rPr>
              <a:t> </a:t>
            </a:r>
            <a:endParaRPr lang="ar-SA" sz="2600" b="1" dirty="0" smtClean="0">
              <a:cs typeface="+mj-cs"/>
            </a:endParaRPr>
          </a:p>
          <a:p>
            <a:pPr marL="177800" indent="-177800" algn="just" rtl="1">
              <a:spcBef>
                <a:spcPts val="0"/>
              </a:spcBef>
            </a:pPr>
            <a:r>
              <a:rPr lang="ar-SA" sz="2600" b="1" dirty="0" smtClean="0">
                <a:cs typeface="+mj-cs"/>
              </a:rPr>
              <a:t>فهرس </a:t>
            </a:r>
            <a:r>
              <a:rPr lang="ar-SA" sz="2600" b="1" dirty="0">
                <a:cs typeface="+mj-cs"/>
              </a:rPr>
              <a:t>البحث : </a:t>
            </a:r>
            <a:r>
              <a:rPr lang="ar-SA" sz="2600" dirty="0" smtClean="0">
                <a:cs typeface="+mj-cs"/>
              </a:rPr>
              <a:t>ويتضمن </a:t>
            </a:r>
            <a:r>
              <a:rPr lang="ar-SA" sz="2600" dirty="0">
                <a:cs typeface="+mj-cs"/>
              </a:rPr>
              <a:t>المحتويات الرئيسية مدون أمام كل منها أرقام </a:t>
            </a:r>
            <a:r>
              <a:rPr lang="ar-SA" sz="2600" dirty="0" smtClean="0">
                <a:cs typeface="+mj-cs"/>
              </a:rPr>
              <a:t>الصفحات التي </a:t>
            </a:r>
            <a:r>
              <a:rPr lang="ar-SA" sz="2600" dirty="0">
                <a:cs typeface="+mj-cs"/>
              </a:rPr>
              <a:t>تم كتابتها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كل جزئية من جزئيات البحث سواء كانت رئيسية أو </a:t>
            </a:r>
            <a:r>
              <a:rPr lang="ar-SA" sz="2600" dirty="0" smtClean="0">
                <a:cs typeface="+mj-cs"/>
              </a:rPr>
              <a:t>فرعية.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74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marL="95250" indent="-95250" algn="just" rtl="1"/>
            <a:r>
              <a:rPr lang="ar-SA" sz="2600" b="1" dirty="0" smtClean="0">
                <a:cs typeface="+mj-cs"/>
              </a:rPr>
              <a:t>مقدمة </a:t>
            </a:r>
            <a:r>
              <a:rPr lang="ar-SA" sz="2600" b="1" dirty="0">
                <a:cs typeface="+mj-cs"/>
              </a:rPr>
              <a:t>البحث : </a:t>
            </a:r>
            <a:r>
              <a:rPr lang="ar-SA" sz="2600" dirty="0" smtClean="0">
                <a:cs typeface="+mj-cs"/>
              </a:rPr>
              <a:t>ويعطى </a:t>
            </a:r>
            <a:r>
              <a:rPr lang="ar-SA" sz="2600" dirty="0">
                <a:cs typeface="+mj-cs"/>
              </a:rPr>
              <a:t>فيها الطالب مقدمة مكثفة حول البحث الذى سيقوم بالكتابة </a:t>
            </a:r>
            <a:r>
              <a:rPr lang="ar-SA" sz="2600" dirty="0" smtClean="0">
                <a:cs typeface="+mj-cs"/>
              </a:rPr>
              <a:t>فيه، </a:t>
            </a:r>
            <a:r>
              <a:rPr lang="ar-SA" sz="2600" dirty="0">
                <a:cs typeface="+mj-cs"/>
              </a:rPr>
              <a:t>فيوضح الموضوع أو القضية الرئيسية </a:t>
            </a:r>
            <a:r>
              <a:rPr lang="ar-SA" sz="2600" dirty="0" smtClean="0">
                <a:cs typeface="+mj-cs"/>
              </a:rPr>
              <a:t>التي سيعالجها، </a:t>
            </a:r>
            <a:r>
              <a:rPr lang="ar-SA" sz="2600" dirty="0">
                <a:cs typeface="+mj-cs"/>
              </a:rPr>
              <a:t>مع تلخيص لأهداف البحث وكيفية تناول موضوعاته الرئيسية والفرعية ومصادر تغطية كل </a:t>
            </a:r>
            <a:r>
              <a:rPr lang="ar-SA" sz="2600" dirty="0" smtClean="0">
                <a:cs typeface="+mj-cs"/>
              </a:rPr>
              <a:t>منها.</a:t>
            </a:r>
          </a:p>
          <a:p>
            <a:pPr marL="95250" indent="-95250" algn="just" rtl="1"/>
            <a:endParaRPr lang="ar-SA" sz="2600" b="1" dirty="0" smtClean="0">
              <a:cs typeface="+mj-cs"/>
            </a:endParaRPr>
          </a:p>
          <a:p>
            <a:pPr marL="95250" indent="-95250" algn="just" rtl="1"/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محتوى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البحث :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وذلك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على النحو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التالي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: 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algn="just" rtl="1"/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(الفصل الأول، الفصل الثاني، الفصل الثالث، الفصل الرابع)</a:t>
            </a:r>
            <a:endParaRPr lang="ar-SA" sz="2600" dirty="0">
              <a:solidFill>
                <a:srgbClr val="FF0000"/>
              </a:solidFill>
              <a:cs typeface="+mj-cs"/>
            </a:endParaRPr>
          </a:p>
          <a:p>
            <a:pPr marL="95250" indent="-95250" algn="just" rtl="1"/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يجب على الطالب تقسيم </a:t>
            </a:r>
            <a:r>
              <a:rPr lang="ar-SA" sz="2600" dirty="0">
                <a:cs typeface="+mj-cs"/>
              </a:rPr>
              <a:t>محتوى البحث إلى عناصر رئيسية أو فصول أو مباحث يهتم كل منها بعرض ومناقشة أحد جزئيات البحث الذى يعده الطالب </a:t>
            </a:r>
            <a:r>
              <a:rPr lang="ar-SA" sz="2600" dirty="0" smtClean="0">
                <a:cs typeface="+mj-cs"/>
              </a:rPr>
              <a:t>مراعيا في </a:t>
            </a:r>
            <a:r>
              <a:rPr lang="ar-SA" sz="2600" dirty="0">
                <a:cs typeface="+mj-cs"/>
              </a:rPr>
              <a:t>ذلك التسلسل </a:t>
            </a:r>
            <a:r>
              <a:rPr lang="ar-SA" sz="2600" dirty="0" smtClean="0">
                <a:cs typeface="+mj-cs"/>
              </a:rPr>
              <a:t>المنطقي في </a:t>
            </a:r>
            <a:r>
              <a:rPr lang="ar-SA" sz="2600" dirty="0">
                <a:cs typeface="+mj-cs"/>
              </a:rPr>
              <a:t>عرض تلك الجزئيات حتى تغطى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مجملها ما يريد إيضاحه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البحث الذى يقوم بإعداده </a:t>
            </a:r>
            <a:r>
              <a:rPr lang="ar-SA" sz="2600" dirty="0" smtClean="0">
                <a:cs typeface="+mj-cs"/>
              </a:rPr>
              <a:t>.</a:t>
            </a:r>
            <a:endParaRPr lang="en-US" sz="2600" dirty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23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0070C0"/>
                </a:solidFill>
              </a:rPr>
              <a:t>التحليل </a:t>
            </a:r>
            <a:r>
              <a:rPr lang="ar-SA" sz="2600" b="1" dirty="0" smtClean="0">
                <a:solidFill>
                  <a:srgbClr val="0070C0"/>
                </a:solidFill>
              </a:rPr>
              <a:t>النهائي </a:t>
            </a:r>
            <a:r>
              <a:rPr lang="ar-SA" sz="2600" b="1" dirty="0">
                <a:solidFill>
                  <a:srgbClr val="0070C0"/>
                </a:solidFill>
              </a:rPr>
              <a:t>وخاتمه البحث : </a:t>
            </a:r>
            <a:endParaRPr lang="en-US" sz="2600" dirty="0">
              <a:solidFill>
                <a:srgbClr val="0070C0"/>
              </a:solidFill>
            </a:endParaRPr>
          </a:p>
          <a:p>
            <a:pPr marL="0" indent="95250" algn="just" rtl="1">
              <a:spcBef>
                <a:spcPts val="0"/>
              </a:spcBef>
            </a:pPr>
            <a:r>
              <a:rPr lang="ar-SA" sz="2600" dirty="0"/>
              <a:t>حيث يقوم الطالب بعرض صورة </a:t>
            </a:r>
            <a:r>
              <a:rPr lang="ar-SA" sz="2600" dirty="0" smtClean="0"/>
              <a:t>تلخيصيه </a:t>
            </a:r>
            <a:r>
              <a:rPr lang="ar-SA" sz="2600" dirty="0"/>
              <a:t>لاهم </a:t>
            </a:r>
            <a:r>
              <a:rPr lang="ar-SA" sz="2600" dirty="0" smtClean="0"/>
              <a:t>الاستنتاجات التي </a:t>
            </a:r>
            <a:r>
              <a:rPr lang="ar-SA" sz="2600" dirty="0"/>
              <a:t>توصل إليها وعلاقتها بموضوع </a:t>
            </a:r>
            <a:r>
              <a:rPr lang="ar-SA" sz="2600" dirty="0" smtClean="0"/>
              <a:t>بحثه، </a:t>
            </a:r>
            <a:r>
              <a:rPr lang="ar-SA" sz="2600" dirty="0"/>
              <a:t>كما يمكن عرض أهم ما توصل إليه من نقاط اتفاق أو </a:t>
            </a:r>
            <a:r>
              <a:rPr lang="ar-SA" sz="2600" dirty="0" smtClean="0"/>
              <a:t>اختلاف </a:t>
            </a:r>
            <a:r>
              <a:rPr lang="ar-SA" sz="2600" dirty="0"/>
              <a:t>حول الموضوعات </a:t>
            </a:r>
            <a:r>
              <a:rPr lang="ar-SA" sz="2600" dirty="0" smtClean="0"/>
              <a:t>التي </a:t>
            </a:r>
            <a:r>
              <a:rPr lang="ar-SA" sz="2600" dirty="0"/>
              <a:t>ناقشها </a:t>
            </a:r>
            <a:r>
              <a:rPr lang="ar-SA" sz="2600" dirty="0" smtClean="0"/>
              <a:t>في </a:t>
            </a:r>
            <a:r>
              <a:rPr lang="ar-SA" sz="2600" dirty="0"/>
              <a:t>بحثه وبعض المقترحات أو التوصيات العلمية ذات العلاقة </a:t>
            </a:r>
            <a:r>
              <a:rPr lang="ar-SA" sz="2600" dirty="0" smtClean="0"/>
              <a:t>بالبحث.</a:t>
            </a:r>
            <a:endParaRPr lang="en-US" sz="2600" dirty="0"/>
          </a:p>
          <a:p>
            <a:pPr marL="95250" indent="-95250"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FF0000"/>
                </a:solidFill>
              </a:rPr>
              <a:t>مراجع البحث: </a:t>
            </a:r>
            <a:r>
              <a:rPr lang="ar-SA" sz="2600" dirty="0" smtClean="0"/>
              <a:t>بعد </a:t>
            </a:r>
            <a:r>
              <a:rPr lang="ar-SA" sz="2600" dirty="0"/>
              <a:t>الانتهاء من عرض البحث يقوم الطالب بعرض المراجع والمصادر </a:t>
            </a:r>
            <a:r>
              <a:rPr lang="ar-SA" sz="2600" dirty="0" smtClean="0"/>
              <a:t>التي </a:t>
            </a:r>
            <a:r>
              <a:rPr lang="ar-SA" sz="2600" dirty="0"/>
              <a:t>تم الرجوع </a:t>
            </a:r>
            <a:r>
              <a:rPr lang="ar-SA" sz="2600" dirty="0" smtClean="0"/>
              <a:t>إليها عند </a:t>
            </a:r>
            <a:r>
              <a:rPr lang="ar-SA" sz="2600" dirty="0"/>
              <a:t>كتابة بحثه وفق الأسس العلمية المتبعة </a:t>
            </a:r>
            <a:r>
              <a:rPr lang="ar-SA" sz="2600" dirty="0" smtClean="0"/>
              <a:t>في </a:t>
            </a:r>
            <a:r>
              <a:rPr lang="ar-SA" sz="2600" dirty="0"/>
              <a:t>كتابة المصادر.</a:t>
            </a:r>
            <a:endParaRPr lang="en-US" sz="2600" dirty="0"/>
          </a:p>
          <a:p>
            <a:pPr algn="just" rtl="1">
              <a:spcBef>
                <a:spcPts val="0"/>
              </a:spcBef>
            </a:pPr>
            <a:r>
              <a:rPr lang="ar-SA" sz="2600" b="1" dirty="0" smtClean="0">
                <a:solidFill>
                  <a:srgbClr val="FF0000"/>
                </a:solidFill>
              </a:rPr>
              <a:t>ويفيد </a:t>
            </a:r>
            <a:r>
              <a:rPr lang="ar-SA" sz="2600" b="1" dirty="0">
                <a:solidFill>
                  <a:srgbClr val="FF0000"/>
                </a:solidFill>
              </a:rPr>
              <a:t>هذا التوثيق </a:t>
            </a:r>
            <a:r>
              <a:rPr lang="ar-SA" sz="2600" b="1" dirty="0" smtClean="0">
                <a:solidFill>
                  <a:srgbClr val="FF0000"/>
                </a:solidFill>
              </a:rPr>
              <a:t>العلمي في: </a:t>
            </a:r>
          </a:p>
          <a:p>
            <a:pPr marL="177800" indent="-17780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/>
              <a:t>تحديد </a:t>
            </a:r>
            <a:r>
              <a:rPr lang="ar-SA" sz="2600" dirty="0"/>
              <a:t>المعارف </a:t>
            </a:r>
            <a:r>
              <a:rPr lang="ar-SA" sz="2600" dirty="0" smtClean="0"/>
              <a:t>التي </a:t>
            </a:r>
            <a:r>
              <a:rPr lang="ar-SA" sz="2600" dirty="0"/>
              <a:t>أقتبس منها الباحث تحقيقاً للأمانة </a:t>
            </a:r>
            <a:r>
              <a:rPr lang="ar-SA" sz="2600" dirty="0" smtClean="0"/>
              <a:t>العلمية.</a:t>
            </a:r>
          </a:p>
          <a:p>
            <a:pPr marL="177800" indent="-17780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/>
              <a:t>التفرقة </a:t>
            </a:r>
            <a:r>
              <a:rPr lang="ar-SA" sz="2600" dirty="0"/>
              <a:t>بين النقل </a:t>
            </a:r>
            <a:r>
              <a:rPr lang="ar-SA" sz="2600" dirty="0" smtClean="0"/>
              <a:t>الحرفي </a:t>
            </a:r>
            <a:r>
              <a:rPr lang="ar-SA" sz="2600" dirty="0"/>
              <a:t>وإعادة الصياغة أو تلخيص الأفكار . </a:t>
            </a:r>
            <a:endParaRPr lang="ar-SA" sz="2600" dirty="0" smtClean="0"/>
          </a:p>
          <a:p>
            <a:pPr marL="982663" indent="-177800" algn="just" rtl="1">
              <a:spcBef>
                <a:spcPts val="0"/>
              </a:spcBef>
              <a:buFont typeface="Arial" pitchFamily="34" charset="0"/>
              <a:buChar char="•"/>
            </a:pPr>
            <a:r>
              <a:rPr lang="ar-SA" sz="2600" dirty="0" smtClean="0"/>
              <a:t>معاونه </a:t>
            </a:r>
            <a:r>
              <a:rPr lang="ar-SA" sz="2600" dirty="0"/>
              <a:t>الآخرين على </a:t>
            </a:r>
            <a:r>
              <a:rPr lang="ar-SA" sz="2600" dirty="0" smtClean="0"/>
              <a:t>الاستفادة </a:t>
            </a:r>
            <a:r>
              <a:rPr lang="ar-SA" sz="2600" dirty="0"/>
              <a:t>من نفس المراجع </a:t>
            </a:r>
            <a:r>
              <a:rPr lang="ar-SA" sz="2600" dirty="0" smtClean="0"/>
              <a:t>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098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400" b="1" dirty="0" smtClean="0">
                <a:solidFill>
                  <a:srgbClr val="FF0000"/>
                </a:solidFill>
                <a:cs typeface="+mj-cs"/>
              </a:rPr>
              <a:t>هذا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مع ضرورة مراعاة الشروط الواجب توافرها </a:t>
            </a:r>
            <a:r>
              <a:rPr lang="ar-SA" sz="2400" b="1" dirty="0" smtClean="0">
                <a:solidFill>
                  <a:srgbClr val="FF0000"/>
                </a:solidFill>
                <a:cs typeface="+mj-cs"/>
              </a:rPr>
              <a:t>في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البحث وهى </a:t>
            </a:r>
            <a:r>
              <a:rPr lang="ar-SA" sz="2400" b="1" dirty="0" smtClean="0">
                <a:solidFill>
                  <a:srgbClr val="FF0000"/>
                </a:solidFill>
                <a:cs typeface="+mj-cs"/>
              </a:rPr>
              <a:t>:</a:t>
            </a:r>
          </a:p>
          <a:p>
            <a:pPr marL="273050" indent="-2730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>
                <a:solidFill>
                  <a:srgbClr val="0070C0"/>
                </a:solidFill>
                <a:cs typeface="+mj-cs"/>
              </a:rPr>
              <a:t>الأصالة</a:t>
            </a:r>
            <a:r>
              <a:rPr lang="ar-SA" sz="2400" b="1" dirty="0">
                <a:cs typeface="+mj-cs"/>
              </a:rPr>
              <a:t> : </a:t>
            </a:r>
            <a:r>
              <a:rPr lang="ar-SA" sz="2400" dirty="0" smtClean="0">
                <a:cs typeface="+mj-cs"/>
              </a:rPr>
              <a:t>ويقصد </a:t>
            </a:r>
            <a:r>
              <a:rPr lang="ar-SA" sz="2400" dirty="0">
                <a:cs typeface="+mj-cs"/>
              </a:rPr>
              <a:t>بها </a:t>
            </a:r>
            <a:r>
              <a:rPr lang="ar-SA" sz="2400" dirty="0" smtClean="0">
                <a:cs typeface="+mj-cs"/>
              </a:rPr>
              <a:t>أن </a:t>
            </a:r>
            <a:r>
              <a:rPr lang="ar-SA" sz="2400" dirty="0">
                <a:cs typeface="+mj-cs"/>
              </a:rPr>
              <a:t>تكون المعارف التي يتناولها البحث معارف </a:t>
            </a:r>
            <a:r>
              <a:rPr lang="ar-SA" sz="2400" dirty="0" smtClean="0">
                <a:cs typeface="+mj-cs"/>
              </a:rPr>
              <a:t>علمية أصيلة، ووسائله مبنية على أساس </a:t>
            </a:r>
            <a:r>
              <a:rPr lang="ar-SA" sz="2400" dirty="0">
                <a:cs typeface="+mj-cs"/>
              </a:rPr>
              <a:t>من النظام </a:t>
            </a:r>
            <a:r>
              <a:rPr lang="ar-SA" sz="2400" dirty="0" smtClean="0">
                <a:cs typeface="+mj-cs"/>
              </a:rPr>
              <a:t>والمنطق</a:t>
            </a:r>
            <a:r>
              <a:rPr lang="ar-SA" sz="2400" dirty="0">
                <a:cs typeface="+mj-cs"/>
              </a:rPr>
              <a:t>.</a:t>
            </a:r>
            <a:endParaRPr lang="ar-SA" sz="2400" dirty="0" smtClean="0">
              <a:cs typeface="+mj-cs"/>
            </a:endParaRPr>
          </a:p>
          <a:p>
            <a:pPr marL="273050" indent="-2730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400" b="1" dirty="0" smtClean="0">
                <a:solidFill>
                  <a:srgbClr val="0070C0"/>
                </a:solidFill>
                <a:cs typeface="+mj-cs"/>
              </a:rPr>
              <a:t>الابتكار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>
                <a:cs typeface="+mj-cs"/>
              </a:rPr>
              <a:t>: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ويقصد </a:t>
            </a:r>
            <a:r>
              <a:rPr lang="ar-SA" sz="2400" dirty="0">
                <a:cs typeface="+mj-cs"/>
              </a:rPr>
              <a:t>به أن يضيف البحث جديدا أو يكشف عن </a:t>
            </a:r>
            <a:r>
              <a:rPr lang="ar-SA" sz="2400" dirty="0" smtClean="0">
                <a:cs typeface="+mj-cs"/>
              </a:rPr>
              <a:t>شيء جديد، </a:t>
            </a:r>
            <a:r>
              <a:rPr lang="ar-SA" sz="2400" dirty="0">
                <a:cs typeface="+mj-cs"/>
              </a:rPr>
              <a:t>أو يعالج موضوعا بطريقة </a:t>
            </a:r>
            <a:r>
              <a:rPr lang="ar-SA" sz="2400" dirty="0" smtClean="0">
                <a:cs typeface="+mj-cs"/>
              </a:rPr>
              <a:t>جديدة ، </a:t>
            </a:r>
            <a:r>
              <a:rPr lang="ar-SA" sz="2400" dirty="0">
                <a:cs typeface="+mj-cs"/>
              </a:rPr>
              <a:t>علي أن تظهر شخصية الطالب ورأيه </a:t>
            </a:r>
            <a:r>
              <a:rPr lang="ar-SA" sz="2400" dirty="0" smtClean="0">
                <a:cs typeface="+mj-cs"/>
              </a:rPr>
              <a:t>في العرض.</a:t>
            </a:r>
          </a:p>
          <a:p>
            <a:pPr marL="273050" indent="-2730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400" b="1" dirty="0" smtClean="0">
                <a:solidFill>
                  <a:srgbClr val="0070C0"/>
                </a:solidFill>
                <a:cs typeface="+mj-cs"/>
              </a:rPr>
              <a:t>التسلسل المنطقي</a:t>
            </a:r>
            <a:r>
              <a:rPr lang="ar-SA" sz="2400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: أي </a:t>
            </a:r>
            <a:r>
              <a:rPr lang="ar-SA" sz="2400" dirty="0">
                <a:cs typeface="+mj-cs"/>
              </a:rPr>
              <a:t>يفضل ترتيب موضوع البحث ترتيباً </a:t>
            </a:r>
            <a:r>
              <a:rPr lang="ar-SA" sz="2400" dirty="0" smtClean="0">
                <a:cs typeface="+mj-cs"/>
              </a:rPr>
              <a:t>منطقياً، </a:t>
            </a:r>
            <a:r>
              <a:rPr lang="ar-SA" sz="2400" dirty="0">
                <a:cs typeface="+mj-cs"/>
              </a:rPr>
              <a:t>وتقسيم البحث إلى فقرات متسلسلة منطقياً مع بعضها بحيث تتضمن كل فقرة فكرة رئيسية وتقسم </a:t>
            </a:r>
            <a:r>
              <a:rPr lang="ar-SA" sz="2400" dirty="0" smtClean="0">
                <a:cs typeface="+mj-cs"/>
              </a:rPr>
              <a:t>الفكرة </a:t>
            </a:r>
            <a:r>
              <a:rPr lang="ar-SA" sz="2400" dirty="0">
                <a:cs typeface="+mj-cs"/>
              </a:rPr>
              <a:t>ذاتها من حيث ما يرد بها من معانى إلى </a:t>
            </a:r>
            <a:r>
              <a:rPr lang="ar-SA" sz="2400" dirty="0" smtClean="0">
                <a:cs typeface="+mj-cs"/>
              </a:rPr>
              <a:t>إجزاء.</a:t>
            </a:r>
          </a:p>
          <a:p>
            <a:pPr marL="273050" indent="-2730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400" b="1" dirty="0" smtClean="0">
                <a:solidFill>
                  <a:srgbClr val="0070C0"/>
                </a:solidFill>
                <a:cs typeface="+mj-cs"/>
              </a:rPr>
              <a:t>الموضوعية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>
                <a:cs typeface="+mj-cs"/>
              </a:rPr>
              <a:t>: </a:t>
            </a:r>
            <a:r>
              <a:rPr lang="ar-SA" sz="2400" dirty="0" smtClean="0">
                <a:cs typeface="+mj-cs"/>
              </a:rPr>
              <a:t>وتتضمن </a:t>
            </a:r>
            <a:r>
              <a:rPr lang="ar-SA" sz="2400" dirty="0">
                <a:cs typeface="+mj-cs"/>
              </a:rPr>
              <a:t>مناقشة الآراء </a:t>
            </a:r>
            <a:r>
              <a:rPr lang="ar-SA" sz="2400" dirty="0" smtClean="0">
                <a:cs typeface="+mj-cs"/>
              </a:rPr>
              <a:t>التي </a:t>
            </a:r>
            <a:r>
              <a:rPr lang="ar-SA" sz="2400" dirty="0">
                <a:cs typeface="+mj-cs"/>
              </a:rPr>
              <a:t>يتم الحصول عليها من المصادر </a:t>
            </a:r>
            <a:r>
              <a:rPr lang="ar-SA" sz="2400" dirty="0" smtClean="0">
                <a:cs typeface="+mj-cs"/>
              </a:rPr>
              <a:t>التي </a:t>
            </a:r>
            <a:r>
              <a:rPr lang="ar-SA" sz="2400" dirty="0">
                <a:cs typeface="+mj-cs"/>
              </a:rPr>
              <a:t>يتم الرجوع إليها </a:t>
            </a:r>
            <a:r>
              <a:rPr lang="ar-SA" sz="2400" dirty="0" smtClean="0">
                <a:cs typeface="+mj-cs"/>
              </a:rPr>
              <a:t>بموضوعية، والابتعاد </a:t>
            </a:r>
            <a:r>
              <a:rPr lang="ar-SA" sz="2400" dirty="0">
                <a:cs typeface="+mj-cs"/>
              </a:rPr>
              <a:t>عن الجدل الذى </a:t>
            </a:r>
            <a:r>
              <a:rPr lang="ar-SA" sz="2400" dirty="0" smtClean="0">
                <a:cs typeface="+mj-cs"/>
              </a:rPr>
              <a:t>لا جدوى </a:t>
            </a:r>
            <a:r>
              <a:rPr lang="ar-SA" sz="2400" dirty="0">
                <a:cs typeface="+mj-cs"/>
              </a:rPr>
              <a:t>منه وعن أسلوب الجزم والتأكيد </a:t>
            </a:r>
            <a:r>
              <a:rPr lang="ar-SA" sz="2400" dirty="0" smtClean="0">
                <a:cs typeface="+mj-cs"/>
              </a:rPr>
              <a:t>في </a:t>
            </a:r>
            <a:r>
              <a:rPr lang="ar-SA" sz="2400" dirty="0">
                <a:cs typeface="+mj-cs"/>
              </a:rPr>
              <a:t>أمور البحث </a:t>
            </a:r>
            <a:r>
              <a:rPr lang="ar-SA" sz="2400" dirty="0" smtClean="0">
                <a:cs typeface="+mj-cs"/>
              </a:rPr>
              <a:t>العلمي.</a:t>
            </a:r>
          </a:p>
          <a:p>
            <a:pPr marL="273050" indent="-2730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400" b="1" dirty="0" smtClean="0">
                <a:solidFill>
                  <a:srgbClr val="0070C0"/>
                </a:solidFill>
                <a:cs typeface="+mj-cs"/>
              </a:rPr>
              <a:t>الأمانة</a:t>
            </a:r>
            <a:r>
              <a:rPr lang="ar-SA" sz="2400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SA" sz="2400" b="1" dirty="0">
                <a:cs typeface="+mj-cs"/>
              </a:rPr>
              <a:t>: </a:t>
            </a:r>
            <a:r>
              <a:rPr lang="ar-SA" sz="2400" dirty="0" smtClean="0">
                <a:cs typeface="+mj-cs"/>
              </a:rPr>
              <a:t>أي </a:t>
            </a:r>
            <a:r>
              <a:rPr lang="ar-SA" sz="2400" dirty="0">
                <a:cs typeface="+mj-cs"/>
              </a:rPr>
              <a:t>عدم ذكر أفكار الغير دون الإشارة إلى مصدرها </a:t>
            </a:r>
            <a:r>
              <a:rPr lang="ar-SA" sz="2400" dirty="0" smtClean="0">
                <a:cs typeface="+mj-cs"/>
              </a:rPr>
              <a:t>الأصلي </a:t>
            </a:r>
            <a:r>
              <a:rPr lang="ar-SA" sz="2400" dirty="0">
                <a:cs typeface="+mj-cs"/>
              </a:rPr>
              <a:t>، والتفرقة بين </a:t>
            </a:r>
            <a:r>
              <a:rPr lang="ar-SA" sz="2400" dirty="0" smtClean="0">
                <a:cs typeface="+mj-cs"/>
              </a:rPr>
              <a:t>النقل  .     الحرفي </a:t>
            </a:r>
            <a:r>
              <a:rPr lang="ar-SA" sz="2400" dirty="0">
                <a:cs typeface="+mj-cs"/>
              </a:rPr>
              <a:t>من </a:t>
            </a:r>
            <a:r>
              <a:rPr lang="ar-SA" sz="2400" dirty="0" smtClean="0">
                <a:cs typeface="+mj-cs"/>
              </a:rPr>
              <a:t>أي </a:t>
            </a:r>
            <a:r>
              <a:rPr lang="ar-SA" sz="2400" dirty="0">
                <a:cs typeface="+mj-cs"/>
              </a:rPr>
              <a:t>مرجع وبين إعادة صياغة أفكار الغير بأسلوب الطالب نفسه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 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 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 </a:t>
            </a:r>
            <a:endParaRPr lang="ar-EG" sz="24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51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baseline="30000" dirty="0">
                <a:solidFill>
                  <a:srgbClr val="0070C0"/>
                </a:solidFill>
                <a:cs typeface="+mj-cs"/>
              </a:rPr>
              <a:t> 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بعض معايير الحكم على البحوث النظرية وتقييمها :</a:t>
            </a:r>
            <a:endParaRPr lang="en-US" sz="2600" dirty="0">
              <a:solidFill>
                <a:srgbClr val="0070C0"/>
              </a:solidFill>
              <a:cs typeface="+mj-cs"/>
            </a:endParaRPr>
          </a:p>
          <a:p>
            <a:pPr marL="96838" indent="12700"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بعد الانتهاء من إعداد </a:t>
            </a:r>
            <a:r>
              <a:rPr lang="ar-SA" sz="2600" dirty="0" smtClean="0">
                <a:cs typeface="+mj-cs"/>
              </a:rPr>
              <a:t>أي </a:t>
            </a:r>
            <a:r>
              <a:rPr lang="ar-SA" sz="2600" dirty="0">
                <a:cs typeface="+mj-cs"/>
              </a:rPr>
              <a:t>بحث </a:t>
            </a:r>
            <a:r>
              <a:rPr lang="ar-SA" sz="2600" dirty="0" smtClean="0">
                <a:cs typeface="+mj-cs"/>
              </a:rPr>
              <a:t>نظري </a:t>
            </a:r>
            <a:r>
              <a:rPr lang="ar-SA" sz="2600" dirty="0">
                <a:cs typeface="+mj-cs"/>
              </a:rPr>
              <a:t>لابد من تقييمه من جانب المشرف المسئول عن ذلك، حتى يتم تحديد مستوى إعداده من </a:t>
            </a:r>
            <a:r>
              <a:rPr lang="ar-SA" sz="2600" dirty="0" smtClean="0">
                <a:cs typeface="+mj-cs"/>
              </a:rPr>
              <a:t>ناحية، </a:t>
            </a:r>
            <a:r>
              <a:rPr lang="ar-SA" sz="2600" dirty="0">
                <a:cs typeface="+mj-cs"/>
              </a:rPr>
              <a:t>وحتي يعرف الطالب مواطن </a:t>
            </a:r>
            <a:r>
              <a:rPr lang="ar-SA" sz="2600" dirty="0" smtClean="0">
                <a:cs typeface="+mj-cs"/>
              </a:rPr>
              <a:t>القوة </a:t>
            </a:r>
            <a:r>
              <a:rPr lang="ar-SA" sz="2600" dirty="0">
                <a:cs typeface="+mj-cs"/>
              </a:rPr>
              <a:t>فيما أنجز فيحاول تدعيمها ومواطن الضعف فيحاول التغلب عليها 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600" b="1" dirty="0">
                <a:solidFill>
                  <a:srgbClr val="FF0000"/>
                </a:solidFill>
                <a:cs typeface="+mj-cs"/>
              </a:rPr>
              <a:t>ومن اهم معايير الحكم على البحوث النظرية وتقييمها ما يلى :</a:t>
            </a:r>
            <a:endParaRPr lang="en-US" sz="2600" dirty="0">
              <a:solidFill>
                <a:srgbClr val="FF0000"/>
              </a:solidFill>
              <a:cs typeface="+mj-cs"/>
            </a:endParaRPr>
          </a:p>
          <a:p>
            <a:pPr marL="355600" indent="-355600" algn="just" rtl="1">
              <a:spcBef>
                <a:spcPts val="0"/>
              </a:spcBef>
              <a:buAutoNum type="arabicPeriod"/>
            </a:pPr>
            <a:r>
              <a:rPr lang="ar-SA" sz="2600" dirty="0" smtClean="0">
                <a:cs typeface="+mj-cs"/>
              </a:rPr>
              <a:t>قدرة </a:t>
            </a:r>
            <a:r>
              <a:rPr lang="ar-SA" sz="2600" dirty="0">
                <a:cs typeface="+mj-cs"/>
              </a:rPr>
              <a:t>الباحث على اختيار موضوع البحث وعنوانه وتحديده تحديداً </a:t>
            </a:r>
            <a:r>
              <a:rPr lang="ar-SA" sz="2600" dirty="0" smtClean="0">
                <a:cs typeface="+mj-cs"/>
              </a:rPr>
              <a:t>دقيقا، </a:t>
            </a:r>
            <a:r>
              <a:rPr lang="ar-SA" sz="2600" dirty="0">
                <a:cs typeface="+mj-cs"/>
              </a:rPr>
              <a:t>بحيث </a:t>
            </a:r>
            <a:r>
              <a:rPr lang="ar-SA" sz="2600" dirty="0" smtClean="0">
                <a:cs typeface="+mj-cs"/>
              </a:rPr>
              <a:t>يعبر عن </a:t>
            </a:r>
            <a:r>
              <a:rPr lang="ar-SA" sz="2600" dirty="0">
                <a:cs typeface="+mj-cs"/>
              </a:rPr>
              <a:t>مضمون البحث ويخلو من الأخطاء اللفظية </a:t>
            </a:r>
            <a:r>
              <a:rPr lang="ar-SA" sz="2600" dirty="0" smtClean="0">
                <a:cs typeface="+mj-cs"/>
              </a:rPr>
              <a:t>أو اللغوية والنحوية.</a:t>
            </a:r>
          </a:p>
          <a:p>
            <a:pPr marL="355600" indent="-355600" algn="just" rtl="1">
              <a:spcBef>
                <a:spcPts val="0"/>
              </a:spcBef>
              <a:buAutoNum type="arabicPeriod"/>
            </a:pPr>
            <a:r>
              <a:rPr lang="ar-SA" sz="2600" dirty="0" smtClean="0">
                <a:cs typeface="+mj-cs"/>
              </a:rPr>
              <a:t>حداثه </a:t>
            </a:r>
            <a:r>
              <a:rPr lang="ar-SA" sz="2600" dirty="0">
                <a:cs typeface="+mj-cs"/>
              </a:rPr>
              <a:t>الموضوع </a:t>
            </a:r>
            <a:r>
              <a:rPr lang="ar-SA" sz="2600" dirty="0" smtClean="0">
                <a:cs typeface="+mj-cs"/>
              </a:rPr>
              <a:t>ووضوحه، </a:t>
            </a:r>
            <a:r>
              <a:rPr lang="ar-SA" sz="2600" dirty="0">
                <a:cs typeface="+mj-cs"/>
              </a:rPr>
              <a:t>حتى يكون له قيمة علمية أو يضيف معرفة جديدة بالنسبة لمجال تخصص الباحث بوجه خاص وللعلم بوجه </a:t>
            </a:r>
            <a:r>
              <a:rPr lang="ar-SA" sz="2600" dirty="0" smtClean="0">
                <a:cs typeface="+mj-cs"/>
              </a:rPr>
              <a:t>عام.</a:t>
            </a:r>
          </a:p>
          <a:p>
            <a:pPr marL="355600" indent="-355600" algn="just" rtl="1">
              <a:spcBef>
                <a:spcPts val="0"/>
              </a:spcBef>
              <a:buAutoNum type="arabicPeriod"/>
            </a:pPr>
            <a:r>
              <a:rPr lang="ar-SA" sz="2600" dirty="0" smtClean="0">
                <a:cs typeface="+mj-cs"/>
              </a:rPr>
              <a:t>تناول </a:t>
            </a:r>
            <a:r>
              <a:rPr lang="ar-SA" sz="2600" dirty="0">
                <a:cs typeface="+mj-cs"/>
              </a:rPr>
              <a:t>البحث بأسلوب جديد ومبتكر من حيث الشكل والمضمون يوضح الهوية </a:t>
            </a:r>
            <a:r>
              <a:rPr lang="ar-SA" sz="2600" dirty="0" smtClean="0">
                <a:cs typeface="+mj-cs"/>
              </a:rPr>
              <a:t>المميزة للباحث، </a:t>
            </a:r>
            <a:r>
              <a:rPr lang="ar-SA" sz="2600" dirty="0">
                <a:cs typeface="+mj-cs"/>
              </a:rPr>
              <a:t>ويراعى الشكل العام للصفحات من حيث المسافات والسطور </a:t>
            </a:r>
            <a:r>
              <a:rPr lang="ar-SA" sz="2600" dirty="0" smtClean="0">
                <a:cs typeface="+mj-cs"/>
              </a:rPr>
              <a:t>في   .    الصفحة، وتصميم </a:t>
            </a:r>
            <a:r>
              <a:rPr lang="ar-SA" sz="2600" dirty="0">
                <a:cs typeface="+mj-cs"/>
              </a:rPr>
              <a:t>الجداول </a:t>
            </a:r>
            <a:r>
              <a:rPr lang="ar-SA" sz="2600" dirty="0" smtClean="0">
                <a:cs typeface="+mj-cs"/>
              </a:rPr>
              <a:t>والأشكال </a:t>
            </a:r>
            <a:r>
              <a:rPr lang="ar-SA" sz="2600" dirty="0">
                <a:cs typeface="+mj-cs"/>
              </a:rPr>
              <a:t>وترتيب </a:t>
            </a:r>
            <a:r>
              <a:rPr lang="ar-SA" sz="2600" dirty="0" smtClean="0">
                <a:cs typeface="+mj-cs"/>
              </a:rPr>
              <a:t>الصفحات.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87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4. استخدام </a:t>
            </a:r>
            <a:r>
              <a:rPr lang="ar-SA" sz="2600" dirty="0">
                <a:cs typeface="+mj-cs"/>
              </a:rPr>
              <a:t>اللغة (العربية </a:t>
            </a:r>
            <a:r>
              <a:rPr lang="ar-SA" sz="2600" dirty="0" smtClean="0">
                <a:cs typeface="+mj-cs"/>
              </a:rPr>
              <a:t>–الأجنبية) </a:t>
            </a:r>
            <a:r>
              <a:rPr lang="ar-SA" sz="2600" dirty="0">
                <a:cs typeface="+mj-cs"/>
              </a:rPr>
              <a:t>استخداماً سليماً يسمح بتكوين صياغات لفظية </a:t>
            </a:r>
            <a:r>
              <a:rPr lang="ar-SA" sz="2600" dirty="0" smtClean="0">
                <a:cs typeface="+mj-cs"/>
              </a:rPr>
              <a:t>محددة </a:t>
            </a:r>
            <a:r>
              <a:rPr lang="ar-SA" sz="2600" dirty="0">
                <a:cs typeface="+mj-cs"/>
              </a:rPr>
              <a:t>وجامعه </a:t>
            </a:r>
            <a:r>
              <a:rPr lang="ar-SA" sz="2600" dirty="0" smtClean="0">
                <a:cs typeface="+mj-cs"/>
              </a:rPr>
              <a:t>للمعاني </a:t>
            </a:r>
            <a:r>
              <a:rPr lang="ar-SA" sz="2600" dirty="0">
                <a:cs typeface="+mj-cs"/>
              </a:rPr>
              <a:t>المراد التعبير عنها وعرضها </a:t>
            </a:r>
            <a:r>
              <a:rPr lang="ar-SA" sz="2600" dirty="0" smtClean="0">
                <a:cs typeface="+mj-cs"/>
              </a:rPr>
              <a:t>في البحث، </a:t>
            </a:r>
            <a:r>
              <a:rPr lang="ar-SA" sz="2600" dirty="0">
                <a:cs typeface="+mj-cs"/>
              </a:rPr>
              <a:t>مع الدقة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اختيار الألفاظ بحيث تعبر عن </a:t>
            </a:r>
            <a:r>
              <a:rPr lang="ar-SA" sz="2600" dirty="0" smtClean="0">
                <a:cs typeface="+mj-cs"/>
              </a:rPr>
              <a:t>المقصود. 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5. الرجوع إلى </a:t>
            </a:r>
            <a:r>
              <a:rPr lang="ar-SA" sz="2600" dirty="0">
                <a:cs typeface="+mj-cs"/>
              </a:rPr>
              <a:t>المصادر المختلفة وحسن الاقتباس منها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إطار ما يرتبط بالبحث الذى يتم إعداده ووفقاً للأصول العلمية لاستخدام </a:t>
            </a:r>
            <a:r>
              <a:rPr lang="ar-SA" sz="2600" dirty="0" smtClean="0">
                <a:cs typeface="+mj-cs"/>
              </a:rPr>
              <a:t>المراجع.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6. القدرة </a:t>
            </a:r>
            <a:r>
              <a:rPr lang="ar-SA" sz="2600" dirty="0">
                <a:cs typeface="+mj-cs"/>
              </a:rPr>
              <a:t>على عرض وجهات النظر المتعددة مع التعليق عليها بالتأكيد أو المعارضة دون تحيز لوجهة نظر معينة بل نقد تلك الآراء على أساس </a:t>
            </a:r>
            <a:r>
              <a:rPr lang="ar-SA" sz="2600" dirty="0" smtClean="0">
                <a:cs typeface="+mj-cs"/>
              </a:rPr>
              <a:t>موضوعي، </a:t>
            </a:r>
            <a:r>
              <a:rPr lang="ar-SA" sz="2600" dirty="0">
                <a:cs typeface="+mj-cs"/>
              </a:rPr>
              <a:t>مع عدم ذكر أفكار الغير دون الإشارة إلى </a:t>
            </a:r>
            <a:r>
              <a:rPr lang="ar-SA" sz="2600" dirty="0" smtClean="0">
                <a:cs typeface="+mj-cs"/>
              </a:rPr>
              <a:t>ذلك، </a:t>
            </a:r>
            <a:r>
              <a:rPr lang="ar-SA" sz="2600" dirty="0">
                <a:cs typeface="+mj-cs"/>
              </a:rPr>
              <a:t>وعدم ذكر أسلوب الغير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متن البحث على أنه أسلوب الباحث ضماناً للأمانة </a:t>
            </a:r>
            <a:r>
              <a:rPr lang="ar-SA" sz="2600" dirty="0" smtClean="0">
                <a:cs typeface="+mj-cs"/>
              </a:rPr>
              <a:t>العلمية.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7. وجود </a:t>
            </a:r>
            <a:r>
              <a:rPr lang="ar-SA" sz="2600" dirty="0">
                <a:cs typeface="+mj-cs"/>
              </a:rPr>
              <a:t>ترابط وعلاقات بين العناصر المتعددة لموضوع البحث بالاعتماد على الحقائق العلمية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تم التوصل </a:t>
            </a:r>
            <a:r>
              <a:rPr lang="ar-SA" sz="2600" dirty="0" smtClean="0">
                <a:cs typeface="+mj-cs"/>
              </a:rPr>
              <a:t>إليها، </a:t>
            </a:r>
            <a:r>
              <a:rPr lang="ar-SA" sz="2600" dirty="0">
                <a:cs typeface="+mj-cs"/>
              </a:rPr>
              <a:t>ومراعاة الأمانة العلمية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عرض </a:t>
            </a:r>
            <a:r>
              <a:rPr lang="ar-SA" sz="2600" dirty="0" smtClean="0">
                <a:cs typeface="+mj-cs"/>
              </a:rPr>
              <a:t>المادة     .   </a:t>
            </a:r>
            <a:r>
              <a:rPr lang="ar-SA" sz="2500" dirty="0">
                <a:cs typeface="+mj-cs"/>
              </a:rPr>
              <a:t>العلمية </a:t>
            </a:r>
            <a:r>
              <a:rPr lang="ar-SA" sz="2500" dirty="0" smtClean="0">
                <a:cs typeface="+mj-cs"/>
              </a:rPr>
              <a:t>التي </a:t>
            </a:r>
            <a:r>
              <a:rPr lang="ar-SA" sz="2500" dirty="0">
                <a:cs typeface="+mj-cs"/>
              </a:rPr>
              <a:t>تم الحصول عليها من </a:t>
            </a:r>
            <a:r>
              <a:rPr lang="ar-SA" sz="2500" dirty="0" smtClean="0">
                <a:cs typeface="+mj-cs"/>
              </a:rPr>
              <a:t>المراجع، </a:t>
            </a:r>
            <a:r>
              <a:rPr lang="ar-SA" sz="2500" dirty="0">
                <a:cs typeface="+mj-cs"/>
              </a:rPr>
              <a:t>مع المهارة </a:t>
            </a:r>
            <a:r>
              <a:rPr lang="ar-SA" sz="2500" dirty="0" smtClean="0">
                <a:cs typeface="+mj-cs"/>
              </a:rPr>
              <a:t>في </a:t>
            </a:r>
            <a:r>
              <a:rPr lang="ar-SA" sz="2500" dirty="0">
                <a:cs typeface="+mj-cs"/>
              </a:rPr>
              <a:t>تسجيل </a:t>
            </a:r>
            <a:r>
              <a:rPr lang="ar-SA" sz="2500" dirty="0" smtClean="0">
                <a:cs typeface="+mj-cs"/>
              </a:rPr>
              <a:t>المعلومات</a:t>
            </a:r>
            <a:endParaRPr lang="ar-EG" sz="25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436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84176"/>
            <a:ext cx="8915400" cy="4925144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  وتلخصيها </a:t>
            </a:r>
            <a:r>
              <a:rPr lang="ar-SA" sz="2600" dirty="0">
                <a:cs typeface="+mj-cs"/>
              </a:rPr>
              <a:t>بما يخدم موضوع البحث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مجموعة واحدة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إطار الترتيب </a:t>
            </a:r>
            <a:r>
              <a:rPr lang="ar-SA" sz="2600" dirty="0" smtClean="0">
                <a:cs typeface="+mj-cs"/>
              </a:rPr>
              <a:t>المنطقي.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8. الاستخدام </a:t>
            </a:r>
            <a:r>
              <a:rPr lang="ar-SA" sz="2600" dirty="0">
                <a:cs typeface="+mj-cs"/>
              </a:rPr>
              <a:t>الصحيح لعلامات الترقيم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مواضعها السليمة </a:t>
            </a:r>
            <a:r>
              <a:rPr lang="ar-SA" sz="2600" dirty="0" smtClean="0">
                <a:cs typeface="+mj-cs"/>
              </a:rPr>
              <a:t>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9. الترتيب </a:t>
            </a:r>
            <a:r>
              <a:rPr lang="ar-SA" sz="2600" dirty="0">
                <a:cs typeface="+mj-cs"/>
              </a:rPr>
              <a:t>السليم لمحتويات البحث من حيث </a:t>
            </a:r>
            <a:r>
              <a:rPr lang="ar-SA" sz="2600" dirty="0" smtClean="0">
                <a:cs typeface="+mj-cs"/>
              </a:rPr>
              <a:t>:( صفحه الغلاف، الفهرس، المحتويات،  </a:t>
            </a:r>
            <a:r>
              <a:rPr lang="ar-SA" sz="2600" dirty="0">
                <a:cs typeface="+mj-cs"/>
              </a:rPr>
              <a:t>التحليل </a:t>
            </a:r>
            <a:r>
              <a:rPr lang="ar-SA" sz="2600" dirty="0" smtClean="0">
                <a:cs typeface="+mj-cs"/>
              </a:rPr>
              <a:t>النهائي والخاتمة، </a:t>
            </a:r>
            <a:r>
              <a:rPr lang="ar-SA" sz="2600" dirty="0">
                <a:cs typeface="+mj-cs"/>
              </a:rPr>
              <a:t>مع مراعاة وجود تناسب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حجم الأبواب والفصول </a:t>
            </a:r>
            <a:r>
              <a:rPr lang="ar-SA" sz="2600" dirty="0" smtClean="0">
                <a:cs typeface="+mj-cs"/>
              </a:rPr>
              <a:t>والمباحث، </a:t>
            </a:r>
            <a:r>
              <a:rPr lang="ar-SA" sz="2600" dirty="0">
                <a:cs typeface="+mj-cs"/>
              </a:rPr>
              <a:t>وأن يكون الترتيب محكوماً بتصاعد </a:t>
            </a:r>
            <a:r>
              <a:rPr lang="ar-SA" sz="2600" dirty="0" smtClean="0">
                <a:cs typeface="+mj-cs"/>
              </a:rPr>
              <a:t>الأفكار).</a:t>
            </a:r>
          </a:p>
          <a:p>
            <a:pPr algn="just" rtl="1">
              <a:spcBef>
                <a:spcPts val="0"/>
              </a:spcBef>
            </a:pPr>
            <a:r>
              <a:rPr lang="ar-SA" sz="2600" dirty="0" smtClean="0">
                <a:cs typeface="+mj-cs"/>
              </a:rPr>
              <a:t>10.تعدد </a:t>
            </a:r>
            <a:r>
              <a:rPr lang="ar-SA" sz="2600" dirty="0">
                <a:cs typeface="+mj-cs"/>
              </a:rPr>
              <a:t>المصادر العلمية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يرجع إليها </a:t>
            </a:r>
            <a:r>
              <a:rPr lang="ar-SA" sz="2600" dirty="0" smtClean="0">
                <a:cs typeface="+mj-cs"/>
              </a:rPr>
              <a:t>الباحث، </a:t>
            </a:r>
            <a:r>
              <a:rPr lang="ar-SA" sz="2600" dirty="0">
                <a:cs typeface="+mj-cs"/>
              </a:rPr>
              <a:t>وحداثة تلك </a:t>
            </a:r>
            <a:r>
              <a:rPr lang="ar-SA" sz="2600" dirty="0" smtClean="0">
                <a:cs typeface="+mj-cs"/>
              </a:rPr>
              <a:t>المصادر وعدم </a:t>
            </a:r>
            <a:r>
              <a:rPr lang="ar-SA" sz="2600" dirty="0">
                <a:cs typeface="+mj-cs"/>
              </a:rPr>
              <a:t>الاعتماد على مراجع </a:t>
            </a:r>
            <a:r>
              <a:rPr lang="ar-SA" sz="2600" dirty="0" smtClean="0">
                <a:cs typeface="+mj-cs"/>
              </a:rPr>
              <a:t>قديمة، </a:t>
            </a:r>
            <a:r>
              <a:rPr lang="ar-SA" sz="2600" dirty="0">
                <a:cs typeface="+mj-cs"/>
              </a:rPr>
              <a:t>وعدم ذكر مرجع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قائمة المراجع لم يتم الاستعانة به </a:t>
            </a:r>
            <a:r>
              <a:rPr lang="ar-SA" sz="2600" dirty="0" smtClean="0">
                <a:cs typeface="+mj-cs"/>
              </a:rPr>
              <a:t>في البحث، </a:t>
            </a:r>
            <a:r>
              <a:rPr lang="ar-SA" sz="2600" dirty="0">
                <a:cs typeface="+mj-cs"/>
              </a:rPr>
              <a:t>وكتابة المراجع وتوثيقها بطريقة علمية سواء كانت مراجع عربية أو </a:t>
            </a:r>
            <a:r>
              <a:rPr lang="ar-SA" sz="2600" dirty="0" smtClean="0">
                <a:cs typeface="+mj-cs"/>
              </a:rPr>
              <a:t>أجنبية، </a:t>
            </a:r>
            <a:r>
              <a:rPr lang="ar-SA" sz="2600" dirty="0">
                <a:cs typeface="+mj-cs"/>
              </a:rPr>
              <a:t>ومراعاة الدقة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كتابتها بحيث يمكن الرجوع إليها </a:t>
            </a:r>
            <a:r>
              <a:rPr lang="ar-SA" sz="2600" dirty="0" smtClean="0">
                <a:cs typeface="+mj-cs"/>
              </a:rPr>
              <a:t>بسهولة.</a:t>
            </a:r>
            <a:endParaRPr lang="en-US" sz="2600" dirty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EG" sz="2600" b="1" dirty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EG" sz="2600" b="1" dirty="0">
              <a:cs typeface="+mj-cs"/>
            </a:endParaRPr>
          </a:p>
          <a:p>
            <a:pPr algn="just" rtl="1">
              <a:spcBef>
                <a:spcPts val="0"/>
              </a:spcBef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47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2297</TotalTime>
  <Words>1383</Words>
  <Application>Microsoft Office PowerPoint</Application>
  <PresentationFormat>A4 Paper (210x297 mm)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تكملة/ أسس كتابه وإعداد  البحوث النظرية</vt:lpstr>
      <vt:lpstr>عناصر المحاضرة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Sulaiman</cp:lastModifiedBy>
  <cp:revision>302</cp:revision>
  <dcterms:created xsi:type="dcterms:W3CDTF">2009-10-14T19:14:34Z</dcterms:created>
  <dcterms:modified xsi:type="dcterms:W3CDTF">2012-04-14T22:06:50Z</dcterms:modified>
</cp:coreProperties>
</file>