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67" r:id="rId3"/>
    <p:sldId id="259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600" y="59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15760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التاسعة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indent="457200" rtl="1">
              <a:lnSpc>
                <a:spcPct val="115000"/>
              </a:lnSpc>
              <a:spcAft>
                <a:spcPts val="1000"/>
              </a:spcAft>
            </a:pPr>
            <a:r>
              <a:rPr lang="ar-SA" sz="3600" b="1" dirty="0" smtClean="0">
                <a:solidFill>
                  <a:srgbClr val="FF0000"/>
                </a:solidFill>
                <a:ea typeface="Calibri"/>
                <a:cs typeface="Arial"/>
              </a:rPr>
              <a:t>مداخل ونماذج الخدمة الاجتماعية في المجال التعليمي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accent1"/>
                </a:solidFill>
              </a:rPr>
              <a:t>عناصر المحاضرة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EG" sz="4000" b="1" dirty="0" smtClean="0">
                <a:ea typeface="Calibri"/>
                <a:cs typeface="Arial"/>
              </a:rPr>
              <a:t>مقدمة</a:t>
            </a:r>
            <a:endParaRPr lang="ar-SA" sz="4000" b="1" dirty="0" smtClean="0">
              <a:ea typeface="Calibri"/>
              <a:cs typeface="Arial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EG" sz="4000" b="1" dirty="0">
                <a:ea typeface="Calibri"/>
                <a:cs typeface="Arial"/>
              </a:rPr>
              <a:t>المداخل والنماذج العلاجية </a:t>
            </a:r>
            <a:endParaRPr lang="ar-SA" sz="4000" b="1" dirty="0" smtClean="0">
              <a:ea typeface="Calibri"/>
              <a:cs typeface="Arial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>
                <a:ea typeface="Calibri"/>
                <a:cs typeface="Arial"/>
              </a:rPr>
              <a:t>المداخل والنماذج الوقائية </a:t>
            </a:r>
            <a:endParaRPr lang="ar-SA" sz="4000" b="1" dirty="0" smtClean="0">
              <a:ea typeface="Calibri"/>
              <a:cs typeface="Arial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en-GB" sz="4000" b="1" dirty="0" smtClean="0">
                <a:cs typeface="Arial" pitchFamily="34" charset="0"/>
              </a:rPr>
              <a:t> </a:t>
            </a:r>
            <a:r>
              <a:rPr lang="ar-SA" sz="4000" b="1" dirty="0">
                <a:cs typeface="Arial" pitchFamily="34" charset="0"/>
              </a:rPr>
              <a:t>المداخل والنماذج التنموية </a:t>
            </a:r>
            <a:r>
              <a:rPr lang="en-GB" sz="4000" b="1" dirty="0" smtClean="0">
                <a:cs typeface="Arial" pitchFamily="34" charset="0"/>
              </a:rPr>
              <a:t> </a:t>
            </a:r>
            <a:r>
              <a:rPr lang="en-US" sz="4000" b="1" dirty="0" smtClean="0">
                <a:cs typeface="Arial" pitchFamily="34" charset="0"/>
              </a:rPr>
              <a:t>     </a:t>
            </a:r>
            <a:r>
              <a:rPr lang="en-GB" sz="4000" b="1" dirty="0" smtClean="0">
                <a:cs typeface="Arial" pitchFamily="34" charset="0"/>
              </a:rPr>
              <a:t>     </a:t>
            </a:r>
            <a:endParaRPr lang="ar-EG" sz="40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ea typeface="Calibri"/>
                <a:cs typeface="Arial"/>
              </a:rPr>
              <a:t>مقدمة</a:t>
            </a:r>
            <a:endParaRPr lang="en-US" sz="3200" b="1" dirty="0">
              <a:ea typeface="Calibri"/>
              <a:cs typeface="Arial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ترتبط نماذج ومداخل الخدمة الاجتماعية </a:t>
            </a:r>
            <a:r>
              <a:rPr lang="ar-SA" sz="2800" dirty="0" smtClean="0">
                <a:ea typeface="Calibri"/>
                <a:cs typeface="Arial"/>
              </a:rPr>
              <a:t>بالأهداف </a:t>
            </a:r>
            <a:r>
              <a:rPr lang="ar-SA" sz="2800" dirty="0">
                <a:ea typeface="Calibri"/>
                <a:cs typeface="Arial"/>
              </a:rPr>
              <a:t>العلاجية </a:t>
            </a:r>
            <a:r>
              <a:rPr lang="ar-SA" sz="2800" dirty="0" err="1">
                <a:ea typeface="Calibri"/>
                <a:cs typeface="Arial"/>
              </a:rPr>
              <a:t>والتى</a:t>
            </a:r>
            <a:r>
              <a:rPr lang="ar-SA" sz="2800" dirty="0">
                <a:ea typeface="Calibri"/>
                <a:cs typeface="Arial"/>
              </a:rPr>
              <a:t> تعتمد على حل المشكلة لتقوية او استعادة قدرات الافراد والجماعات والمجتمعات على الاداء </a:t>
            </a:r>
            <a:r>
              <a:rPr lang="ar-SA" sz="2800" dirty="0" err="1">
                <a:ea typeface="Calibri"/>
                <a:cs typeface="Arial"/>
              </a:rPr>
              <a:t>الاجتماعى</a:t>
            </a:r>
            <a:r>
              <a:rPr lang="ar-SA" sz="2800" dirty="0">
                <a:ea typeface="Calibri"/>
                <a:cs typeface="Arial"/>
              </a:rPr>
              <a:t> ، والاهداف الوقائية </a:t>
            </a:r>
            <a:r>
              <a:rPr lang="ar-SA" sz="2800" dirty="0" err="1">
                <a:ea typeface="Calibri"/>
                <a:cs typeface="Arial"/>
              </a:rPr>
              <a:t>التى</a:t>
            </a:r>
            <a:r>
              <a:rPr lang="ar-SA" sz="2800" dirty="0">
                <a:ea typeface="Calibri"/>
                <a:cs typeface="Arial"/>
              </a:rPr>
              <a:t> تعتمد على التعرف على المناطق الكامنة المحتملة لمعوقات الاداء </a:t>
            </a:r>
            <a:r>
              <a:rPr lang="ar-SA" sz="2800" dirty="0" err="1">
                <a:ea typeface="Calibri"/>
                <a:cs typeface="Arial"/>
              </a:rPr>
              <a:t>الاجتماعى</a:t>
            </a:r>
            <a:r>
              <a:rPr lang="ar-SA" sz="2800" dirty="0">
                <a:ea typeface="Calibri"/>
                <a:cs typeface="Arial"/>
              </a:rPr>
              <a:t> </a:t>
            </a:r>
            <a:r>
              <a:rPr lang="ar-SA" sz="2800" dirty="0" smtClean="0">
                <a:ea typeface="Calibri"/>
                <a:cs typeface="Arial"/>
              </a:rPr>
              <a:t>للأفراد </a:t>
            </a:r>
            <a:r>
              <a:rPr lang="ar-SA" sz="2800" dirty="0">
                <a:ea typeface="Calibri"/>
                <a:cs typeface="Arial"/>
              </a:rPr>
              <a:t>والجماعات والمجتمعات ومنع ظهورها مستقبلا او التقليل منها الى ادنى حد ممكن ، والاهداف التنموية  وهى ايجاد نمط من التحديث </a:t>
            </a:r>
            <a:r>
              <a:rPr lang="ar-SA" sz="2800" dirty="0" err="1">
                <a:ea typeface="Calibri"/>
                <a:cs typeface="Arial"/>
              </a:rPr>
              <a:t>يتلائم</a:t>
            </a:r>
            <a:r>
              <a:rPr lang="ar-SA" sz="2800" dirty="0">
                <a:ea typeface="Calibri"/>
                <a:cs typeface="Arial"/>
              </a:rPr>
              <a:t> مع ظروف واهداف وقيم وثقافة المجتمع الى جانب تقليل الفاقد </a:t>
            </a:r>
            <a:r>
              <a:rPr lang="ar-SA" sz="2800" dirty="0" err="1">
                <a:ea typeface="Calibri"/>
                <a:cs typeface="Arial"/>
              </a:rPr>
              <a:t>المادى</a:t>
            </a:r>
            <a:r>
              <a:rPr lang="ar-SA" sz="2800" dirty="0">
                <a:ea typeface="Calibri"/>
                <a:cs typeface="Arial"/>
              </a:rPr>
              <a:t> والبشرى بقدر الامكان . </a:t>
            </a:r>
            <a:endParaRPr lang="en-US" sz="2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ea typeface="Calibri"/>
                <a:cs typeface="Arial"/>
              </a:rPr>
              <a:t>وسوف نوضح بعض </a:t>
            </a:r>
            <a:r>
              <a:rPr lang="ar-SA" sz="2800" b="1" dirty="0" smtClean="0">
                <a:ea typeface="Calibri"/>
                <a:cs typeface="Arial"/>
              </a:rPr>
              <a:t>الأمثلة لأهم </a:t>
            </a:r>
            <a:r>
              <a:rPr lang="ar-SA" sz="2800" b="1" dirty="0">
                <a:ea typeface="Calibri"/>
                <a:cs typeface="Arial"/>
              </a:rPr>
              <a:t>المداخل والنماذج </a:t>
            </a:r>
            <a:r>
              <a:rPr lang="ar-SA" sz="2800" b="1" dirty="0" err="1">
                <a:ea typeface="Calibri"/>
                <a:cs typeface="Arial"/>
              </a:rPr>
              <a:t>التى</a:t>
            </a:r>
            <a:r>
              <a:rPr lang="ar-SA" sz="2800" b="1" dirty="0">
                <a:ea typeface="Calibri"/>
                <a:cs typeface="Arial"/>
              </a:rPr>
              <a:t> تستخدم </a:t>
            </a:r>
            <a:r>
              <a:rPr lang="ar-SA" sz="2800" b="1" dirty="0" err="1">
                <a:ea typeface="Calibri"/>
                <a:cs typeface="Arial"/>
              </a:rPr>
              <a:t>فى</a:t>
            </a:r>
            <a:r>
              <a:rPr lang="ar-SA" sz="2800" b="1" dirty="0">
                <a:ea typeface="Calibri"/>
                <a:cs typeface="Arial"/>
              </a:rPr>
              <a:t> المجال التعليمي من منظور الممارسة العامة للخدمة الاجتماعية .</a:t>
            </a:r>
            <a:endParaRPr lang="en-US" sz="2800" b="1" dirty="0">
              <a:ea typeface="Calibri"/>
              <a:cs typeface="Arial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sz="4000" b="1" dirty="0">
                <a:solidFill>
                  <a:schemeClr val="accent1"/>
                </a:solidFill>
                <a:ea typeface="Calibri"/>
                <a:cs typeface="Arial"/>
              </a:rPr>
              <a:t>المداخل والنماذج العلاجية </a:t>
            </a:r>
            <a:endParaRPr lang="en-US" sz="4000" b="1" dirty="0">
              <a:solidFill>
                <a:schemeClr val="accent1"/>
              </a:solidFill>
              <a:ea typeface="Calibri"/>
              <a:cs typeface="Arial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r>
              <a:rPr lang="ar-SA" b="1" dirty="0">
                <a:solidFill>
                  <a:srgbClr val="0070C0"/>
                </a:solidFill>
                <a:ea typeface="Calibri"/>
                <a:cs typeface="Arial"/>
              </a:rPr>
              <a:t>المدخل </a:t>
            </a:r>
            <a:r>
              <a:rPr lang="ar-SA" b="1" dirty="0" err="1">
                <a:solidFill>
                  <a:srgbClr val="0070C0"/>
                </a:solidFill>
                <a:ea typeface="Calibri"/>
                <a:cs typeface="Arial"/>
              </a:rPr>
              <a:t>المعرفى</a:t>
            </a:r>
            <a:r>
              <a:rPr lang="ar-SA" b="1" dirty="0">
                <a:solidFill>
                  <a:srgbClr val="0070C0"/>
                </a:solidFill>
                <a:ea typeface="Calibri"/>
                <a:cs typeface="Arial"/>
              </a:rPr>
              <a:t> </a:t>
            </a:r>
            <a:r>
              <a:rPr lang="ar-SA" b="1" dirty="0" err="1">
                <a:solidFill>
                  <a:srgbClr val="0070C0"/>
                </a:solidFill>
                <a:ea typeface="Calibri"/>
                <a:cs typeface="Arial"/>
              </a:rPr>
              <a:t>السلوكى</a:t>
            </a:r>
            <a:r>
              <a:rPr lang="ar-SA" b="1" dirty="0">
                <a:solidFill>
                  <a:srgbClr val="0070C0"/>
                </a:solidFill>
                <a:ea typeface="Calibri"/>
                <a:cs typeface="Arial"/>
              </a:rPr>
              <a:t>( </a:t>
            </a:r>
            <a:r>
              <a:rPr lang="en-US" b="1" dirty="0">
                <a:solidFill>
                  <a:srgbClr val="0070C0"/>
                </a:solidFill>
                <a:ea typeface="Calibri"/>
                <a:cs typeface="Arial"/>
              </a:rPr>
              <a:t>Cognitive Behavior Model</a:t>
            </a:r>
            <a:r>
              <a:rPr lang="ar-SA" b="1" dirty="0">
                <a:solidFill>
                  <a:srgbClr val="0070C0"/>
                </a:solidFill>
                <a:ea typeface="Calibri"/>
                <a:cs typeface="Arial"/>
              </a:rPr>
              <a:t> )</a:t>
            </a:r>
            <a:endParaRPr lang="ar-SA" b="1" dirty="0" smtClean="0">
              <a:solidFill>
                <a:srgbClr val="0070C0"/>
              </a:solidFill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  <a:cs typeface="Arial"/>
              </a:rPr>
              <a:t> يهدف الى تعديل وتحسين السلوك من خلال مساعدة نسق العميل ليتعلم ,كيف يكون </a:t>
            </a:r>
            <a:r>
              <a:rPr lang="ar-SA" dirty="0" smtClean="0">
                <a:ea typeface="Calibri"/>
                <a:cs typeface="Arial"/>
              </a:rPr>
              <a:t>أكثر </a:t>
            </a:r>
            <a:r>
              <a:rPr lang="ar-SA" dirty="0">
                <a:ea typeface="Calibri"/>
                <a:cs typeface="Arial"/>
              </a:rPr>
              <a:t>واقعية وايجابية فيما يتعلق بالمعرفة والتفكير والخبرات الحياتية ، ويتطلب هذا المدخل </a:t>
            </a:r>
            <a:r>
              <a:rPr lang="ar-SA" dirty="0" smtClean="0">
                <a:ea typeface="Calibri"/>
                <a:cs typeface="Arial"/>
              </a:rPr>
              <a:t>أن </a:t>
            </a:r>
            <a:r>
              <a:rPr lang="ar-SA" dirty="0">
                <a:ea typeface="Calibri"/>
                <a:cs typeface="Arial"/>
              </a:rPr>
              <a:t>يكون لدى نسق العميل القدرة والرغبة </a:t>
            </a:r>
            <a:r>
              <a:rPr lang="ar-SA" dirty="0" err="1">
                <a:ea typeface="Calibri"/>
                <a:cs typeface="Arial"/>
              </a:rPr>
              <a:t>فى</a:t>
            </a:r>
            <a:r>
              <a:rPr lang="ar-SA" dirty="0">
                <a:ea typeface="Calibri"/>
                <a:cs typeface="Arial"/>
              </a:rPr>
              <a:t> التغيير ، حيث يقوم نسق محدث التغيير بملاحظة نسق العميل وتحليل طرق تفكيره واستخدام </a:t>
            </a:r>
            <a:r>
              <a:rPr lang="ar-SA" dirty="0" smtClean="0">
                <a:ea typeface="Calibri"/>
                <a:cs typeface="Arial"/>
              </a:rPr>
              <a:t>الأساليب </a:t>
            </a:r>
            <a:r>
              <a:rPr lang="ar-SA" dirty="0">
                <a:ea typeface="Calibri"/>
                <a:cs typeface="Arial"/>
              </a:rPr>
              <a:t>الفنية والعلاجية المصممة </a:t>
            </a:r>
            <a:r>
              <a:rPr lang="ar-SA" dirty="0" smtClean="0">
                <a:ea typeface="Calibri"/>
                <a:cs typeface="Arial"/>
              </a:rPr>
              <a:t>لإحداث </a:t>
            </a:r>
            <a:r>
              <a:rPr lang="ar-SA" dirty="0">
                <a:ea typeface="Calibri"/>
                <a:cs typeface="Arial"/>
              </a:rPr>
              <a:t>تغيير طويل المدى لعادات وطرق تفكير نسق العميل الخاطئة .</a:t>
            </a:r>
            <a:endParaRPr lang="en-US" dirty="0">
              <a:ea typeface="Calibri"/>
              <a:cs typeface="Arial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endParaRPr lang="en-US" sz="2800" dirty="0"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990600"/>
            <a:ext cx="8915400" cy="5135563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ويعد المدخل </a:t>
            </a:r>
            <a:r>
              <a:rPr lang="ar-SA" sz="2800" dirty="0" err="1">
                <a:ea typeface="Calibri"/>
                <a:cs typeface="Arial"/>
              </a:rPr>
              <a:t>المعرفى</a:t>
            </a:r>
            <a:r>
              <a:rPr lang="ar-SA" sz="2800" dirty="0">
                <a:ea typeface="Calibri"/>
                <a:cs typeface="Arial"/>
              </a:rPr>
              <a:t> </a:t>
            </a:r>
            <a:r>
              <a:rPr lang="ar-SA" sz="2800" dirty="0" err="1">
                <a:ea typeface="Calibri"/>
                <a:cs typeface="Arial"/>
              </a:rPr>
              <a:t>السلوكى</a:t>
            </a:r>
            <a:r>
              <a:rPr lang="ar-SA" sz="2800" dirty="0">
                <a:ea typeface="Calibri"/>
                <a:cs typeface="Arial"/>
              </a:rPr>
              <a:t> من المداخل </a:t>
            </a:r>
            <a:r>
              <a:rPr lang="ar-SA" sz="2800" dirty="0" err="1">
                <a:ea typeface="Calibri"/>
                <a:cs typeface="Arial"/>
              </a:rPr>
              <a:t>التى</a:t>
            </a:r>
            <a:r>
              <a:rPr lang="ar-SA" sz="2800" dirty="0">
                <a:ea typeface="Calibri"/>
                <a:cs typeface="Arial"/>
              </a:rPr>
              <a:t> يمكن استخدامها مع العديد من المشكلات والمواقف خاصة مشكلات الاكتئاب والعدوان وضعف تقدير الذات </a:t>
            </a:r>
            <a:r>
              <a:rPr lang="ar-SA" sz="2800" dirty="0" smtClean="0">
                <a:ea typeface="Calibri"/>
                <a:cs typeface="Arial"/>
              </a:rPr>
              <a:t>والافكار </a:t>
            </a:r>
            <a:r>
              <a:rPr lang="ar-SA" sz="2800" dirty="0">
                <a:ea typeface="Calibri"/>
                <a:cs typeface="Arial"/>
              </a:rPr>
              <a:t>الخاطئة لدى العملاء ، ويمكن استخدام هذا المدخل مع الاطفال من عمر عشر سنوات ومع المراهقين والبالغين</a:t>
            </a:r>
            <a:r>
              <a:rPr lang="ar-SA" sz="2800" dirty="0" smtClean="0">
                <a:ea typeface="Calibri"/>
                <a:cs typeface="Arial"/>
              </a:rPr>
              <a:t>.</a:t>
            </a:r>
            <a:endParaRPr lang="en-US" sz="2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 :</a:t>
            </a:r>
            <a:endParaRPr lang="en-US" sz="28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   يستخدم المدخل لتعديل وتحسين </a:t>
            </a:r>
            <a:r>
              <a:rPr lang="ar-SA" sz="2400" dirty="0" smtClean="0">
                <a:ea typeface="Calibri"/>
                <a:cs typeface="Arial"/>
              </a:rPr>
              <a:t>السلوك، </a:t>
            </a:r>
            <a:r>
              <a:rPr lang="ar-SA" sz="2400" dirty="0">
                <a:ea typeface="Calibri"/>
                <a:cs typeface="Arial"/>
              </a:rPr>
              <a:t>والمجال </a:t>
            </a:r>
            <a:r>
              <a:rPr lang="ar-SA" sz="2400" dirty="0" smtClean="0">
                <a:ea typeface="Calibri"/>
                <a:cs typeface="Arial"/>
              </a:rPr>
              <a:t>التعليمي يوجد </a:t>
            </a:r>
            <a:r>
              <a:rPr lang="ar-SA" sz="2400" dirty="0">
                <a:ea typeface="Calibri"/>
                <a:cs typeface="Arial"/>
              </a:rPr>
              <a:t>به سلوكيات يمارسها الطلاب يجب تعديلها مثل ( السرقة والعدوان </a:t>
            </a:r>
            <a:r>
              <a:rPr lang="ar-SA" sz="2400" dirty="0" smtClean="0">
                <a:ea typeface="Calibri"/>
                <a:cs typeface="Arial"/>
              </a:rPr>
              <a:t>والغياب </a:t>
            </a:r>
            <a:r>
              <a:rPr lang="ar-SA" sz="2400" dirty="0">
                <a:ea typeface="Calibri"/>
                <a:cs typeface="Arial"/>
              </a:rPr>
              <a:t>المتكرر والهروب المتكرر من المدرسة والتدخين </a:t>
            </a:r>
            <a:r>
              <a:rPr lang="ar-SA" sz="2400" dirty="0" err="1">
                <a:ea typeface="Calibri"/>
                <a:cs typeface="Arial"/>
              </a:rPr>
              <a:t>والتعاطى</a:t>
            </a:r>
            <a:r>
              <a:rPr lang="ar-SA" sz="2400" dirty="0">
                <a:ea typeface="Calibri"/>
                <a:cs typeface="Arial"/>
              </a:rPr>
              <a:t> ومصاحبة </a:t>
            </a:r>
            <a:r>
              <a:rPr lang="ar-SA" sz="2400" dirty="0" smtClean="0">
                <a:ea typeface="Calibri"/>
                <a:cs typeface="Arial"/>
              </a:rPr>
              <a:t>أصدقاء </a:t>
            </a:r>
            <a:r>
              <a:rPr lang="ar-SA" sz="2400" dirty="0">
                <a:ea typeface="Calibri"/>
                <a:cs typeface="Arial"/>
              </a:rPr>
              <a:t>السوء كسلوكيات خاطئة ....) ، كما يهتم بتعديل </a:t>
            </a:r>
            <a:r>
              <a:rPr lang="ar-SA" sz="2400" dirty="0" smtClean="0">
                <a:ea typeface="Calibri"/>
                <a:cs typeface="Arial"/>
              </a:rPr>
              <a:t>الأفكار </a:t>
            </a:r>
            <a:r>
              <a:rPr lang="ar-SA" sz="2400" dirty="0">
                <a:ea typeface="Calibri"/>
                <a:cs typeface="Arial"/>
              </a:rPr>
              <a:t>الخاطئة وغالبا </a:t>
            </a:r>
            <a:r>
              <a:rPr lang="ar-SA" sz="2400" dirty="0" smtClean="0">
                <a:ea typeface="Calibri"/>
                <a:cs typeface="Arial"/>
              </a:rPr>
              <a:t>أولياء </a:t>
            </a:r>
            <a:r>
              <a:rPr lang="ar-SA" sz="2400" dirty="0">
                <a:ea typeface="Calibri"/>
                <a:cs typeface="Arial"/>
              </a:rPr>
              <a:t>الامور الذين لديهم تفكير خاطئ عن التعليم وخاصة تعليم البنات ، وعدم ممارسة </a:t>
            </a:r>
            <a:r>
              <a:rPr lang="ar-SA" sz="2400" dirty="0" smtClean="0">
                <a:ea typeface="Calibri"/>
                <a:cs typeface="Arial"/>
              </a:rPr>
              <a:t>الأنشطة </a:t>
            </a:r>
            <a:r>
              <a:rPr lang="ar-SA" sz="2400" dirty="0">
                <a:ea typeface="Calibri"/>
                <a:cs typeface="Arial"/>
              </a:rPr>
              <a:t>.</a:t>
            </a:r>
            <a:endParaRPr lang="en-US" sz="2400" b="1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120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8915400" cy="1143000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مدخل التدخل </a:t>
            </a:r>
            <a:r>
              <a:rPr lang="ar-SA" sz="3200" b="1" dirty="0" err="1">
                <a:solidFill>
                  <a:srgbClr val="0070C0"/>
                </a:solidFill>
                <a:ea typeface="Calibri"/>
                <a:cs typeface="Arial"/>
              </a:rPr>
              <a:t>فى</a:t>
            </a: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 </a:t>
            </a:r>
            <a:r>
              <a:rPr lang="ar-SA" sz="3200" b="1" dirty="0" smtClean="0">
                <a:solidFill>
                  <a:srgbClr val="0070C0"/>
                </a:solidFill>
                <a:ea typeface="Calibri"/>
                <a:cs typeface="Arial"/>
              </a:rPr>
              <a:t>الأزمات </a:t>
            </a: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( </a:t>
            </a:r>
            <a:r>
              <a:rPr lang="en-US" sz="3200" b="1" dirty="0">
                <a:solidFill>
                  <a:srgbClr val="0070C0"/>
                </a:solidFill>
                <a:ea typeface="Calibri"/>
                <a:cs typeface="Arial"/>
              </a:rPr>
              <a:t>Crisis Approach</a:t>
            </a: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 ) </a:t>
            </a:r>
            <a:endParaRPr lang="en-US" sz="3200" b="1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وهو عبارة عن مجموعة من المفاهيم المرتبطة باستجابات الناس الناتجة عن تعرضهم لمواقف جديدة </a:t>
            </a:r>
            <a:r>
              <a:rPr lang="ar-SA" sz="2800" dirty="0" smtClean="0">
                <a:ea typeface="Calibri"/>
                <a:cs typeface="Arial"/>
              </a:rPr>
              <a:t>أو </a:t>
            </a:r>
            <a:r>
              <a:rPr lang="ar-SA" sz="2800" dirty="0">
                <a:ea typeface="Calibri"/>
                <a:cs typeface="Arial"/>
              </a:rPr>
              <a:t>خبرات غير مألوفة لهم ، وقد تكون تلك المواقف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صورة كوارث </a:t>
            </a:r>
            <a:r>
              <a:rPr lang="ar-SA" sz="2800" dirty="0" smtClean="0">
                <a:ea typeface="Calibri"/>
                <a:cs typeface="Arial"/>
              </a:rPr>
              <a:t>أو </a:t>
            </a:r>
            <a:r>
              <a:rPr lang="ar-SA" sz="2800" dirty="0">
                <a:ea typeface="Calibri"/>
                <a:cs typeface="Arial"/>
              </a:rPr>
              <a:t>نكبات طبيعية </a:t>
            </a:r>
            <a:r>
              <a:rPr lang="ar-SA" sz="2800" dirty="0" smtClean="0">
                <a:ea typeface="Calibri"/>
                <a:cs typeface="Arial"/>
              </a:rPr>
              <a:t>أو </a:t>
            </a:r>
            <a:r>
              <a:rPr lang="ar-SA" sz="2800" dirty="0">
                <a:ea typeface="Calibri"/>
                <a:cs typeface="Arial"/>
              </a:rPr>
              <a:t>تغيير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المراكز </a:t>
            </a:r>
            <a:r>
              <a:rPr lang="ar-SA" sz="2800" dirty="0" smtClean="0">
                <a:ea typeface="Calibri"/>
                <a:cs typeface="Arial"/>
              </a:rPr>
              <a:t>أو </a:t>
            </a:r>
            <a:r>
              <a:rPr lang="ar-SA" sz="2800" dirty="0">
                <a:ea typeface="Calibri"/>
                <a:cs typeface="Arial"/>
              </a:rPr>
              <a:t>الوضع </a:t>
            </a:r>
            <a:r>
              <a:rPr lang="ar-SA" sz="2800" dirty="0" smtClean="0">
                <a:ea typeface="Calibri"/>
                <a:cs typeface="Arial"/>
              </a:rPr>
              <a:t>الاجتماعي أو </a:t>
            </a:r>
            <a:r>
              <a:rPr lang="ar-SA" sz="2800" dirty="0">
                <a:ea typeface="Calibri"/>
                <a:cs typeface="Arial"/>
              </a:rPr>
              <a:t>التغييرات المرتبطة بمراحل نمو الانسان الذى يعتمد على التدخل السريع والتخلص </a:t>
            </a:r>
            <a:r>
              <a:rPr lang="ar-SA" sz="2800" dirty="0" err="1">
                <a:ea typeface="Calibri"/>
                <a:cs typeface="Arial"/>
              </a:rPr>
              <a:t>الفورى</a:t>
            </a:r>
            <a:r>
              <a:rPr lang="ar-SA" sz="2800" dirty="0">
                <a:ea typeface="Calibri"/>
                <a:cs typeface="Arial"/>
              </a:rPr>
              <a:t> من </a:t>
            </a:r>
            <a:r>
              <a:rPr lang="ar-SA" sz="2800" dirty="0" smtClean="0">
                <a:ea typeface="Calibri"/>
                <a:cs typeface="Arial"/>
              </a:rPr>
              <a:t>الأعراض </a:t>
            </a:r>
            <a:r>
              <a:rPr lang="ar-SA" sz="2800" dirty="0">
                <a:ea typeface="Calibri"/>
                <a:cs typeface="Arial"/>
              </a:rPr>
              <a:t>المصاحبة </a:t>
            </a:r>
            <a:r>
              <a:rPr lang="ar-SA" sz="2800" dirty="0" smtClean="0">
                <a:ea typeface="Calibri"/>
                <a:cs typeface="Arial"/>
              </a:rPr>
              <a:t>للأزمة </a:t>
            </a:r>
            <a:r>
              <a:rPr lang="ar-SA" sz="2800" dirty="0">
                <a:ea typeface="Calibri"/>
                <a:cs typeface="Arial"/>
              </a:rPr>
              <a:t>وتحديد مصادر المساعدة لزيادة قدرة العميل على الادراك والتقدير والاحساس ، ويتضمن ذلك </a:t>
            </a:r>
            <a:r>
              <a:rPr lang="ar-SA" sz="2800" dirty="0">
                <a:solidFill>
                  <a:srgbClr val="0070C0"/>
                </a:solidFill>
                <a:ea typeface="Calibri"/>
                <a:cs typeface="Arial"/>
              </a:rPr>
              <a:t>عدة خطوات للتدخل </a:t>
            </a:r>
            <a:r>
              <a:rPr lang="ar-SA" sz="2800" dirty="0" err="1">
                <a:solidFill>
                  <a:srgbClr val="0070C0"/>
                </a:solidFill>
                <a:ea typeface="Calibri"/>
                <a:cs typeface="Arial"/>
              </a:rPr>
              <a:t>فى</a:t>
            </a:r>
            <a:r>
              <a:rPr lang="ar-SA" sz="2800" dirty="0">
                <a:solidFill>
                  <a:srgbClr val="0070C0"/>
                </a:solidFill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70C0"/>
                </a:solidFill>
                <a:ea typeface="Calibri"/>
                <a:cs typeface="Arial"/>
              </a:rPr>
              <a:t>الأزمة </a:t>
            </a:r>
            <a:r>
              <a:rPr lang="ar-SA" sz="2800" dirty="0" err="1">
                <a:ea typeface="Calibri"/>
                <a:cs typeface="Arial"/>
              </a:rPr>
              <a:t>هى</a:t>
            </a:r>
            <a:r>
              <a:rPr lang="ar-SA" sz="2800" dirty="0">
                <a:ea typeface="Calibri"/>
                <a:cs typeface="Arial"/>
              </a:rPr>
              <a:t> ( التقدير ، التخطيط ، التدخل ، التخطيط </a:t>
            </a:r>
            <a:r>
              <a:rPr lang="ar-SA" sz="2800" dirty="0" err="1">
                <a:ea typeface="Calibri"/>
                <a:cs typeface="Arial"/>
              </a:rPr>
              <a:t>التوقفى</a:t>
            </a:r>
            <a:r>
              <a:rPr lang="ar-SA" sz="2800" dirty="0">
                <a:ea typeface="Calibri"/>
                <a:cs typeface="Arial"/>
              </a:rPr>
              <a:t> ) .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420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792162"/>
          </a:xfrm>
        </p:spPr>
        <p:txBody>
          <a:bodyPr/>
          <a:lstStyle/>
          <a:p>
            <a:pPr algn="justLow" rtl="1">
              <a:lnSpc>
                <a:spcPct val="115000"/>
              </a:lnSpc>
              <a:spcAft>
                <a:spcPts val="0"/>
              </a:spcAft>
              <a:tabLst>
                <a:tab pos="1689100" algn="l"/>
              </a:tabLst>
            </a:pPr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التعليمي:</a:t>
            </a:r>
            <a:endParaRPr lang="en-US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  <a:cs typeface="Arial"/>
              </a:rPr>
              <a:t>   فالتعامل مع العميل الذى يواجه موقف متأزم تعرض له مفاجئة افقده هذا الموقف التوازن الذى اعتاد عليه </a:t>
            </a:r>
            <a:r>
              <a:rPr lang="ar-SA" dirty="0" smtClean="0">
                <a:ea typeface="Calibri"/>
                <a:cs typeface="Arial"/>
              </a:rPr>
              <a:t>وأشعره </a:t>
            </a:r>
            <a:r>
              <a:rPr lang="ar-SA" dirty="0">
                <a:ea typeface="Calibri"/>
                <a:cs typeface="Arial"/>
              </a:rPr>
              <a:t>باليأس والعجز والحيرة والتردد وعدم القدرة على التعامل مع مثل هذه </a:t>
            </a:r>
            <a:r>
              <a:rPr lang="ar-SA" dirty="0" smtClean="0">
                <a:ea typeface="Calibri"/>
                <a:cs typeface="Arial"/>
              </a:rPr>
              <a:t>الأزمة </a:t>
            </a:r>
            <a:r>
              <a:rPr lang="ar-SA" dirty="0">
                <a:ea typeface="Calibri"/>
                <a:cs typeface="Arial"/>
              </a:rPr>
              <a:t>مثل ( الحرائق – الفيضان – </a:t>
            </a:r>
            <a:r>
              <a:rPr lang="ar-SA" dirty="0" smtClean="0">
                <a:ea typeface="Calibri"/>
                <a:cs typeface="Arial"/>
              </a:rPr>
              <a:t>السيول–</a:t>
            </a:r>
            <a:r>
              <a:rPr lang="ar-SA" dirty="0" err="1" smtClean="0">
                <a:ea typeface="Calibri"/>
                <a:cs typeface="Arial"/>
              </a:rPr>
              <a:t>انهيارمنزل</a:t>
            </a:r>
            <a:r>
              <a:rPr lang="ar-SA" dirty="0" smtClean="0">
                <a:ea typeface="Calibri"/>
                <a:cs typeface="Arial"/>
              </a:rPr>
              <a:t> – </a:t>
            </a:r>
            <a:r>
              <a:rPr lang="ar-SA" dirty="0">
                <a:ea typeface="Calibri"/>
                <a:cs typeface="Arial"/>
              </a:rPr>
              <a:t>خسائر </a:t>
            </a:r>
            <a:r>
              <a:rPr lang="ar-SA" dirty="0" smtClean="0">
                <a:ea typeface="Calibri"/>
                <a:cs typeface="Arial"/>
              </a:rPr>
              <a:t>الأموال والأرواح </a:t>
            </a:r>
            <a:r>
              <a:rPr lang="ar-SA" dirty="0">
                <a:ea typeface="Calibri"/>
                <a:cs typeface="Arial"/>
              </a:rPr>
              <a:t>– الممتلكات – اصابة شخص بمرض خطير فجأة – وفاة شخص عزيز – حالة رسوب </a:t>
            </a:r>
            <a:r>
              <a:rPr lang="ar-SA" dirty="0" smtClean="0">
                <a:ea typeface="Calibri"/>
                <a:cs typeface="Arial"/>
              </a:rPr>
              <a:t>) </a:t>
            </a:r>
            <a:r>
              <a:rPr lang="ar-SA" dirty="0">
                <a:ea typeface="Calibri"/>
                <a:cs typeface="Arial"/>
              </a:rPr>
              <a:t>.</a:t>
            </a:r>
            <a:endParaRPr lang="en-US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835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نموذج الجسر </a:t>
            </a:r>
            <a:r>
              <a:rPr lang="ar-SA" sz="3200" b="1" dirty="0" err="1">
                <a:solidFill>
                  <a:srgbClr val="0070C0"/>
                </a:solidFill>
                <a:ea typeface="Calibri"/>
                <a:cs typeface="Arial"/>
              </a:rPr>
              <a:t>كاى</a:t>
            </a: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 </a:t>
            </a:r>
            <a:r>
              <a:rPr lang="ar-SA" sz="3200" b="1" dirty="0" err="1">
                <a:solidFill>
                  <a:srgbClr val="0070C0"/>
                </a:solidFill>
                <a:ea typeface="Calibri"/>
                <a:cs typeface="Arial"/>
              </a:rPr>
              <a:t>هوفمان</a:t>
            </a: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 الفن </a:t>
            </a:r>
            <a:r>
              <a:rPr lang="ar-SA" sz="3200" b="1" dirty="0" err="1">
                <a:solidFill>
                  <a:srgbClr val="0070C0"/>
                </a:solidFill>
                <a:ea typeface="Calibri"/>
                <a:cs typeface="Arial"/>
              </a:rPr>
              <a:t>ساللى</a:t>
            </a: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 ( </a:t>
            </a:r>
            <a:r>
              <a:rPr lang="en-US" sz="3200" b="1" dirty="0">
                <a:solidFill>
                  <a:srgbClr val="0070C0"/>
                </a:solidFill>
                <a:ea typeface="Calibri"/>
                <a:cs typeface="Arial"/>
              </a:rPr>
              <a:t>Kay S. Hoffman and Alvin L</a:t>
            </a:r>
            <a:r>
              <a:rPr lang="ar-SA" sz="3200" b="1" dirty="0">
                <a:solidFill>
                  <a:srgbClr val="0070C0"/>
                </a:solidFill>
                <a:ea typeface="Calibri"/>
                <a:cs typeface="Arial"/>
              </a:rPr>
              <a:t>  )</a:t>
            </a:r>
            <a:endParaRPr lang="en-US" sz="3200" b="1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  <a:cs typeface="Arial"/>
              </a:rPr>
              <a:t> تقوم فكرة النموذج على توصيل الناس للموارد </a:t>
            </a:r>
            <a:r>
              <a:rPr lang="ar-SA" dirty="0" err="1">
                <a:ea typeface="Calibri"/>
                <a:cs typeface="Arial"/>
              </a:rPr>
              <a:t>التى</a:t>
            </a:r>
            <a:r>
              <a:rPr lang="ar-SA" dirty="0">
                <a:ea typeface="Calibri"/>
                <a:cs typeface="Arial"/>
              </a:rPr>
              <a:t> يريدونها ويحتاجون اليها ، </a:t>
            </a:r>
            <a:r>
              <a:rPr lang="ar-SA" dirty="0" err="1" smtClean="0">
                <a:ea typeface="Calibri"/>
                <a:cs typeface="Arial"/>
              </a:rPr>
              <a:t>أى</a:t>
            </a:r>
            <a:r>
              <a:rPr lang="ar-SA" dirty="0" smtClean="0">
                <a:ea typeface="Calibri"/>
                <a:cs typeface="Arial"/>
              </a:rPr>
              <a:t> أن </a:t>
            </a:r>
            <a:r>
              <a:rPr lang="ar-SA" dirty="0">
                <a:ea typeface="Calibri"/>
                <a:cs typeface="Arial"/>
              </a:rPr>
              <a:t>الجسر يربط بين الناس </a:t>
            </a:r>
            <a:r>
              <a:rPr lang="ar-SA" dirty="0" smtClean="0">
                <a:ea typeface="Calibri"/>
                <a:cs typeface="Arial"/>
              </a:rPr>
              <a:t>والموارد. </a:t>
            </a:r>
            <a:endParaRPr lang="en-US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التعليمي:</a:t>
            </a:r>
            <a:endParaRPr lang="en-US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  <a:cs typeface="Arial"/>
              </a:rPr>
              <a:t>   يستخدمه المرشد الطلابي لتوصيل الطلاب الى الموارد المتاحة المتواجدة بالمجتمع المحلى المحيط بالمدرسة ، </a:t>
            </a:r>
            <a:r>
              <a:rPr lang="ar-SA" dirty="0" err="1">
                <a:ea typeface="Calibri"/>
                <a:cs typeface="Arial"/>
              </a:rPr>
              <a:t>والسعى</a:t>
            </a:r>
            <a:r>
              <a:rPr lang="ar-SA" dirty="0">
                <a:ea typeface="Calibri"/>
                <a:cs typeface="Arial"/>
              </a:rPr>
              <a:t> الى الوصول لموارد جديدة ، واكتشاف </a:t>
            </a:r>
            <a:r>
              <a:rPr lang="ar-SA" dirty="0" smtClean="0">
                <a:ea typeface="Calibri"/>
                <a:cs typeface="Arial"/>
              </a:rPr>
              <a:t>أساليب </a:t>
            </a:r>
            <a:r>
              <a:rPr lang="ar-SA" dirty="0">
                <a:ea typeface="Calibri"/>
                <a:cs typeface="Arial"/>
              </a:rPr>
              <a:t>جديدة لمعاملة الفئات الخاصة من الطلاب ومنح القوة للطلاب .</a:t>
            </a:r>
            <a:endParaRPr lang="en-US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887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dirty="0" smtClean="0">
                <a:solidFill>
                  <a:srgbClr val="0070C0"/>
                </a:solidFill>
                <a:ea typeface="Calibri"/>
                <a:cs typeface="Arial"/>
              </a:rPr>
              <a:t> ) </a:t>
            </a:r>
            <a:r>
              <a:rPr lang="en-US" sz="3200" dirty="0">
                <a:solidFill>
                  <a:srgbClr val="0070C0"/>
                </a:solidFill>
                <a:ea typeface="Calibri"/>
                <a:cs typeface="Arial"/>
              </a:rPr>
              <a:t>Frank M . </a:t>
            </a:r>
            <a:r>
              <a:rPr lang="en-US" sz="3200" dirty="0" err="1" smtClean="0">
                <a:solidFill>
                  <a:srgbClr val="0070C0"/>
                </a:solidFill>
                <a:ea typeface="Calibri"/>
                <a:cs typeface="Arial"/>
              </a:rPr>
              <a:t>Loewenberg</a:t>
            </a:r>
            <a:r>
              <a:rPr lang="en-US" sz="3200" dirty="0" smtClean="0">
                <a:solidFill>
                  <a:srgbClr val="0070C0"/>
                </a:solidFill>
                <a:ea typeface="Calibri"/>
                <a:cs typeface="Arial"/>
              </a:rPr>
              <a:t>)</a:t>
            </a:r>
            <a:r>
              <a:rPr lang="ar-SA" sz="3200" dirty="0" smtClean="0">
                <a:solidFill>
                  <a:srgbClr val="0070C0"/>
                </a:solidFill>
                <a:ea typeface="Calibri"/>
                <a:cs typeface="Arial"/>
              </a:rPr>
              <a:t> نموذج </a:t>
            </a:r>
            <a:r>
              <a:rPr lang="ar-SA" sz="3200" dirty="0">
                <a:solidFill>
                  <a:srgbClr val="0070C0"/>
                </a:solidFill>
                <a:ea typeface="Calibri"/>
                <a:cs typeface="Arial"/>
              </a:rPr>
              <a:t>حل المشكلة فرانك </a:t>
            </a:r>
            <a:r>
              <a:rPr lang="ar-SA" sz="3200" dirty="0" err="1" smtClean="0">
                <a:solidFill>
                  <a:srgbClr val="0070C0"/>
                </a:solidFill>
                <a:ea typeface="Calibri"/>
                <a:cs typeface="Arial"/>
              </a:rPr>
              <a:t>لوينبرج</a:t>
            </a:r>
            <a:endParaRPr lang="ar-SA" sz="3200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هذا النموذج يوضح </a:t>
            </a:r>
            <a:r>
              <a:rPr lang="ar-SA" sz="2800" dirty="0" smtClean="0">
                <a:ea typeface="Calibri"/>
                <a:cs typeface="Arial"/>
              </a:rPr>
              <a:t>افتراضات </a:t>
            </a:r>
            <a:r>
              <a:rPr lang="ar-SA" sz="2800" dirty="0">
                <a:ea typeface="Calibri"/>
                <a:cs typeface="Arial"/>
              </a:rPr>
              <a:t>, أهمها أن المشكلات الانسانية تحدث نتيجة لوجود خلل </a:t>
            </a:r>
            <a:r>
              <a:rPr lang="ar-SA" sz="2800" dirty="0" err="1">
                <a:ea typeface="Calibri"/>
                <a:cs typeface="Arial"/>
              </a:rPr>
              <a:t>بيئى</a:t>
            </a:r>
            <a:r>
              <a:rPr lang="ar-SA" sz="2800" dirty="0">
                <a:ea typeface="Calibri"/>
                <a:cs typeface="Arial"/>
              </a:rPr>
              <a:t> أو عدم كفاية الفرد او بسبب كلا منهما او تنشأ كنتيجة للتفاعل السلبى بين الفرد والنسق </a:t>
            </a:r>
            <a:r>
              <a:rPr lang="ar-SA" sz="2800" dirty="0" smtClean="0">
                <a:ea typeface="Calibri"/>
                <a:cs typeface="Arial"/>
              </a:rPr>
              <a:t>المجتمعي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كل موقف كما أن المشكلات تتسم بالدينامية</a:t>
            </a:r>
            <a:r>
              <a:rPr lang="ar-SA" sz="2800" dirty="0" smtClean="0">
                <a:ea typeface="Calibri"/>
                <a:cs typeface="Arial"/>
              </a:rPr>
              <a:t>.</a:t>
            </a:r>
            <a:endParaRPr lang="en-US" sz="2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التعليمي:</a:t>
            </a:r>
            <a:endParaRPr lang="en-US" sz="28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  يعد من اهم المداخل </a:t>
            </a:r>
            <a:r>
              <a:rPr lang="ar-SA" sz="2800" dirty="0" err="1">
                <a:ea typeface="Calibri"/>
                <a:cs typeface="Arial"/>
              </a:rPr>
              <a:t>التى</a:t>
            </a:r>
            <a:r>
              <a:rPr lang="ar-SA" sz="2800" dirty="0">
                <a:ea typeface="Calibri"/>
                <a:cs typeface="Arial"/>
              </a:rPr>
              <a:t> لا يستغنى عنها المرشد الطلابي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عمله </a:t>
            </a:r>
            <a:r>
              <a:rPr lang="ar-SA" sz="2800" dirty="0" smtClean="0">
                <a:ea typeface="Calibri"/>
                <a:cs typeface="Arial"/>
              </a:rPr>
              <a:t>لأن </a:t>
            </a:r>
            <a:r>
              <a:rPr lang="ar-SA" sz="2800" dirty="0">
                <a:ea typeface="Calibri"/>
                <a:cs typeface="Arial"/>
              </a:rPr>
              <a:t>معظم المشكلات </a:t>
            </a:r>
            <a:r>
              <a:rPr lang="ar-SA" sz="2800" dirty="0" err="1">
                <a:ea typeface="Calibri"/>
                <a:cs typeface="Arial"/>
              </a:rPr>
              <a:t>التى</a:t>
            </a:r>
            <a:r>
              <a:rPr lang="ar-SA" sz="2800" dirty="0">
                <a:ea typeface="Calibri"/>
                <a:cs typeface="Arial"/>
              </a:rPr>
              <a:t> يتعامل معها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المجال التعليمي لها علاقة بالبيئة المحيطة بالمدرسة .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982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>
                <a:solidFill>
                  <a:srgbClr val="0070C0"/>
                </a:solidFill>
                <a:cs typeface="Arial"/>
              </a:rPr>
              <a:t>نموذج الحياة</a:t>
            </a:r>
            <a:endParaRPr lang="ar-SA" sz="3600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تقوم فكرة النموذج على ان الناس دائما يتكيفون مع بيئاتهم او كلاهما يؤثر </a:t>
            </a:r>
            <a:r>
              <a:rPr lang="ar-SA" sz="2400" dirty="0" err="1">
                <a:ea typeface="Calibri"/>
                <a:cs typeface="Arial"/>
              </a:rPr>
              <a:t>فى</a:t>
            </a:r>
            <a:r>
              <a:rPr lang="ar-SA" sz="2400" dirty="0">
                <a:ea typeface="Calibri"/>
                <a:cs typeface="Arial"/>
              </a:rPr>
              <a:t> الآخر ويتأثر به , فالناس يغيرون </a:t>
            </a:r>
            <a:r>
              <a:rPr lang="ar-SA" sz="2400" dirty="0" err="1">
                <a:ea typeface="Calibri"/>
                <a:cs typeface="Arial"/>
              </a:rPr>
              <a:t>فى</a:t>
            </a:r>
            <a:r>
              <a:rPr lang="ar-SA" sz="2400" dirty="0">
                <a:ea typeface="Calibri"/>
                <a:cs typeface="Arial"/>
              </a:rPr>
              <a:t> بيئاتهم , وبالمثل يتغيرون بتأثير بيئاتهم فيهم ,ونتيجة هذه التفاعلات قد يحدث خلل </a:t>
            </a:r>
            <a:r>
              <a:rPr lang="ar-SA" sz="2400" dirty="0" err="1">
                <a:ea typeface="Calibri"/>
                <a:cs typeface="Arial"/>
              </a:rPr>
              <a:t>فى</a:t>
            </a:r>
            <a:r>
              <a:rPr lang="ar-SA" sz="2400" dirty="0">
                <a:ea typeface="Calibri"/>
                <a:cs typeface="Arial"/>
              </a:rPr>
              <a:t> التوازن والتكيف بينهما , ومن هنا تظهر المشكلات , </a:t>
            </a:r>
            <a:r>
              <a:rPr lang="ar-SA" sz="2400" dirty="0" err="1">
                <a:ea typeface="Calibri"/>
                <a:cs typeface="Arial"/>
              </a:rPr>
              <a:t>التى</a:t>
            </a:r>
            <a:r>
              <a:rPr lang="ar-SA" sz="2400" dirty="0">
                <a:ea typeface="Calibri"/>
                <a:cs typeface="Arial"/>
              </a:rPr>
              <a:t> تتعلق بعدم التوافق بين الحاجات والقدرات بين الناس وبيئاتهم , وبذلك تظهر المشكلات المختلفة للعملاء .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التعليمي:</a:t>
            </a:r>
            <a:endParaRPr lang="en-US" sz="24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   يجب على المرشد الطلابي عندما يستخدم نموذج الحياة أن يركز على التحولات </a:t>
            </a:r>
            <a:r>
              <a:rPr lang="ar-SA" sz="2400" dirty="0" err="1">
                <a:ea typeface="Calibri"/>
                <a:cs typeface="Arial"/>
              </a:rPr>
              <a:t>فى</a:t>
            </a:r>
            <a:r>
              <a:rPr lang="ar-SA" sz="2400" dirty="0">
                <a:ea typeface="Calibri"/>
                <a:cs typeface="Arial"/>
              </a:rPr>
              <a:t> حياة الطلاب </a:t>
            </a:r>
            <a:r>
              <a:rPr lang="ar-SA" sz="2400" dirty="0" err="1">
                <a:ea typeface="Calibri"/>
                <a:cs typeface="Arial"/>
              </a:rPr>
              <a:t>فى</a:t>
            </a:r>
            <a:r>
              <a:rPr lang="ar-SA" sz="2400" dirty="0">
                <a:ea typeface="Calibri"/>
                <a:cs typeface="Arial"/>
              </a:rPr>
              <a:t> المرحلة التعليمية ، المشاكل الاقتصادية للأسر ، والمعوقات البيئية المتمثلة </a:t>
            </a:r>
            <a:r>
              <a:rPr lang="ar-SA" sz="2400" dirty="0" err="1">
                <a:ea typeface="Calibri"/>
                <a:cs typeface="Arial"/>
              </a:rPr>
              <a:t>فى</a:t>
            </a:r>
            <a:r>
              <a:rPr lang="ar-SA" sz="2400" dirty="0">
                <a:ea typeface="Calibri"/>
                <a:cs typeface="Arial"/>
              </a:rPr>
              <a:t> الأسرة والحى ، التفاعلات بين كلا من الطلاب وزملائهم والمدرسين وادارة المدرسة .</a:t>
            </a:r>
            <a:endParaRPr lang="en-US" sz="2400" b="1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097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4000" b="1" dirty="0">
                <a:ea typeface="Calibri"/>
                <a:cs typeface="Arial"/>
              </a:rPr>
              <a:t>المداخل والنماذج الوقائية</a:t>
            </a:r>
            <a:endParaRPr lang="en-US" sz="4000" b="1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الوقاية </a:t>
            </a:r>
            <a:r>
              <a:rPr lang="ar-SA" sz="2800" b="1" dirty="0" smtClean="0">
                <a:solidFill>
                  <a:srgbClr val="0070C0"/>
                </a:solidFill>
                <a:ea typeface="Calibri"/>
                <a:cs typeface="Arial"/>
              </a:rPr>
              <a:t>الأولية </a:t>
            </a: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( </a:t>
            </a:r>
            <a:r>
              <a:rPr lang="en-US" sz="2800" b="1" dirty="0">
                <a:solidFill>
                  <a:srgbClr val="0070C0"/>
                </a:solidFill>
                <a:ea typeface="Calibri"/>
                <a:cs typeface="Arial"/>
              </a:rPr>
              <a:t>Primary Preventive</a:t>
            </a: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 )</a:t>
            </a:r>
            <a:endParaRPr lang="en-US" sz="20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   وهى </a:t>
            </a:r>
            <a:r>
              <a:rPr lang="ar-SA" sz="2800" dirty="0" smtClean="0">
                <a:ea typeface="Calibri"/>
                <a:cs typeface="Arial"/>
              </a:rPr>
              <a:t>الأفعال </a:t>
            </a:r>
            <a:r>
              <a:rPr lang="ar-SA" sz="2800" dirty="0" err="1">
                <a:ea typeface="Calibri"/>
                <a:cs typeface="Arial"/>
              </a:rPr>
              <a:t>التى</a:t>
            </a:r>
            <a:r>
              <a:rPr lang="ar-SA" sz="2800" dirty="0">
                <a:ea typeface="Calibri"/>
                <a:cs typeface="Arial"/>
              </a:rPr>
              <a:t> يقوم بها </a:t>
            </a:r>
            <a:r>
              <a:rPr lang="ar-SA" sz="2800" dirty="0" smtClean="0">
                <a:ea typeface="Calibri"/>
                <a:cs typeface="Arial"/>
              </a:rPr>
              <a:t>الأخصائيون </a:t>
            </a:r>
            <a:r>
              <a:rPr lang="ar-SA" sz="2800" dirty="0">
                <a:ea typeface="Calibri"/>
                <a:cs typeface="Arial"/>
              </a:rPr>
              <a:t>الاجتماعيون وغيرهم لمنع الظروف المسببة لظهور المشكلات الاجتماعية .</a:t>
            </a:r>
            <a:endParaRPr lang="en-US" sz="20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 </a:t>
            </a:r>
            <a:endParaRPr lang="en-US" sz="20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التعليمي:</a:t>
            </a:r>
            <a:endParaRPr lang="en-US" sz="20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  يجب على المرشد الطلابي </a:t>
            </a:r>
            <a:r>
              <a:rPr lang="ar-SA" sz="2800" dirty="0" smtClean="0">
                <a:ea typeface="Calibri"/>
                <a:cs typeface="Arial"/>
              </a:rPr>
              <a:t>ان </a:t>
            </a:r>
            <a:r>
              <a:rPr lang="ar-SA" sz="2800" dirty="0">
                <a:ea typeface="Calibri"/>
                <a:cs typeface="Arial"/>
              </a:rPr>
              <a:t>يعمل على منع الظروف المسببة لظهور المشكلات المدرسية .</a:t>
            </a:r>
            <a:endParaRPr lang="en-US" sz="20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922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الوقاية الثانوية (  </a:t>
            </a:r>
            <a:r>
              <a:rPr lang="en-US" sz="2800" b="1" dirty="0" err="1">
                <a:solidFill>
                  <a:srgbClr val="0070C0"/>
                </a:solidFill>
                <a:ea typeface="Calibri"/>
                <a:cs typeface="Arial"/>
              </a:rPr>
              <a:t>Secondery</a:t>
            </a:r>
            <a:r>
              <a:rPr lang="en-US" sz="2800" b="1" dirty="0">
                <a:solidFill>
                  <a:srgbClr val="0070C0"/>
                </a:solidFill>
                <a:ea typeface="Calibri"/>
                <a:cs typeface="Arial"/>
              </a:rPr>
              <a:t> Preventive</a:t>
            </a: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 )</a:t>
            </a:r>
            <a:endParaRPr lang="en-US" sz="28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  </a:t>
            </a:r>
            <a:r>
              <a:rPr lang="ar-SA" sz="2800" dirty="0" err="1">
                <a:ea typeface="Calibri"/>
                <a:cs typeface="Arial"/>
              </a:rPr>
              <a:t>هى</a:t>
            </a:r>
            <a:r>
              <a:rPr lang="ar-SA" sz="2800" dirty="0">
                <a:ea typeface="Calibri"/>
                <a:cs typeface="Arial"/>
              </a:rPr>
              <a:t> تلك الجهود </a:t>
            </a:r>
            <a:r>
              <a:rPr lang="ar-SA" sz="2800" dirty="0" err="1">
                <a:ea typeface="Calibri"/>
                <a:cs typeface="Arial"/>
              </a:rPr>
              <a:t>التى</a:t>
            </a:r>
            <a:r>
              <a:rPr lang="ar-SA" sz="2800" dirty="0">
                <a:ea typeface="Calibri"/>
                <a:cs typeface="Arial"/>
              </a:rPr>
              <a:t> تحد من امتداد خطورة المشكلة ، من خلال الاكتشاف المبكر لجهودها ، وعزل المشكلة وتأثيرها عن الآخرين ، او التقليل من المواقف </a:t>
            </a:r>
            <a:r>
              <a:rPr lang="ar-SA" sz="2800" dirty="0" err="1">
                <a:ea typeface="Calibri"/>
                <a:cs typeface="Arial"/>
              </a:rPr>
              <a:t>التى</a:t>
            </a:r>
            <a:r>
              <a:rPr lang="ar-SA" sz="2800" dirty="0">
                <a:ea typeface="Calibri"/>
                <a:cs typeface="Arial"/>
              </a:rPr>
              <a:t> قد تؤدى بهم للوقوع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المشكلة الى </a:t>
            </a:r>
            <a:r>
              <a:rPr lang="ar-SA" sz="2800" dirty="0" smtClean="0">
                <a:ea typeface="Calibri"/>
                <a:cs typeface="Arial"/>
              </a:rPr>
              <a:t>ادنى </a:t>
            </a:r>
            <a:r>
              <a:rPr lang="ar-SA" sz="2800" dirty="0">
                <a:ea typeface="Calibri"/>
                <a:cs typeface="Arial"/>
              </a:rPr>
              <a:t>حد ، والعلاج المبكر .</a:t>
            </a:r>
            <a:endParaRPr lang="en-US" sz="2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التعليمي:</a:t>
            </a:r>
            <a:endParaRPr lang="en-US" sz="28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   يجب على المرشد الطلابي الحد من امتداد خطورة المشكلة </a:t>
            </a:r>
            <a:r>
              <a:rPr lang="ar-SA" sz="2800" dirty="0" smtClean="0">
                <a:ea typeface="Calibri"/>
                <a:cs typeface="Arial"/>
              </a:rPr>
              <a:t>أي </a:t>
            </a:r>
            <a:r>
              <a:rPr lang="ar-SA" sz="2800" dirty="0">
                <a:ea typeface="Calibri"/>
                <a:cs typeface="Arial"/>
              </a:rPr>
              <a:t>الاكتشاف المبكر للمشكلات المدرسية .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438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الوقاية من الدرجة الثالثة (</a:t>
            </a:r>
            <a:r>
              <a:rPr lang="en-US" sz="2800" b="1" dirty="0" err="1">
                <a:solidFill>
                  <a:srgbClr val="0070C0"/>
                </a:solidFill>
                <a:ea typeface="Calibri"/>
                <a:cs typeface="Arial"/>
              </a:rPr>
              <a:t>Gard</a:t>
            </a:r>
            <a:r>
              <a:rPr lang="en-US" sz="2800" b="1" dirty="0">
                <a:solidFill>
                  <a:srgbClr val="0070C0"/>
                </a:solidFill>
                <a:ea typeface="Calibri"/>
                <a:cs typeface="Arial"/>
              </a:rPr>
              <a:t> three Preventive</a:t>
            </a: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 )</a:t>
            </a:r>
            <a:endParaRPr lang="en-US" sz="20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   </a:t>
            </a:r>
            <a:r>
              <a:rPr lang="ar-SA" sz="2800" dirty="0" err="1">
                <a:ea typeface="Calibri"/>
                <a:cs typeface="Arial"/>
              </a:rPr>
              <a:t>هى</a:t>
            </a:r>
            <a:r>
              <a:rPr lang="ar-SA" sz="2800" dirty="0">
                <a:ea typeface="Calibri"/>
                <a:cs typeface="Arial"/>
              </a:rPr>
              <a:t> الجهود التأهيلية بواسطة </a:t>
            </a:r>
            <a:r>
              <a:rPr lang="ar-SA" sz="2800" dirty="0" smtClean="0">
                <a:ea typeface="Calibri"/>
                <a:cs typeface="Arial"/>
              </a:rPr>
              <a:t>الأخصائيين </a:t>
            </a:r>
            <a:r>
              <a:rPr lang="ar-SA" sz="2800" dirty="0">
                <a:ea typeface="Calibri"/>
                <a:cs typeface="Arial"/>
              </a:rPr>
              <a:t>الاجتماعيين وغيرهم من المهنيين لمساعدة </a:t>
            </a:r>
            <a:r>
              <a:rPr lang="ar-SA" sz="2800" dirty="0" smtClean="0">
                <a:ea typeface="Calibri"/>
                <a:cs typeface="Arial"/>
              </a:rPr>
              <a:t>أنساق </a:t>
            </a:r>
            <a:r>
              <a:rPr lang="ar-SA" sz="2800" dirty="0">
                <a:ea typeface="Calibri"/>
                <a:cs typeface="Arial"/>
              </a:rPr>
              <a:t>التعامل الذين يعانون بالفعل من مشكلة معينة </a:t>
            </a:r>
            <a:r>
              <a:rPr lang="ar-SA" sz="2800" dirty="0" err="1">
                <a:ea typeface="Calibri"/>
                <a:cs typeface="Arial"/>
              </a:rPr>
              <a:t>كى</a:t>
            </a:r>
            <a:r>
              <a:rPr lang="ar-SA" sz="2800" dirty="0">
                <a:ea typeface="Calibri"/>
                <a:cs typeface="Arial"/>
              </a:rPr>
              <a:t> يتعافى من تأثيراتها ، وتنمية قوى كافية تحول دون عودتها </a:t>
            </a:r>
            <a:r>
              <a:rPr lang="ar-SA" sz="2800" dirty="0" smtClean="0">
                <a:ea typeface="Calibri"/>
                <a:cs typeface="Arial"/>
              </a:rPr>
              <a:t>.</a:t>
            </a:r>
            <a:endParaRPr lang="en-US" sz="20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التعليمي:</a:t>
            </a:r>
            <a:endParaRPr lang="en-US" sz="20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    يجب على المرشد الطلابي حل المشكلة ومساعدة الطلاب الذين يعانون من المشكلة والتعاون مع </a:t>
            </a:r>
            <a:r>
              <a:rPr lang="ar-SA" sz="2800" dirty="0" smtClean="0">
                <a:ea typeface="Calibri"/>
                <a:cs typeface="Arial"/>
              </a:rPr>
              <a:t>الأخصائي </a:t>
            </a:r>
            <a:r>
              <a:rPr lang="ar-SA" sz="2800" dirty="0" err="1">
                <a:ea typeface="Calibri"/>
                <a:cs typeface="Arial"/>
              </a:rPr>
              <a:t>النفسى</a:t>
            </a:r>
            <a:r>
              <a:rPr lang="ar-SA" sz="2800" dirty="0">
                <a:ea typeface="Calibri"/>
                <a:cs typeface="Arial"/>
              </a:rPr>
              <a:t> والمدرسين بالمدرسة للتدخل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علاج المشكلات المدرسية .</a:t>
            </a:r>
            <a:endParaRPr lang="en-US" sz="20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 </a:t>
            </a:r>
            <a:endParaRPr lang="en-US" sz="20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229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>
                <a:ea typeface="Calibri"/>
                <a:cs typeface="Arial"/>
              </a:rPr>
              <a:t>المداخل والنماذج التنموية</a:t>
            </a:r>
            <a:endParaRPr lang="ar-SA" b="1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ar-SA" sz="2800" b="1" dirty="0" smtClean="0">
                <a:solidFill>
                  <a:srgbClr val="0070C0"/>
                </a:solidFill>
                <a:ea typeface="Calibri"/>
                <a:cs typeface="Arial"/>
              </a:rPr>
              <a:t>نموذج </a:t>
            </a: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التنمية المحلية ( </a:t>
            </a:r>
            <a:r>
              <a:rPr lang="en-US" sz="2800" b="1" dirty="0">
                <a:solidFill>
                  <a:srgbClr val="0070C0"/>
                </a:solidFill>
                <a:ea typeface="Calibri"/>
                <a:cs typeface="Arial"/>
              </a:rPr>
              <a:t>Local Development</a:t>
            </a: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 ) </a:t>
            </a:r>
            <a:endParaRPr lang="ar-SA" sz="2800" b="1" dirty="0" smtClean="0">
              <a:solidFill>
                <a:srgbClr val="0070C0"/>
              </a:solidFill>
              <a:ea typeface="Calibri"/>
              <a:cs typeface="Arial"/>
            </a:endParaRPr>
          </a:p>
          <a:p>
            <a:pPr marL="457200" indent="-457200" algn="just" rtl="1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ar-SA" sz="2800" dirty="0">
                <a:ea typeface="Calibri"/>
                <a:cs typeface="Arial"/>
              </a:rPr>
              <a:t>يقوم على اساس تشجيع سكان المجتمع على العمل </a:t>
            </a:r>
            <a:r>
              <a:rPr lang="ar-SA" sz="2800" dirty="0" err="1">
                <a:ea typeface="Calibri"/>
                <a:cs typeface="Arial"/>
              </a:rPr>
              <a:t>باسلوب</a:t>
            </a:r>
            <a:r>
              <a:rPr lang="ar-SA" sz="2800" dirty="0">
                <a:ea typeface="Calibri"/>
                <a:cs typeface="Arial"/>
              </a:rPr>
              <a:t> </a:t>
            </a:r>
            <a:r>
              <a:rPr lang="ar-SA" sz="2800" dirty="0" err="1">
                <a:ea typeface="Calibri"/>
                <a:cs typeface="Arial"/>
              </a:rPr>
              <a:t>منهجى</a:t>
            </a:r>
            <a:r>
              <a:rPr lang="ar-SA" sz="2800" dirty="0">
                <a:ea typeface="Calibri"/>
                <a:cs typeface="Arial"/>
              </a:rPr>
              <a:t> لحل مشكلاتهم واشباع حاجاتهم من خلال الشعور المشترك والتعاون مع جماعات المجتمع لتحديد مشكلاتهم ومواجهتها بطريقة منظمة ، ومن الادوار </a:t>
            </a:r>
            <a:r>
              <a:rPr lang="ar-SA" sz="2800" dirty="0" err="1">
                <a:ea typeface="Calibri"/>
                <a:cs typeface="Arial"/>
              </a:rPr>
              <a:t>التى</a:t>
            </a:r>
            <a:r>
              <a:rPr lang="ar-SA" sz="2800" dirty="0">
                <a:ea typeface="Calibri"/>
                <a:cs typeface="Arial"/>
              </a:rPr>
              <a:t> يمارسها الممارس العام ارتباطا بهذا المدخل دوره </a:t>
            </a:r>
            <a:r>
              <a:rPr lang="ar-SA" sz="2800" dirty="0" err="1">
                <a:ea typeface="Calibri"/>
                <a:cs typeface="Arial"/>
              </a:rPr>
              <a:t>كمنمى</a:t>
            </a:r>
            <a:r>
              <a:rPr lang="ar-SA" sz="2800" dirty="0">
                <a:ea typeface="Calibri"/>
                <a:cs typeface="Arial"/>
              </a:rPr>
              <a:t> ، منسق ، قائد </a:t>
            </a:r>
            <a:r>
              <a:rPr lang="ar-SA" sz="2800" dirty="0" err="1">
                <a:ea typeface="Calibri"/>
                <a:cs typeface="Arial"/>
              </a:rPr>
              <a:t>مهنى</a:t>
            </a:r>
            <a:r>
              <a:rPr lang="ar-SA" sz="2800" dirty="0">
                <a:ea typeface="Calibri"/>
                <a:cs typeface="Arial"/>
              </a:rPr>
              <a:t> ، ممكن ، كمعلم مهارات مما ينمى قدرة المواطنين على التعامل مع المشكلات وادراكهم لبيئتهم وتنمية العلاقات بينهم </a:t>
            </a:r>
            <a:endParaRPr lang="en-US" sz="20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529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600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ea typeface="Calibri"/>
                <a:cs typeface="Arial"/>
              </a:rPr>
              <a:t>وبالتطبيق على المجال التعليمي:</a:t>
            </a:r>
            <a:endParaRPr lang="en-US" sz="20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    يستخدمه المرشد الطلابي لتنمية المجتمع المحلى المحيط  بالمدرسة من خلال فتح المدرس لممارسة النشاط ، استغلال الفصول لمحو الامية ، اقامة برامج تنمية وعى باستمرار </a:t>
            </a:r>
            <a:r>
              <a:rPr lang="ar-SA" sz="2800" dirty="0" smtClean="0">
                <a:ea typeface="Calibri"/>
                <a:cs typeface="Arial"/>
              </a:rPr>
              <a:t>لأولياء </a:t>
            </a:r>
            <a:r>
              <a:rPr lang="ar-SA" sz="2800" dirty="0">
                <a:ea typeface="Calibri"/>
                <a:cs typeface="Arial"/>
              </a:rPr>
              <a:t>الامور والحى المحيط بالمدرسة لان المدرسة </a:t>
            </a:r>
            <a:r>
              <a:rPr lang="ar-SA" sz="2800" dirty="0" err="1">
                <a:ea typeface="Calibri"/>
                <a:cs typeface="Arial"/>
              </a:rPr>
              <a:t>هى</a:t>
            </a:r>
            <a:r>
              <a:rPr lang="ar-SA" sz="2800" dirty="0">
                <a:ea typeface="Calibri"/>
                <a:cs typeface="Arial"/>
              </a:rPr>
              <a:t> مركز اشعاع للمنطقة المتواجدة فيها ...الخ ، ومساعدة المجتمع المحلى المحيط بالمدرسة على كيفية التعامل مع المشكلات المجتمعية وتنمية العلاقات بينهم .</a:t>
            </a:r>
            <a:endParaRPr lang="en-US" sz="20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 </a:t>
            </a:r>
            <a:endParaRPr lang="en-US" sz="20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 </a:t>
            </a:r>
            <a:endParaRPr lang="en-US" sz="20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139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1769</TotalTime>
  <Words>1022</Words>
  <Application>Microsoft Office PowerPoint</Application>
  <PresentationFormat>A4 Paper (210x297 mm)</PresentationFormat>
  <Paragraphs>58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المحاضرة التاسعة</vt:lpstr>
      <vt:lpstr>عناصر المحاضرة</vt:lpstr>
      <vt:lpstr>مقدمة</vt:lpstr>
      <vt:lpstr>المداخل والنماذج العلاجية </vt:lpstr>
      <vt:lpstr>Slide 5</vt:lpstr>
      <vt:lpstr>مدخل التدخل فى الأزمات ( Crisis Approach ) </vt:lpstr>
      <vt:lpstr>Slide 7</vt:lpstr>
      <vt:lpstr>نموذج الجسر كاى هوفمان الفن ساللى ( Kay S. Hoffman and Alvin L  )</vt:lpstr>
      <vt:lpstr> ) Frank M . Loewenberg) نموذج حل المشكلة فرانك لوينبرج</vt:lpstr>
      <vt:lpstr>نموذج الحياة</vt:lpstr>
      <vt:lpstr>المداخل والنماذج الوقائية</vt:lpstr>
      <vt:lpstr>Slide 12</vt:lpstr>
      <vt:lpstr>Slide 13</vt:lpstr>
      <vt:lpstr>المداخل والنماذج التنموية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Sulaiman</cp:lastModifiedBy>
  <cp:revision>225</cp:revision>
  <dcterms:created xsi:type="dcterms:W3CDTF">2009-10-14T19:14:34Z</dcterms:created>
  <dcterms:modified xsi:type="dcterms:W3CDTF">2012-04-14T22:07:39Z</dcterms:modified>
</cp:coreProperties>
</file>