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67" r:id="rId3"/>
    <p:sldId id="259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3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1576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العاشرة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indent="457200" rtl="1">
              <a:lnSpc>
                <a:spcPct val="115000"/>
              </a:lnSpc>
              <a:spcAft>
                <a:spcPts val="1000"/>
              </a:spcAft>
            </a:pPr>
            <a:r>
              <a:rPr lang="ar-SA" sz="3600" b="1" dirty="0">
                <a:solidFill>
                  <a:srgbClr val="FF0000"/>
                </a:solidFill>
                <a:ea typeface="Calibri"/>
                <a:cs typeface="Arial"/>
              </a:rPr>
              <a:t>أدوار المرشد الطلابي في المجال </a:t>
            </a:r>
            <a:r>
              <a:rPr lang="ar-SA" sz="3600" b="1" dirty="0" smtClean="0">
                <a:solidFill>
                  <a:srgbClr val="FF0000"/>
                </a:solidFill>
                <a:ea typeface="Calibri"/>
                <a:cs typeface="Arial"/>
              </a:rPr>
              <a:t>التعليمي</a:t>
            </a:r>
            <a:endParaRPr lang="en-US" sz="3600" b="1" dirty="0">
              <a:solidFill>
                <a:srgbClr val="FF0000"/>
              </a:solidFill>
              <a:ea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accent1"/>
                </a:solidFill>
              </a:rPr>
              <a:t>عناصر المحاضرة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ea typeface="Calibri"/>
                <a:cs typeface="Arial"/>
              </a:rPr>
              <a:t>مقدمة</a:t>
            </a:r>
            <a:endParaRPr lang="ar-SA" sz="40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EG" sz="4000" b="1" dirty="0" smtClean="0">
                <a:ea typeface="Calibri"/>
                <a:cs typeface="Arial"/>
              </a:rPr>
              <a:t>أدوار </a:t>
            </a:r>
            <a:r>
              <a:rPr lang="ar-EG" sz="4000" b="1" dirty="0">
                <a:ea typeface="Calibri"/>
                <a:cs typeface="Arial"/>
              </a:rPr>
              <a:t>المرشد الطلابي كممارس عام فى المجال التعليمي </a:t>
            </a:r>
            <a:endParaRPr lang="ar-SA" sz="4000" b="1" dirty="0" smtClean="0">
              <a:ea typeface="Calibri"/>
              <a:cs typeface="Arial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EG" sz="4000" b="1" dirty="0">
                <a:ea typeface="Calibri"/>
                <a:cs typeface="Arial"/>
              </a:rPr>
              <a:t>المجالس واللجان المدرسية التي يشارك فيها المرشد الطلابي</a:t>
            </a:r>
            <a:br>
              <a:rPr lang="ar-EG" sz="4000" b="1" dirty="0">
                <a:ea typeface="Calibri"/>
                <a:cs typeface="Arial"/>
              </a:rPr>
            </a:br>
            <a:r>
              <a:rPr lang="ar-SA" sz="4000" b="1" dirty="0" smtClean="0">
                <a:ea typeface="Calibri"/>
                <a:cs typeface="Arial"/>
              </a:rPr>
              <a:t> </a:t>
            </a:r>
            <a:endParaRPr lang="en-US" sz="4000" b="1" dirty="0" smtClean="0">
              <a:cs typeface="Arial" pitchFamily="34" charset="0"/>
            </a:endParaRPr>
          </a:p>
          <a:p>
            <a:r>
              <a:rPr lang="en-GB" sz="4000" b="1" dirty="0" smtClean="0">
                <a:cs typeface="Arial" pitchFamily="34" charset="0"/>
              </a:rPr>
              <a:t>  </a:t>
            </a:r>
            <a:r>
              <a:rPr lang="en-US" sz="4000" b="1" dirty="0" smtClean="0">
                <a:cs typeface="Arial" pitchFamily="34" charset="0"/>
              </a:rPr>
              <a:t>     </a:t>
            </a:r>
            <a:r>
              <a:rPr lang="en-GB" sz="4000" b="1" dirty="0" smtClean="0">
                <a:cs typeface="Arial" pitchFamily="34" charset="0"/>
              </a:rPr>
              <a:t>     </a:t>
            </a:r>
            <a:endParaRPr lang="ar-EG" sz="4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 smtClean="0">
                <a:solidFill>
                  <a:srgbClr val="0070C0"/>
                </a:solidFill>
                <a:ea typeface="Calibri"/>
                <a:cs typeface="Arial"/>
              </a:rPr>
              <a:t>مقدمة:</a:t>
            </a:r>
            <a:endParaRPr lang="en-US" sz="32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indent="457200" algn="just" rtl="1">
              <a:lnSpc>
                <a:spcPct val="115000"/>
              </a:lnSpc>
              <a:spcAft>
                <a:spcPts val="0"/>
              </a:spcAft>
            </a:pPr>
            <a:endParaRPr lang="ar-SA" sz="3600" dirty="0" smtClean="0">
              <a:latin typeface="Times New Roman"/>
              <a:ea typeface="Times New Roman"/>
              <a:cs typeface="Simplified Arabic"/>
            </a:endParaRPr>
          </a:p>
          <a:p>
            <a:pPr indent="457200" algn="just" rtl="1">
              <a:lnSpc>
                <a:spcPct val="115000"/>
              </a:lnSpc>
              <a:spcAft>
                <a:spcPts val="0"/>
              </a:spcAft>
            </a:pPr>
            <a:r>
              <a:rPr lang="ar-SA" sz="3600" dirty="0" smtClean="0">
                <a:latin typeface="Times New Roman"/>
                <a:ea typeface="Times New Roman"/>
                <a:cs typeface="Simplified Arabic"/>
              </a:rPr>
              <a:t>لكي </a:t>
            </a:r>
            <a:r>
              <a:rPr lang="ar-SA" sz="3600" dirty="0">
                <a:latin typeface="Times New Roman"/>
                <a:ea typeface="Times New Roman"/>
                <a:cs typeface="Simplified Arabic"/>
              </a:rPr>
              <a:t>يصبح المرشد الطلابي قدوة حسنة علية أن يكون ممتاز السيرة والسلوك ومتمكنا من مساعدة الطالب على فهم ذاته ، ومعرفة قدراته ، والتغلب على ما يواجه من صعوبات ليحقق التوافق النفسي والتربوي والاجتماعي والمهني لبناء شخصية إسلامية سوية وذلك عن طريق قيامة بالآتي :-</a:t>
            </a:r>
            <a:endParaRPr lang="en-US" sz="2400" dirty="0">
              <a:ea typeface="Calibri"/>
              <a:cs typeface="Arial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endParaRPr lang="ar-SA" sz="2400" dirty="0" smtClean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400" dirty="0" smtClean="0">
                <a:ea typeface="Times New Roman"/>
                <a:cs typeface="Times New Roman"/>
              </a:rPr>
              <a:t>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تبصير المجتمع المدرسي بأهداف التوجيه والإرشاد وخططه وبرامجه وخدماته ، وبناء علاقات مهنية مثمرة مع منسوبي المدرسة جميعهم ومع أولياء أمور الطلاب 0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ea typeface="Times New Roman"/>
                <a:cs typeface="Times New Roman"/>
              </a:rPr>
              <a:t> </a:t>
            </a:r>
            <a:r>
              <a:rPr lang="ar-SA" sz="2400" dirty="0" smtClean="0">
                <a:latin typeface="Times New Roman"/>
                <a:ea typeface="Times New Roman"/>
                <a:cs typeface="Simplified Arabic"/>
              </a:rPr>
              <a:t>إعداد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الخطط العامة السنوية لبرامج التوجيه والإرشاد في ضوء التعليمات المنظمة لذلك واعتمادها من مدير المدرسة 0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latin typeface="Times New Roman"/>
                <a:ea typeface="Times New Roman"/>
                <a:cs typeface="Simplified Arabic"/>
              </a:rPr>
              <a:t> تنفيذ برامج التوجيه والإرشاد وخدماته الإنمائية والوقائية والعلاجية 0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latin typeface="Times New Roman"/>
                <a:ea typeface="Times New Roman"/>
                <a:cs typeface="Simplified Arabic"/>
              </a:rPr>
              <a:t> تعبئة السجل الشامل للطالب والمحافظة على سريته وتنظيم الملفات والسجلات الخاصة بالتوجيه والإرشاد 0</a:t>
            </a:r>
            <a:endParaRPr lang="en-US" sz="2400" dirty="0">
              <a:ea typeface="Calibri"/>
              <a:cs typeface="Arial"/>
            </a:endParaRPr>
          </a:p>
          <a:p>
            <a:r>
              <a:rPr lang="ar-SA" sz="2400" dirty="0">
                <a:ea typeface="Times New Roman"/>
                <a:cs typeface="Times New Roman"/>
              </a:rPr>
              <a:t>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بحث حالات الطلاب التحصيلية  والسلوكية وتقديم الخدمات الإرشادية التي من شأنها تحقيق أهداف المرحلة التعليمية 0</a:t>
            </a:r>
            <a:endParaRPr lang="en-US" sz="2400" dirty="0">
              <a:ea typeface="Calibri"/>
              <a:cs typeface="Arial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endParaRPr lang="en-US" sz="28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400" dirty="0">
                <a:ea typeface="Times New Roman"/>
                <a:cs typeface="Times New Roman"/>
              </a:rPr>
              <a:t> </a:t>
            </a:r>
            <a:r>
              <a:rPr lang="ar-SA" sz="2400" dirty="0" smtClean="0">
                <a:latin typeface="Times New Roman"/>
                <a:ea typeface="Times New Roman"/>
                <a:cs typeface="Simplified Arabic"/>
              </a:rPr>
              <a:t>رعاية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الطلاب الموهوبين دراسياً وتشجيعهم وتوجيههم ومنحهم الحوافز والمكافآت، وتقديم برامج إضافية لهم 0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400" dirty="0">
                <a:ea typeface="Times New Roman"/>
                <a:cs typeface="Times New Roman"/>
              </a:rPr>
              <a:t> </a:t>
            </a:r>
            <a:r>
              <a:rPr lang="ar-SA" sz="2400" dirty="0" smtClean="0">
                <a:latin typeface="Times New Roman"/>
                <a:ea typeface="Times New Roman"/>
                <a:cs typeface="Simplified Arabic"/>
              </a:rPr>
              <a:t>متابعة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الطلاب المتأخرين دراسياً ودراسة أسباب  تأخرهم وعلاجها واتخاذ الخطوات اللازمة للارتقاء بمستوياتهم 0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400" dirty="0" smtClean="0">
                <a:ea typeface="Times New Roman"/>
                <a:cs typeface="Times New Roman"/>
              </a:rPr>
              <a:t> </a:t>
            </a:r>
            <a:r>
              <a:rPr lang="ar-SA" sz="2400" dirty="0" smtClean="0">
                <a:latin typeface="Times New Roman"/>
                <a:ea typeface="Times New Roman"/>
                <a:cs typeface="Simplified Arabic"/>
              </a:rPr>
              <a:t>تحري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الأحوال الأسرية للتلاميذ وخاصة الاقتصادية منها ، ومساعدة المحتاجين منهم عن طريق الصندوق المدرسي </a:t>
            </a:r>
            <a:r>
              <a:rPr lang="ar-SA" sz="2400" dirty="0" smtClean="0">
                <a:latin typeface="Times New Roman"/>
                <a:ea typeface="Times New Roman"/>
                <a:cs typeface="Simplified Arabic"/>
              </a:rPr>
              <a:t>0</a:t>
            </a:r>
            <a:endParaRPr lang="ar-SA" sz="2400" dirty="0" smtClean="0">
              <a:ea typeface="Times New Roman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400" dirty="0" smtClean="0">
                <a:latin typeface="Times New Roman"/>
                <a:ea typeface="Times New Roman"/>
                <a:cs typeface="Simplified Arabic"/>
              </a:rPr>
              <a:t>دراسة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الحالات الفردية للطلاب الذين تظهر عليهم بوادر سلبية في السلوك ، وتفهم مشكلاتهم ، وتقديم التوجيه والنصح لهم حسب حالتهم 0</a:t>
            </a:r>
            <a:endParaRPr lang="en-US" sz="2400" b="1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2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915400" cy="1143000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endParaRPr lang="en-US" sz="32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602163"/>
          </a:xfrm>
        </p:spPr>
        <p:txBody>
          <a:bodyPr/>
          <a:lstStyle/>
          <a:p>
            <a:pPr marL="457200" indent="-457200" rtl="1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800" dirty="0">
                <a:latin typeface="Times New Roman"/>
                <a:ea typeface="Times New Roman"/>
                <a:cs typeface="Simplified Arabic"/>
              </a:rPr>
              <a:t>عقد لقاءات فردية مع 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أولياء </a:t>
            </a:r>
            <a:r>
              <a:rPr lang="ar-SA" sz="2800" dirty="0">
                <a:latin typeface="Times New Roman"/>
                <a:ea typeface="Times New Roman"/>
                <a:cs typeface="Simplified Arabic"/>
              </a:rPr>
              <a:t>أمور الطلاب الذين تظهر على أبنائهم بوادر سلبية في السلوك أو عدم التكيف مع الجو المدرسي  لاستطلاع آرائهم والتعاون معهم وبحث المشكلات الأسرية ذات الأثر في أحوال أولئك الطلاب 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0</a:t>
            </a:r>
            <a:endParaRPr lang="ar-SA" sz="1800" dirty="0" smtClean="0">
              <a:ea typeface="Times New Roman"/>
              <a:cs typeface="Arial"/>
            </a:endParaRPr>
          </a:p>
          <a:p>
            <a:pPr marL="171450" indent="-171450" rtl="1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800" dirty="0">
                <a:ea typeface="Times New Roman"/>
                <a:cs typeface="Times New Roman"/>
              </a:rPr>
              <a:t>   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إعداد </a:t>
            </a:r>
            <a:r>
              <a:rPr lang="ar-SA" sz="2800" dirty="0">
                <a:latin typeface="Times New Roman"/>
                <a:ea typeface="Times New Roman"/>
                <a:cs typeface="Simplified Arabic"/>
              </a:rPr>
              <a:t>تقارير دورية عن مستويات الطلاب العلمية والتربوية وتقديمها لمدير المدرسة 0</a:t>
            </a:r>
            <a:endParaRPr lang="en-US" sz="1800" dirty="0">
              <a:ea typeface="Calibri"/>
              <a:cs typeface="Arial"/>
            </a:endParaRPr>
          </a:p>
          <a:p>
            <a:pPr marL="457200" indent="-457200" rtl="1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إجراء </a:t>
            </a:r>
            <a:r>
              <a:rPr lang="ar-SA" sz="2800" dirty="0">
                <a:latin typeface="Times New Roman"/>
                <a:ea typeface="Times New Roman"/>
                <a:cs typeface="Simplified Arabic"/>
              </a:rPr>
              <a:t>البحوث والدراسات التربوية التي يتطلبها عمل المرشد 0</a:t>
            </a:r>
            <a:endParaRPr lang="en-US" sz="1800" dirty="0">
              <a:ea typeface="Calibri"/>
              <a:cs typeface="Arial"/>
            </a:endParaRPr>
          </a:p>
          <a:p>
            <a:pPr marL="285750" indent="-285750" rtl="1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ar-SA" sz="2800" dirty="0">
                <a:latin typeface="Times New Roman"/>
                <a:ea typeface="Times New Roman"/>
                <a:cs typeface="Simplified Arabic"/>
              </a:rPr>
              <a:t> القيام بأي أعمال أخرى يسندها إليه مدير المدرسة مما تقتضيه طبيعة العمل التعليمي 0</a:t>
            </a: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420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792162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3600" b="1" dirty="0">
                <a:solidFill>
                  <a:srgbClr val="0070C0"/>
                </a:solidFill>
                <a:ea typeface="Calibri"/>
                <a:cs typeface="Arial"/>
              </a:rPr>
              <a:t>- أدوار المرشد الطلابي كممارس عام فى المجال التعليمي :</a:t>
            </a:r>
            <a:r>
              <a:rPr lang="en-US" sz="3600" dirty="0">
                <a:solidFill>
                  <a:srgbClr val="0070C0"/>
                </a:solidFill>
                <a:ea typeface="Calibri"/>
                <a:cs typeface="Arial"/>
              </a:rPr>
              <a:t/>
            </a:r>
            <a:br>
              <a:rPr lang="en-US" sz="3600" dirty="0">
                <a:solidFill>
                  <a:srgbClr val="0070C0"/>
                </a:solidFill>
                <a:ea typeface="Calibri"/>
                <a:cs typeface="Arial"/>
              </a:rPr>
            </a:br>
            <a:endParaRPr lang="ar-SA" sz="3600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FF0000"/>
                </a:solidFill>
                <a:ea typeface="Calibri"/>
                <a:cs typeface="Arial"/>
              </a:rPr>
              <a:t>دور المخطط :</a:t>
            </a:r>
            <a:endParaRPr lang="en-US" sz="1800" dirty="0">
              <a:solidFill>
                <a:srgbClr val="FF00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 </a:t>
            </a:r>
            <a:r>
              <a:rPr lang="ar-SA" sz="2400" dirty="0" smtClean="0">
                <a:ea typeface="Calibri"/>
                <a:cs typeface="Arial"/>
              </a:rPr>
              <a:t>وفى </a:t>
            </a:r>
            <a:r>
              <a:rPr lang="ar-SA" sz="2400" dirty="0">
                <a:ea typeface="Calibri"/>
                <a:cs typeface="Arial"/>
              </a:rPr>
              <a:t>هذا الدور يقوم المرشد الطلابي بمجموعة من الأنشطة والعمليات  لمساعدة نسق العميل على تحقيق الأهداف , بطريقة منظمة وبأفضل وجه ممكن, وذلك بتحديد </a:t>
            </a:r>
            <a:r>
              <a:rPr lang="ar-SA" sz="2400" dirty="0" smtClean="0">
                <a:ea typeface="Calibri"/>
                <a:cs typeface="Arial"/>
              </a:rPr>
              <a:t>الحاجات والأولويات </a:t>
            </a:r>
            <a:r>
              <a:rPr lang="ar-SA" sz="2400" dirty="0">
                <a:ea typeface="Calibri"/>
                <a:cs typeface="Arial"/>
              </a:rPr>
              <a:t>وتحديد الموارد والإمكانيات ووضع خطة تنفيذية لتحقيق الأهداف الممكن تحقيقها </a:t>
            </a:r>
            <a:r>
              <a:rPr lang="ar-SA" sz="2400" dirty="0" smtClean="0">
                <a:ea typeface="Calibri"/>
                <a:cs typeface="Arial"/>
              </a:rPr>
              <a:t>.</a:t>
            </a:r>
            <a:endParaRPr lang="en-US" sz="1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9900"/>
                </a:solidFill>
                <a:ea typeface="Calibri"/>
                <a:cs typeface="Arial"/>
              </a:rPr>
              <a:t>تطبيق دور المخطط  فى المجال </a:t>
            </a: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التعليمي</a:t>
            </a:r>
            <a:endParaRPr lang="en-US" sz="1800" dirty="0">
              <a:solidFill>
                <a:srgbClr val="009900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التخطيط الجيد لجميع البرامج والخطط والتشكيلات وفقا لخطة الوزارة .</a:t>
            </a:r>
            <a:endParaRPr lang="en-US" sz="18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 ترتيب </a:t>
            </a:r>
            <a:r>
              <a:rPr lang="ar-SA" sz="2400" dirty="0" smtClean="0">
                <a:ea typeface="Calibri"/>
                <a:cs typeface="Arial"/>
              </a:rPr>
              <a:t>أولويات </a:t>
            </a:r>
            <a:r>
              <a:rPr lang="ar-SA" sz="2400" dirty="0">
                <a:ea typeface="Calibri"/>
                <a:cs typeface="Arial"/>
              </a:rPr>
              <a:t>الاحتياجات حسب امكانيات وموارد المدرسة .</a:t>
            </a: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83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915400" cy="1143000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endParaRPr lang="en-US" sz="32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334000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FF0000"/>
                </a:solidFill>
                <a:ea typeface="Calibri"/>
                <a:cs typeface="Arial"/>
              </a:rPr>
              <a:t>دور جامع ومحلل البيانات :</a:t>
            </a:r>
            <a:endParaRPr lang="en-US" sz="2400" dirty="0">
              <a:solidFill>
                <a:srgbClr val="FF00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  يقصد به قيامه بجمع البيانات اللازمة عن </a:t>
            </a:r>
            <a:r>
              <a:rPr lang="ar-SA" sz="2400" dirty="0" smtClean="0">
                <a:ea typeface="Calibri"/>
                <a:cs typeface="Arial"/>
              </a:rPr>
              <a:t>الأفراد </a:t>
            </a:r>
            <a:r>
              <a:rPr lang="ar-SA" sz="2400" dirty="0">
                <a:ea typeface="Calibri"/>
                <a:cs typeface="Arial"/>
              </a:rPr>
              <a:t>، الجماعات ، المؤسسات ، والمجتمعات ، فى نطاق الخدمة الاجتماعية ، ثم ينظم هذه البيانات ويصنفها ويحللها من أ</a:t>
            </a:r>
            <a:r>
              <a:rPr lang="ar-SA" sz="2400" dirty="0" smtClean="0">
                <a:ea typeface="Calibri"/>
                <a:cs typeface="Arial"/>
              </a:rPr>
              <a:t>جل </a:t>
            </a:r>
            <a:r>
              <a:rPr lang="ar-SA" sz="2400" dirty="0">
                <a:ea typeface="Calibri"/>
                <a:cs typeface="Arial"/>
              </a:rPr>
              <a:t>ان تتم بموجبها عملية اتخاذ القرارات المتعلقة ببرامج الرعاية الاجتماعية بحيث </a:t>
            </a:r>
            <a:r>
              <a:rPr lang="ar-SA" sz="2400" dirty="0" smtClean="0">
                <a:ea typeface="Calibri"/>
                <a:cs typeface="Arial"/>
              </a:rPr>
              <a:t>تأتى </a:t>
            </a:r>
            <a:r>
              <a:rPr lang="ar-SA" sz="2400" dirty="0">
                <a:ea typeface="Calibri"/>
                <a:cs typeface="Arial"/>
              </a:rPr>
              <a:t>هذه القرارات مستندة الى </a:t>
            </a:r>
            <a:r>
              <a:rPr lang="ar-SA" sz="2400" dirty="0" smtClean="0">
                <a:ea typeface="Calibri"/>
                <a:cs typeface="Arial"/>
              </a:rPr>
              <a:t>أساس </a:t>
            </a:r>
            <a:r>
              <a:rPr lang="ar-SA" sz="2400" dirty="0">
                <a:ea typeface="Calibri"/>
                <a:cs typeface="Arial"/>
              </a:rPr>
              <a:t>علمى سليم وبعيدا عن العشوائية 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9900"/>
                </a:solidFill>
                <a:ea typeface="Calibri"/>
                <a:cs typeface="Arial"/>
              </a:rPr>
              <a:t>تطبيق الدور فى المجال </a:t>
            </a: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التعليمي: </a:t>
            </a:r>
            <a:endParaRPr lang="en-US" sz="2400" dirty="0">
              <a:solidFill>
                <a:srgbClr val="009900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حصر جميع مؤسسات العمل الخيري المحيط بالمدرسة وتحليل بياناتها للاستفادة </a:t>
            </a:r>
            <a:r>
              <a:rPr lang="ar-SA" sz="2400" dirty="0" smtClean="0">
                <a:ea typeface="Calibri"/>
                <a:cs typeface="Arial"/>
              </a:rPr>
              <a:t>منها. 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المسح الاجتماعي لمعرفة احتياجات المجتمع المحيط بالمدرسة لتنفيذ مشاريع الخدمة العامة .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حصر جميع البيانات التى تتعلق </a:t>
            </a:r>
            <a:r>
              <a:rPr lang="ar-SA" sz="2400" dirty="0" smtClean="0">
                <a:ea typeface="Calibri"/>
                <a:cs typeface="Arial"/>
              </a:rPr>
              <a:t>بأنساق </a:t>
            </a:r>
            <a:r>
              <a:rPr lang="ar-SA" sz="2400" dirty="0">
                <a:ea typeface="Calibri"/>
                <a:cs typeface="Arial"/>
              </a:rPr>
              <a:t>التعامل التى سيتعامل معها .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887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0"/>
            <a:ext cx="8915400" cy="1143000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066800"/>
            <a:ext cx="8915400" cy="50593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FF0000"/>
                </a:solidFill>
                <a:ea typeface="Calibri"/>
                <a:cs typeface="Arial"/>
              </a:rPr>
              <a:t>دور المعلم :</a:t>
            </a:r>
            <a:endParaRPr lang="en-US" sz="2400" dirty="0">
              <a:solidFill>
                <a:srgbClr val="FF00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    ويقصد بدور الممارس كمعلم , قيامه بتزويد وحدة العمل بالمعلومات ، والمعارف ، </a:t>
            </a:r>
            <a:r>
              <a:rPr lang="ar-SA" sz="2400" dirty="0" smtClean="0">
                <a:ea typeface="Calibri"/>
                <a:cs typeface="Arial"/>
              </a:rPr>
              <a:t>والأفكار </a:t>
            </a:r>
            <a:r>
              <a:rPr lang="ar-SA" sz="2400" dirty="0">
                <a:ea typeface="Calibri"/>
                <a:cs typeface="Arial"/>
              </a:rPr>
              <a:t>، والتفسيرات ، والاتجاهات ، والخبرات ، وكذا المهارات ، التى تفيد هذه الوحدة أ</a:t>
            </a:r>
            <a:r>
              <a:rPr lang="ar-SA" sz="2400" dirty="0" smtClean="0">
                <a:ea typeface="Calibri"/>
                <a:cs typeface="Arial"/>
              </a:rPr>
              <a:t>فرادا أو أسرة </a:t>
            </a:r>
            <a:r>
              <a:rPr lang="ar-SA" sz="2400" dirty="0">
                <a:ea typeface="Calibri"/>
                <a:cs typeface="Arial"/>
              </a:rPr>
              <a:t>أ</a:t>
            </a:r>
            <a:r>
              <a:rPr lang="ar-SA" sz="2400" dirty="0" smtClean="0">
                <a:ea typeface="Calibri"/>
                <a:cs typeface="Arial"/>
              </a:rPr>
              <a:t>و </a:t>
            </a:r>
            <a:r>
              <a:rPr lang="ar-SA" sz="2400" dirty="0">
                <a:ea typeface="Calibri"/>
                <a:cs typeface="Arial"/>
              </a:rPr>
              <a:t>جماعة </a:t>
            </a:r>
            <a:r>
              <a:rPr lang="ar-SA" sz="2400" dirty="0" smtClean="0">
                <a:ea typeface="Calibri"/>
                <a:cs typeface="Arial"/>
              </a:rPr>
              <a:t>أو مؤسسة أو </a:t>
            </a:r>
            <a:r>
              <a:rPr lang="ar-SA" sz="2400" dirty="0">
                <a:ea typeface="Calibri"/>
                <a:cs typeface="Arial"/>
              </a:rPr>
              <a:t>مجتمع ( كجمهور ) فى مواجهة الواقع ، والمشكلات القائمة ، واتخاذ قرارات معينة </a:t>
            </a:r>
            <a:r>
              <a:rPr lang="ar-SA" sz="2400" dirty="0" smtClean="0">
                <a:ea typeface="Calibri"/>
                <a:cs typeface="Arial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9900"/>
                </a:solidFill>
                <a:ea typeface="Calibri"/>
                <a:cs typeface="Arial"/>
              </a:rPr>
              <a:t>تطبيق الدور فى المجال </a:t>
            </a: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التعليمي:</a:t>
            </a:r>
            <a:endParaRPr lang="en-US" sz="2400" dirty="0">
              <a:solidFill>
                <a:srgbClr val="0099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-	تزويد الطلاب بكيفية الاستذكار الجيد 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-	تزويد الطلاب </a:t>
            </a:r>
            <a:r>
              <a:rPr lang="ar-SA" sz="2400" dirty="0" smtClean="0">
                <a:ea typeface="Calibri"/>
                <a:cs typeface="Arial"/>
              </a:rPr>
              <a:t>والأسر </a:t>
            </a:r>
            <a:r>
              <a:rPr lang="ar-SA" sz="2400" dirty="0">
                <a:ea typeface="Calibri"/>
                <a:cs typeface="Arial"/>
              </a:rPr>
              <a:t>بكيفية مواجهة مشكلاتهم والاستفادة من امكانياتهم 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-	اكساب الطلاب المعارف الخاصة بجماعات النشاط الاجتماعية وكيفية الاستفادة منها .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82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FF0000"/>
                </a:solidFill>
                <a:ea typeface="Calibri"/>
                <a:cs typeface="Arial"/>
              </a:rPr>
              <a:t>دور المدافع :</a:t>
            </a:r>
            <a:endParaRPr lang="en-US" sz="2800" b="1" dirty="0">
              <a:solidFill>
                <a:srgbClr val="FF00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 يقصد به مساعدة </a:t>
            </a:r>
            <a:r>
              <a:rPr lang="ar-SA" sz="2400" dirty="0" smtClean="0">
                <a:ea typeface="Calibri"/>
                <a:cs typeface="Arial"/>
              </a:rPr>
              <a:t>أنساق </a:t>
            </a:r>
            <a:r>
              <a:rPr lang="ar-SA" sz="2400" dirty="0">
                <a:ea typeface="Calibri"/>
                <a:cs typeface="Arial"/>
              </a:rPr>
              <a:t>العملاء على احداث التغيير فى ظروفهم التى تسهم فى حدوث المشكلة بالإضافة الى وقاية العملاء وحمايتهم من خلال مساعدتهم على الاعتراف بحقوقهم التى يجب </a:t>
            </a:r>
            <a:r>
              <a:rPr lang="ar-SA" sz="2400" dirty="0" smtClean="0">
                <a:ea typeface="Calibri"/>
                <a:cs typeface="Arial"/>
              </a:rPr>
              <a:t>أن </a:t>
            </a:r>
            <a:r>
              <a:rPr lang="ar-SA" sz="2400" dirty="0">
                <a:ea typeface="Calibri"/>
                <a:cs typeface="Arial"/>
              </a:rPr>
              <a:t>يكتسبوها والواجبات المرتبطة بها </a:t>
            </a:r>
            <a:r>
              <a:rPr lang="ar-SA" sz="2400" dirty="0" smtClean="0">
                <a:ea typeface="Calibri"/>
                <a:cs typeface="Arial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9900"/>
                </a:solidFill>
                <a:ea typeface="Calibri"/>
                <a:cs typeface="Arial"/>
              </a:rPr>
              <a:t>تطبيق الدور فى المجال </a:t>
            </a: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التعليمي:</a:t>
            </a:r>
            <a:endParaRPr lang="en-US" sz="2400" dirty="0">
              <a:solidFill>
                <a:srgbClr val="0099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	- المطالبة بتوفير خدمات وبرامج لجميع الفئات الخاصة بالمدرسة 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	- المطالبة بإجراء تعديلات وتغييرات فى سياسة المدرسة 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	- المطالبة من القيادات بالمساعدة فى مواجهة الظواهر الاجتماعية 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ea typeface="Calibri"/>
                <a:cs typeface="Arial"/>
              </a:rPr>
              <a:t> 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097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endParaRPr lang="en-US" sz="2800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FF0000"/>
                </a:solidFill>
                <a:ea typeface="Calibri"/>
                <a:cs typeface="Arial"/>
              </a:rPr>
              <a:t>دور المعالج :</a:t>
            </a:r>
            <a:endParaRPr lang="en-US" sz="2400" dirty="0">
              <a:solidFill>
                <a:srgbClr val="FF00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وفى هذا الدور يقوم المرشد الطلابي بالتأثير في نسق العميل لمساعدتهم في علاج مشكلاتهم سواء كانوا </a:t>
            </a:r>
            <a:r>
              <a:rPr lang="ar-SA" sz="2400" dirty="0" smtClean="0">
                <a:ea typeface="Calibri"/>
                <a:cs typeface="Arial"/>
              </a:rPr>
              <a:t>أفرادا </a:t>
            </a:r>
            <a:r>
              <a:rPr lang="ar-SA" sz="2400" dirty="0">
                <a:ea typeface="Calibri"/>
                <a:cs typeface="Arial"/>
              </a:rPr>
              <a:t>أو جماعات , وأيضا علاج البيئة الاجتماعية كالتأثير داخل الأسرة أو فريق العمل المؤسسي أو التأثير في المجتمع العام 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9900"/>
                </a:solidFill>
                <a:ea typeface="Calibri"/>
                <a:cs typeface="Arial"/>
              </a:rPr>
              <a:t>تطبيق الدور فى المجال </a:t>
            </a: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التعليمي:</a:t>
            </a:r>
            <a:endParaRPr lang="en-US" sz="2400" dirty="0">
              <a:solidFill>
                <a:srgbClr val="009900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مواجهة المشكلات التى تواجه الطلاب فى المدرسة وتؤثر على تحصيلهم .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 تعديل سلوكيات الطلاب السلوكية </a:t>
            </a:r>
            <a:r>
              <a:rPr lang="ar-SA" sz="2400" dirty="0" smtClean="0">
                <a:ea typeface="Calibri"/>
                <a:cs typeface="Arial"/>
              </a:rPr>
              <a:t>وأفكار الأسر </a:t>
            </a:r>
            <a:r>
              <a:rPr lang="ar-SA" sz="2400" dirty="0">
                <a:ea typeface="Calibri"/>
                <a:cs typeface="Arial"/>
              </a:rPr>
              <a:t>الخاطئة نحو التعليم .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  حل الخلافات التى تحدث بين الآباء والمعلمين </a:t>
            </a:r>
            <a:r>
              <a:rPr lang="ar-SA" sz="2400" dirty="0" smtClean="0">
                <a:ea typeface="Calibri"/>
                <a:cs typeface="Arial"/>
              </a:rPr>
              <a:t>أو </a:t>
            </a:r>
            <a:r>
              <a:rPr lang="ar-SA" sz="2400" dirty="0">
                <a:ea typeface="Calibri"/>
                <a:cs typeface="Arial"/>
              </a:rPr>
              <a:t>الآباء وادارة المدرسة .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92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FF0000"/>
                </a:solidFill>
                <a:ea typeface="Calibri"/>
                <a:cs typeface="Arial"/>
              </a:rPr>
              <a:t>دور المستشار :</a:t>
            </a:r>
            <a:endParaRPr lang="en-US" sz="1800" dirty="0">
              <a:solidFill>
                <a:srgbClr val="FF00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 يقصد بدور المرشد الطلابي كمستشار , استخدام المرشد الطلابي لمهاراته فى مجال تخصصه , لمساعدة طالبى الاستشارة على مواجهة مشكلة حالية يعانون منها ومساعدتهم على التفكير بانتظام وموضوعية لمواجهة المشكلات ، وزيادة قدراتهم على انتقاء </a:t>
            </a:r>
            <a:r>
              <a:rPr lang="ar-SA" sz="2400" dirty="0" smtClean="0">
                <a:ea typeface="Calibri"/>
                <a:cs typeface="Arial"/>
              </a:rPr>
              <a:t>أنسب </a:t>
            </a:r>
            <a:r>
              <a:rPr lang="ar-SA" sz="2400" dirty="0">
                <a:ea typeface="Calibri"/>
                <a:cs typeface="Arial"/>
              </a:rPr>
              <a:t>الحلول لها مستخدما فى ذلك </a:t>
            </a:r>
            <a:r>
              <a:rPr lang="ar-SA" sz="2400" dirty="0" smtClean="0">
                <a:ea typeface="Calibri"/>
                <a:cs typeface="Arial"/>
              </a:rPr>
              <a:t>أنسب </a:t>
            </a:r>
            <a:r>
              <a:rPr lang="ar-SA" sz="2400" dirty="0">
                <a:ea typeface="Calibri"/>
                <a:cs typeface="Arial"/>
              </a:rPr>
              <a:t>معارف الخدمة الاجتماعية لمساعدة </a:t>
            </a:r>
            <a:r>
              <a:rPr lang="ar-SA" sz="2400" dirty="0" smtClean="0">
                <a:ea typeface="Calibri"/>
                <a:cs typeface="Arial"/>
              </a:rPr>
              <a:t>أنساق </a:t>
            </a:r>
            <a:r>
              <a:rPr lang="ar-SA" sz="2400" dirty="0">
                <a:ea typeface="Calibri"/>
                <a:cs typeface="Arial"/>
              </a:rPr>
              <a:t>العملاء على تحقيق </a:t>
            </a:r>
            <a:r>
              <a:rPr lang="ar-SA" sz="2400" dirty="0" smtClean="0">
                <a:ea typeface="Calibri"/>
                <a:cs typeface="Arial"/>
              </a:rPr>
              <a:t>أهدافهم </a:t>
            </a:r>
            <a:r>
              <a:rPr lang="ar-SA" sz="2400" dirty="0">
                <a:ea typeface="Calibri"/>
                <a:cs typeface="Arial"/>
              </a:rPr>
              <a:t>.</a:t>
            </a:r>
            <a:endParaRPr lang="en-US" sz="1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9900"/>
                </a:solidFill>
                <a:ea typeface="Calibri"/>
                <a:cs typeface="Arial"/>
              </a:rPr>
              <a:t>تطبيق الدور فى المجال </a:t>
            </a: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التعليمي</a:t>
            </a:r>
            <a:endParaRPr lang="en-US" sz="1800" b="1" dirty="0">
              <a:solidFill>
                <a:srgbClr val="009900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  تقديم المشورة الفنية دائما لرواد الفصول .</a:t>
            </a:r>
            <a:endParaRPr lang="en-US" sz="18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تقديم المشورة الفنية </a:t>
            </a:r>
            <a:r>
              <a:rPr lang="ar-SA" sz="2400" dirty="0" smtClean="0">
                <a:ea typeface="Calibri"/>
                <a:cs typeface="Arial"/>
              </a:rPr>
              <a:t>والآراء </a:t>
            </a:r>
            <a:r>
              <a:rPr lang="ar-SA" sz="2400" dirty="0">
                <a:ea typeface="Calibri"/>
                <a:cs typeface="Arial"/>
              </a:rPr>
              <a:t>فى اجتماعات المجالس المختلفة بالمدرسة.</a:t>
            </a:r>
            <a:endParaRPr lang="en-US" sz="18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تقديم المشورة الفنية فى لجنة تقييم السلوك .</a:t>
            </a: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438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FF0000"/>
                </a:solidFill>
                <a:ea typeface="Calibri"/>
                <a:cs typeface="Arial"/>
              </a:rPr>
              <a:t>دور المنسق :</a:t>
            </a:r>
            <a:endParaRPr lang="en-US" sz="2400" dirty="0">
              <a:solidFill>
                <a:srgbClr val="FF00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  مجموعة الجهود التى يبذلها الممارس العام , لتوحيد </a:t>
            </a:r>
            <a:r>
              <a:rPr lang="ar-SA" sz="2400" dirty="0" smtClean="0">
                <a:ea typeface="Calibri"/>
                <a:cs typeface="Arial"/>
              </a:rPr>
              <a:t>الأنساق </a:t>
            </a:r>
            <a:r>
              <a:rPr lang="ar-SA" sz="2400" dirty="0">
                <a:ea typeface="Calibri"/>
                <a:cs typeface="Arial"/>
              </a:rPr>
              <a:t>المختلفة بما يتضمن من نسق التعامل ونسق الممارسين من المرشدين </a:t>
            </a:r>
            <a:r>
              <a:rPr lang="ar-SA" sz="2400" dirty="0" smtClean="0">
                <a:ea typeface="Calibri"/>
                <a:cs typeface="Arial"/>
              </a:rPr>
              <a:t>الطلابيين </a:t>
            </a:r>
            <a:r>
              <a:rPr lang="ar-SA" sz="2400" dirty="0">
                <a:ea typeface="Calibri"/>
                <a:cs typeface="Arial"/>
              </a:rPr>
              <a:t>والتخصصات </a:t>
            </a:r>
            <a:r>
              <a:rPr lang="ar-SA" sz="2400" dirty="0" smtClean="0">
                <a:ea typeface="Calibri"/>
                <a:cs typeface="Arial"/>
              </a:rPr>
              <a:t>الأخرى والأنساق </a:t>
            </a:r>
            <a:r>
              <a:rPr lang="ar-SA" sz="2400" dirty="0">
                <a:ea typeface="Calibri"/>
                <a:cs typeface="Arial"/>
              </a:rPr>
              <a:t>المؤسسية والمجتمعية ومنع تضارب جهودها لزيادة كفاءة الخدمات التى يحصلون عليها وفعالية التدخل فى النسق الذى يتم التعامل معه </a:t>
            </a:r>
            <a:r>
              <a:rPr lang="ar-SA" sz="2400" dirty="0" smtClean="0">
                <a:ea typeface="Calibri"/>
                <a:cs typeface="Arial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9900"/>
                </a:solidFill>
                <a:ea typeface="Calibri"/>
                <a:cs typeface="Arial"/>
              </a:rPr>
              <a:t>تطبيق الدور فى المجال </a:t>
            </a: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التعليمي</a:t>
            </a:r>
            <a:endParaRPr lang="en-US" sz="2400" dirty="0">
              <a:solidFill>
                <a:srgbClr val="009900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التنسيق بين وجهات النظر بين </a:t>
            </a:r>
            <a:r>
              <a:rPr lang="ar-SA" sz="2400" dirty="0" smtClean="0">
                <a:ea typeface="Calibri"/>
                <a:cs typeface="Arial"/>
              </a:rPr>
              <a:t>أعضاء </a:t>
            </a:r>
            <a:r>
              <a:rPr lang="ar-SA" sz="2400" dirty="0">
                <a:ea typeface="Calibri"/>
                <a:cs typeface="Arial"/>
              </a:rPr>
              <a:t>هيئة التدريس </a:t>
            </a:r>
            <a:r>
              <a:rPr lang="ar-SA" sz="2400" dirty="0" smtClean="0">
                <a:ea typeface="Calibri"/>
                <a:cs typeface="Arial"/>
              </a:rPr>
              <a:t>وأولياء </a:t>
            </a:r>
            <a:r>
              <a:rPr lang="ar-SA" sz="2400" dirty="0">
                <a:ea typeface="Calibri"/>
                <a:cs typeface="Arial"/>
              </a:rPr>
              <a:t>الامور .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 smtClean="0">
                <a:ea typeface="Calibri"/>
                <a:cs typeface="Arial"/>
              </a:rPr>
              <a:t>التنسيق </a:t>
            </a:r>
            <a:r>
              <a:rPr lang="ar-SA" sz="2400" dirty="0">
                <a:ea typeface="Calibri"/>
                <a:cs typeface="Arial"/>
              </a:rPr>
              <a:t>بالنسبة للخدمات التى تقدم من منظمات المجتمع المدنى .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	التنسيق بين ميزانيات </a:t>
            </a:r>
            <a:r>
              <a:rPr lang="ar-SA" sz="2400" dirty="0" smtClean="0">
                <a:ea typeface="Calibri"/>
                <a:cs typeface="Arial"/>
              </a:rPr>
              <a:t>التوجيه الاجتماعي..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229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FF0000"/>
                </a:solidFill>
                <a:ea typeface="Calibri"/>
                <a:cs typeface="Arial"/>
              </a:rPr>
              <a:t>دور الباحث :</a:t>
            </a:r>
            <a:endParaRPr lang="en-US" sz="2400" dirty="0">
              <a:solidFill>
                <a:srgbClr val="FF00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يقصد بدور </a:t>
            </a:r>
            <a:r>
              <a:rPr lang="ar-SA" sz="2400" dirty="0" smtClean="0">
                <a:ea typeface="Calibri"/>
                <a:cs typeface="Arial"/>
              </a:rPr>
              <a:t>الباحث فى </a:t>
            </a:r>
            <a:r>
              <a:rPr lang="ar-SA" sz="2400" dirty="0">
                <a:ea typeface="Calibri"/>
                <a:cs typeface="Arial"/>
              </a:rPr>
              <a:t>الخدمة الاجتماعية هو من يقوم بالبحوث والدراسات للظواهر والمشكلات والقضايا التي تهم نسق العملاء من </a:t>
            </a:r>
            <a:r>
              <a:rPr lang="ar-SA" sz="2400" dirty="0" smtClean="0">
                <a:ea typeface="Calibri"/>
                <a:cs typeface="Arial"/>
              </a:rPr>
              <a:t>أجل </a:t>
            </a:r>
            <a:r>
              <a:rPr lang="ar-SA" sz="2400" dirty="0">
                <a:ea typeface="Calibri"/>
                <a:cs typeface="Arial"/>
              </a:rPr>
              <a:t>الاستفادة بنتائجها لصالح نسق العميل.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9900"/>
                </a:solidFill>
                <a:ea typeface="Calibri"/>
                <a:cs typeface="Arial"/>
              </a:rPr>
              <a:t>تطبيق الدور فى المجال </a:t>
            </a: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التعليمي:</a:t>
            </a:r>
            <a:endParaRPr lang="en-US" sz="2400" dirty="0">
              <a:solidFill>
                <a:srgbClr val="009900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دراسة الظواهر الطارئة التى تظهر على مستوى المدرسة 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عمل استمارات البحث </a:t>
            </a:r>
            <a:r>
              <a:rPr lang="ar-SA" sz="2400" dirty="0" smtClean="0">
                <a:ea typeface="Calibri"/>
                <a:cs typeface="Arial"/>
              </a:rPr>
              <a:t>الاجتماعي </a:t>
            </a:r>
            <a:r>
              <a:rPr lang="ar-SA" sz="2400" dirty="0">
                <a:ea typeface="Calibri"/>
                <a:cs typeface="Arial"/>
              </a:rPr>
              <a:t>للطلاب </a:t>
            </a:r>
            <a:r>
              <a:rPr lang="ar-SA" sz="2400" dirty="0" smtClean="0">
                <a:ea typeface="Calibri"/>
                <a:cs typeface="Arial"/>
              </a:rPr>
              <a:t>غير القادرين 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دراسة الظواهر الاجتماعية التى يعانى منها المجتمع المحيط بالمدرسة .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529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600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FF0000"/>
                </a:solidFill>
                <a:ea typeface="Calibri"/>
                <a:cs typeface="Arial"/>
              </a:rPr>
              <a:t>دور المرشد :</a:t>
            </a:r>
            <a:endParaRPr lang="en-US" sz="2400" dirty="0">
              <a:solidFill>
                <a:srgbClr val="FF00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   يقصد بدور المرشد الطلابي كمرشد ,القيام بتقديم التوجيه والارشاد للعملاء ليساعدهم فى التغيير المخطط </a:t>
            </a:r>
            <a:r>
              <a:rPr lang="ar-SA" sz="2400" dirty="0" smtClean="0">
                <a:ea typeface="Calibri"/>
                <a:cs typeface="Arial"/>
              </a:rPr>
              <a:t>أو </a:t>
            </a:r>
            <a:r>
              <a:rPr lang="ar-SA" sz="2400" dirty="0">
                <a:ea typeface="Calibri"/>
                <a:cs typeface="Arial"/>
              </a:rPr>
              <a:t>عملية حل المشكلة وتزويدهم بالمعلومات التى تمكنهم من التوصل الى مصادر الخدمات .</a:t>
            </a:r>
            <a:endParaRPr lang="en-US" sz="24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9900"/>
                </a:solidFill>
                <a:ea typeface="Calibri"/>
                <a:cs typeface="Arial"/>
              </a:rPr>
              <a:t>تطبيق الدور فى المجال </a:t>
            </a: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التعليمي:</a:t>
            </a:r>
            <a:endParaRPr lang="en-US" sz="2400" dirty="0">
              <a:solidFill>
                <a:srgbClr val="009900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	توجيه وارشاد جمعى للطلاب فى المدرسة 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	توجيه وارشاد </a:t>
            </a:r>
            <a:r>
              <a:rPr lang="ar-SA" sz="2400" dirty="0" smtClean="0">
                <a:ea typeface="Calibri"/>
                <a:cs typeface="Arial"/>
              </a:rPr>
              <a:t>لأولياء </a:t>
            </a:r>
            <a:r>
              <a:rPr lang="ar-SA" sz="2400" dirty="0">
                <a:ea typeface="Calibri"/>
                <a:cs typeface="Arial"/>
              </a:rPr>
              <a:t>الآمور للتعامل مع الطلاب .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	توجيه وارشاد جمعى للمدرسين فى المدرسة .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13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FF0000"/>
                </a:solidFill>
                <a:ea typeface="Calibri"/>
                <a:cs typeface="Arial"/>
              </a:rPr>
              <a:t>دور الوسيط :</a:t>
            </a:r>
            <a:endParaRPr lang="en-US" sz="2400" dirty="0">
              <a:solidFill>
                <a:srgbClr val="FF00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ea typeface="Calibri"/>
                <a:cs typeface="Arial"/>
              </a:rPr>
              <a:t>يقصد بدور المرشد الطلابي كوسيط , القيام </a:t>
            </a:r>
            <a:r>
              <a:rPr lang="ar-SA" sz="2400" dirty="0" smtClean="0">
                <a:ea typeface="Calibri"/>
                <a:cs typeface="Arial"/>
              </a:rPr>
              <a:t>بربط </a:t>
            </a:r>
            <a:r>
              <a:rPr lang="ar-SA" sz="2400" dirty="0">
                <a:ea typeface="Calibri"/>
                <a:cs typeface="Arial"/>
              </a:rPr>
              <a:t>أنساق التعامل  بالموارد الموجودة </a:t>
            </a:r>
            <a:r>
              <a:rPr lang="ar-SA" sz="2400" dirty="0" smtClean="0">
                <a:ea typeface="Calibri"/>
                <a:cs typeface="Arial"/>
              </a:rPr>
              <a:t>.</a:t>
            </a: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تطبيق </a:t>
            </a:r>
            <a:r>
              <a:rPr lang="ar-SA" sz="2400" b="1" dirty="0">
                <a:solidFill>
                  <a:srgbClr val="009900"/>
                </a:solidFill>
                <a:ea typeface="Calibri"/>
                <a:cs typeface="Arial"/>
              </a:rPr>
              <a:t>الدور فى المجال </a:t>
            </a:r>
            <a:r>
              <a:rPr lang="ar-SA" sz="2400" b="1" dirty="0" smtClean="0">
                <a:solidFill>
                  <a:srgbClr val="009900"/>
                </a:solidFill>
                <a:ea typeface="Calibri"/>
                <a:cs typeface="Arial"/>
              </a:rPr>
              <a:t>التعليمي:</a:t>
            </a:r>
            <a:endParaRPr lang="en-US" sz="2400" dirty="0">
              <a:solidFill>
                <a:srgbClr val="009900"/>
              </a:solidFill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مساعدة المدرسة على الاستفادة من موارد المجتمع المحلى .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مساعدة المجتمع المحلى على الاستفادة من موارد  المدرسة .</a:t>
            </a:r>
            <a:endParaRPr lang="en-US" sz="2400" dirty="0">
              <a:ea typeface="Calibri"/>
              <a:cs typeface="Arial"/>
            </a:endParaRPr>
          </a:p>
          <a:p>
            <a:pPr lvl="0" rtl="1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SA" sz="2400" dirty="0">
                <a:ea typeface="Calibri"/>
                <a:cs typeface="Arial"/>
              </a:rPr>
              <a:t>مساعدة التلاميذ للحصول على الخدمات المتاحة في  المجتمع المحلى المحيط  بالمدرسة .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149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>
                <a:solidFill>
                  <a:srgbClr val="0070C0"/>
                </a:solidFill>
                <a:latin typeface="Times New Roman"/>
                <a:ea typeface="Times New Roman"/>
                <a:cs typeface="Simplified Arabic"/>
              </a:rPr>
              <a:t>المجالس واللجان المدرسية </a:t>
            </a:r>
            <a:r>
              <a:rPr lang="ar-SA" sz="3600" b="1" dirty="0" smtClean="0">
                <a:solidFill>
                  <a:srgbClr val="0070C0"/>
                </a:solidFill>
                <a:latin typeface="Times New Roman"/>
                <a:ea typeface="Times New Roman"/>
                <a:cs typeface="Simplified Arabic"/>
              </a:rPr>
              <a:t>التي يشارك فيها المرشد الطلابي</a:t>
            </a:r>
            <a:endParaRPr lang="ar-SA" sz="3600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2400" b="1" u="sng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أولاً : مجلس المدرسة </a:t>
            </a:r>
            <a:endParaRPr lang="ar-SA" sz="2400" b="1" u="sng" dirty="0" smtClean="0">
              <a:solidFill>
                <a:srgbClr val="FF0000"/>
              </a:solidFill>
              <a:latin typeface="Times New Roman"/>
              <a:ea typeface="Times New Roman"/>
              <a:cs typeface="Simplified Arabic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1800" dirty="0">
                <a:latin typeface="Times New Roman"/>
                <a:ea typeface="Times New Roman"/>
                <a:cs typeface="Simplified Arabic"/>
              </a:rPr>
              <a:t>مجلس المدرسة مجلس تربوي اجتماعي يشارك فيه نخبة من أولياء أمور الطلاب والمواطنين ذوي القدرة على الإسهام بدور فاعل في تحقيق مهام المدرسة .</a:t>
            </a:r>
            <a:endParaRPr lang="en-US" sz="1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1800" b="1" dirty="0">
                <a:latin typeface="Times New Roman"/>
                <a:ea typeface="Times New Roman"/>
                <a:cs typeface="Simplified Arabic"/>
              </a:rPr>
              <a:t>تشكيل مجلس المدرسة :-</a:t>
            </a:r>
            <a:endParaRPr lang="en-US" sz="1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1800" dirty="0">
                <a:latin typeface="Times New Roman"/>
                <a:ea typeface="Times New Roman"/>
                <a:cs typeface="Simplified Arabic"/>
              </a:rPr>
              <a:t>1)- يشكل مجلس المدرسة على النحو الآتي :-</a:t>
            </a:r>
            <a:endParaRPr lang="en-US" sz="1800" dirty="0">
              <a:ea typeface="Calibri"/>
              <a:cs typeface="Arial"/>
            </a:endParaRPr>
          </a:p>
          <a:p>
            <a:pPr indent="457200" rtl="1">
              <a:lnSpc>
                <a:spcPct val="115000"/>
              </a:lnSpc>
              <a:spcAft>
                <a:spcPts val="0"/>
              </a:spcAft>
            </a:pPr>
            <a:r>
              <a:rPr lang="ar-SA" sz="1800" b="1" dirty="0">
                <a:latin typeface="Times New Roman"/>
                <a:ea typeface="Times New Roman"/>
                <a:cs typeface="Simplified Arabic"/>
              </a:rPr>
              <a:t>أ- </a:t>
            </a:r>
            <a:r>
              <a:rPr lang="ar-SA" sz="1800" dirty="0">
                <a:latin typeface="Times New Roman"/>
                <a:ea typeface="Times New Roman"/>
                <a:cs typeface="Simplified Arabic"/>
              </a:rPr>
              <a:t> ما لا يقل عن ستة من أولياء أمور الطلاب .</a:t>
            </a:r>
            <a:endParaRPr lang="en-US" sz="1800" dirty="0">
              <a:ea typeface="Calibri"/>
              <a:cs typeface="Arial"/>
            </a:endParaRPr>
          </a:p>
          <a:p>
            <a:pPr indent="457200" rtl="1">
              <a:lnSpc>
                <a:spcPct val="115000"/>
              </a:lnSpc>
              <a:spcAft>
                <a:spcPts val="0"/>
              </a:spcAft>
            </a:pPr>
            <a:r>
              <a:rPr lang="ar-SA" sz="1800" b="1" dirty="0">
                <a:latin typeface="Times New Roman"/>
                <a:ea typeface="Times New Roman"/>
                <a:cs typeface="Simplified Arabic"/>
              </a:rPr>
              <a:t>ب- </a:t>
            </a:r>
            <a:r>
              <a:rPr lang="ar-SA" sz="1800" dirty="0">
                <a:latin typeface="Times New Roman"/>
                <a:ea typeface="Times New Roman"/>
                <a:cs typeface="Simplified Arabic"/>
              </a:rPr>
              <a:t>مدير المدرسة ، ووكيلها ، والمرشد الطلابي .</a:t>
            </a:r>
            <a:endParaRPr lang="en-US" sz="1800" dirty="0">
              <a:ea typeface="Calibri"/>
              <a:cs typeface="Arial"/>
            </a:endParaRPr>
          </a:p>
          <a:p>
            <a:pPr indent="457200" rtl="1">
              <a:lnSpc>
                <a:spcPct val="115000"/>
              </a:lnSpc>
              <a:spcAft>
                <a:spcPts val="0"/>
              </a:spcAft>
            </a:pPr>
            <a:r>
              <a:rPr lang="ar-SA" sz="1800" b="1" dirty="0">
                <a:latin typeface="Times New Roman"/>
                <a:ea typeface="Times New Roman"/>
                <a:cs typeface="Simplified Arabic"/>
              </a:rPr>
              <a:t>ج-</a:t>
            </a:r>
            <a:r>
              <a:rPr lang="ar-SA" sz="1800" dirty="0">
                <a:latin typeface="Times New Roman"/>
                <a:ea typeface="Times New Roman"/>
                <a:cs typeface="Simplified Arabic"/>
              </a:rPr>
              <a:t> ثلاثة من المعلمين .</a:t>
            </a:r>
            <a:endParaRPr lang="en-US" sz="1800" dirty="0">
              <a:ea typeface="Calibri"/>
              <a:cs typeface="Arial"/>
            </a:endParaRPr>
          </a:p>
          <a:p>
            <a:pPr marL="457200" rtl="1">
              <a:lnSpc>
                <a:spcPct val="115000"/>
              </a:lnSpc>
              <a:spcAft>
                <a:spcPts val="0"/>
              </a:spcAft>
            </a:pPr>
            <a:r>
              <a:rPr lang="ar-SA" sz="1800" b="1" dirty="0">
                <a:latin typeface="Times New Roman"/>
                <a:ea typeface="Times New Roman"/>
                <a:cs typeface="Simplified Arabic"/>
              </a:rPr>
              <a:t>د-</a:t>
            </a:r>
            <a:r>
              <a:rPr lang="ar-SA" sz="1800" dirty="0">
                <a:latin typeface="Times New Roman"/>
                <a:ea typeface="Times New Roman"/>
                <a:cs typeface="Simplified Arabic"/>
              </a:rPr>
              <a:t> من تراه إدارة المدرسة من المواطنين القادرين على الإسهام في مسيرة التربية والتعليم بالمدرسة من غير أولياء أمور الطلاب على ألا يزيد عددهم على عدد أولياء أمور الطلاب .</a:t>
            </a:r>
            <a:endParaRPr lang="en-US" sz="1800" dirty="0">
              <a:ea typeface="Calibri"/>
              <a:cs typeface="Arial"/>
            </a:endParaRPr>
          </a:p>
          <a:p>
            <a:pPr marL="457200" rtl="1">
              <a:lnSpc>
                <a:spcPct val="115000"/>
              </a:lnSpc>
              <a:spcAft>
                <a:spcPts val="0"/>
              </a:spcAft>
            </a:pPr>
            <a:r>
              <a:rPr lang="ar-SA" sz="1800" b="1" dirty="0">
                <a:latin typeface="Times New Roman"/>
                <a:ea typeface="Times New Roman"/>
                <a:cs typeface="Simplified Arabic"/>
              </a:rPr>
              <a:t>هـ-</a:t>
            </a:r>
            <a:r>
              <a:rPr lang="ar-SA" sz="1800" dirty="0">
                <a:latin typeface="Times New Roman"/>
                <a:ea typeface="Times New Roman"/>
                <a:cs typeface="Simplified Arabic"/>
              </a:rPr>
              <a:t> يزاد عدد أعضاء المجلس من أولياء أمور الطلاب والمعلمين بما يتلاءم وحجم المدرسة وكثافة طلابها .</a:t>
            </a:r>
            <a:endParaRPr lang="en-US" sz="1800" dirty="0">
              <a:ea typeface="Calibri"/>
              <a:cs typeface="Arial"/>
            </a:endParaRPr>
          </a:p>
          <a:p>
            <a:r>
              <a:rPr lang="ar-SA" sz="1800" dirty="0">
                <a:latin typeface="Times New Roman"/>
                <a:ea typeface="Times New Roman"/>
                <a:cs typeface="Simplified Arabic"/>
              </a:rPr>
              <a:t>2)- يختار المجلس من بين أعضائه ، رئيساً ونائباً للرئيس ، وأميناً للمجلس .</a:t>
            </a:r>
            <a:endParaRPr lang="en-US" sz="1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773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400" b="1" u="sng" dirty="0" smtClean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ثانيا:لجنة </a:t>
            </a:r>
            <a:r>
              <a:rPr lang="ar-SA" sz="2400" b="1" u="sng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التوعية الإسلامية </a:t>
            </a:r>
            <a:endParaRPr lang="ar-SA" sz="2400" dirty="0" smtClean="0">
              <a:solidFill>
                <a:srgbClr val="FF0000"/>
              </a:solidFill>
              <a:ea typeface="Times New Roman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 smtClean="0">
                <a:latin typeface="Times New Roman"/>
                <a:ea typeface="Times New Roman"/>
                <a:cs typeface="Simplified Arabic"/>
              </a:rPr>
              <a:t>تشكل </a:t>
            </a:r>
            <a:r>
              <a:rPr lang="ar-SA" sz="2400" b="1" dirty="0">
                <a:latin typeface="Times New Roman"/>
                <a:ea typeface="Times New Roman"/>
                <a:cs typeface="Simplified Arabic"/>
              </a:rPr>
              <a:t>لجنة التوعية الإسلامية على النحو الآتي :-</a:t>
            </a:r>
            <a:endParaRPr lang="en-US" sz="2400" dirty="0">
              <a:ea typeface="Calibri"/>
              <a:cs typeface="Arial"/>
            </a:endParaRPr>
          </a:p>
          <a:p>
            <a:pPr marL="228600" indent="-228600"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ea typeface="Times New Roman"/>
                <a:cs typeface="Times New Roman"/>
              </a:rPr>
              <a:t>      1.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مدير المدرسة                                  رئيساً .</a:t>
            </a:r>
            <a:endParaRPr lang="en-US" sz="2400" dirty="0">
              <a:ea typeface="Calibri"/>
              <a:cs typeface="Arial"/>
            </a:endParaRPr>
          </a:p>
          <a:p>
            <a:pPr marL="228600" indent="-228600"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ea typeface="Times New Roman"/>
                <a:cs typeface="Times New Roman"/>
              </a:rPr>
              <a:t>      2.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مشرف جماعة التوعية الإسلامية             عضو ومقرراً </a:t>
            </a:r>
            <a:endParaRPr lang="en-US" sz="2400" dirty="0">
              <a:ea typeface="Calibri"/>
              <a:cs typeface="Arial"/>
            </a:endParaRPr>
          </a:p>
          <a:p>
            <a:pPr marL="228600" indent="-228600"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ea typeface="Times New Roman"/>
                <a:cs typeface="Times New Roman"/>
              </a:rPr>
              <a:t>      3.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رائد النشاط                                     عضواً</a:t>
            </a:r>
            <a:endParaRPr lang="en-US" sz="2400" dirty="0">
              <a:ea typeface="Calibri"/>
              <a:cs typeface="Arial"/>
            </a:endParaRPr>
          </a:p>
          <a:p>
            <a:pPr marL="228600" indent="-228600"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ea typeface="Times New Roman"/>
                <a:cs typeface="Times New Roman"/>
              </a:rPr>
              <a:t>      4.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المرشد الطلابي                                 عضواً</a:t>
            </a:r>
            <a:endParaRPr lang="en-US" sz="2400" dirty="0">
              <a:ea typeface="Calibri"/>
              <a:cs typeface="Arial"/>
            </a:endParaRPr>
          </a:p>
          <a:p>
            <a:pPr marL="228600" indent="-228600"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ea typeface="Times New Roman"/>
                <a:cs typeface="Times New Roman"/>
              </a:rPr>
              <a:t>      5.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اثنان من المعلمين                               أعضاء</a:t>
            </a:r>
            <a:endParaRPr lang="en-US" sz="2400" dirty="0">
              <a:ea typeface="Calibri"/>
              <a:cs typeface="Arial"/>
            </a:endParaRPr>
          </a:p>
          <a:p>
            <a:pPr marL="457200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 smtClean="0">
                <a:latin typeface="Times New Roman"/>
                <a:ea typeface="Times New Roman"/>
                <a:cs typeface="Simplified Arabic"/>
              </a:rPr>
              <a:t>- </a:t>
            </a:r>
            <a:r>
              <a:rPr lang="ar-SA" sz="2400" b="1" dirty="0">
                <a:latin typeface="Times New Roman"/>
                <a:ea typeface="Times New Roman"/>
                <a:cs typeface="Simplified Arabic"/>
              </a:rPr>
              <a:t>يشارك في اجتماعات اللجنة – عند الحاجة – وبدعوة من رئيسها اثنان من أولياء أمور الطلاب يختاران ممن يشهد لهم بالقدرة والاستعداد لهذا اللون من النشاط .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417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rtl="1">
              <a:lnSpc>
                <a:spcPct val="115000"/>
              </a:lnSpc>
              <a:spcAft>
                <a:spcPts val="0"/>
              </a:spcAft>
            </a:pPr>
            <a:r>
              <a:rPr lang="ar-SA" sz="2800" b="1" dirty="0">
                <a:latin typeface="Times New Roman"/>
                <a:ea typeface="Times New Roman"/>
                <a:cs typeface="Simplified Arabic"/>
              </a:rPr>
              <a:t>تقوم لجنة التوعية الإسلامية بالمهام الآتية :</a:t>
            </a:r>
            <a:endParaRPr lang="en-US" sz="2800" dirty="0">
              <a:ea typeface="Calibri"/>
              <a:cs typeface="Arial"/>
            </a:endParaRPr>
          </a:p>
          <a:p>
            <a:pPr marL="914400" indent="-914400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ea typeface="Times New Roman"/>
                <a:cs typeface="Times New Roman"/>
              </a:rPr>
              <a:t>                1- 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متابعة </a:t>
            </a:r>
            <a:r>
              <a:rPr lang="ar-SA" sz="2800" dirty="0">
                <a:latin typeface="Times New Roman"/>
                <a:ea typeface="Times New Roman"/>
                <a:cs typeface="Simplified Arabic"/>
              </a:rPr>
              <a:t>تنفيذ الخطط والبرامج المبلغة لها من إدارة التعليم .</a:t>
            </a:r>
            <a:endParaRPr lang="en-US" sz="2800" dirty="0">
              <a:ea typeface="Calibri"/>
              <a:cs typeface="Arial"/>
            </a:endParaRPr>
          </a:p>
          <a:p>
            <a:pPr marL="914400" indent="-914400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ea typeface="Times New Roman"/>
                <a:cs typeface="Times New Roman"/>
              </a:rPr>
              <a:t>                2- 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إعداد </a:t>
            </a:r>
            <a:r>
              <a:rPr lang="ar-SA" sz="2800" dirty="0">
                <a:latin typeface="Times New Roman"/>
                <a:ea typeface="Times New Roman"/>
                <a:cs typeface="Simplified Arabic"/>
              </a:rPr>
              <a:t>التقارير اللازمة عن هذا النشاط وإرسالها إلى إدارة التعليم </a:t>
            </a:r>
            <a:endParaRPr lang="en-US" sz="2800" dirty="0">
              <a:ea typeface="Calibri"/>
              <a:cs typeface="Arial"/>
            </a:endParaRPr>
          </a:p>
          <a:p>
            <a:pPr marL="914400" indent="-914400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ea typeface="Times New Roman"/>
                <a:cs typeface="Times New Roman"/>
              </a:rPr>
              <a:t>                </a:t>
            </a:r>
            <a:r>
              <a:rPr lang="ar-SA" sz="2800" dirty="0" smtClean="0">
                <a:ea typeface="Times New Roman"/>
                <a:cs typeface="Times New Roman"/>
              </a:rPr>
              <a:t>3-</a:t>
            </a:r>
            <a:r>
              <a:rPr lang="ar-SA" sz="2800" dirty="0">
                <a:latin typeface="Times New Roman"/>
                <a:ea typeface="Times New Roman"/>
                <a:cs typeface="Simplified Arabic"/>
              </a:rPr>
              <a:t> التعاون مع لجنة التوجيه والإرشاد لرعاية سلوك الطلاب .</a:t>
            </a:r>
            <a:endParaRPr lang="en-US" sz="2800" dirty="0">
              <a:ea typeface="Calibri"/>
              <a:cs typeface="Arial"/>
            </a:endParaRPr>
          </a:p>
          <a:p>
            <a:pPr marL="914400" indent="-914400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ea typeface="Times New Roman"/>
                <a:cs typeface="Times New Roman"/>
              </a:rPr>
              <a:t>                4- </a:t>
            </a:r>
            <a:r>
              <a:rPr lang="ar-SA" sz="2800" dirty="0" smtClean="0">
                <a:latin typeface="Times New Roman"/>
                <a:ea typeface="Times New Roman"/>
                <a:cs typeface="Simplified Arabic"/>
              </a:rPr>
              <a:t>ما </a:t>
            </a:r>
            <a:r>
              <a:rPr lang="ar-SA" sz="2800" dirty="0">
                <a:latin typeface="Times New Roman"/>
                <a:ea typeface="Times New Roman"/>
                <a:cs typeface="Simplified Arabic"/>
              </a:rPr>
              <a:t>يسند إليها من مهام أخرى في نطاق العمل المدرسي .</a:t>
            </a:r>
            <a:endParaRPr lang="en-US" sz="2800" dirty="0">
              <a:ea typeface="Calibri"/>
              <a:cs typeface="Arial"/>
            </a:endParaRPr>
          </a:p>
          <a:p>
            <a:r>
              <a:rPr lang="ar-SA" sz="2800" b="1" dirty="0">
                <a:latin typeface="Times New Roman"/>
                <a:ea typeface="Times New Roman"/>
                <a:cs typeface="Simplified Arabic"/>
              </a:rPr>
              <a:t>ب)- تجتمع هذه اللجنة مرتين كل فصل دراسي وتسجل اجتماعاتها في محاضر يوقعها الأعضاء وتزود إدارة التعليم بصور منها 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274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400" b="1" u="sng" dirty="0" smtClean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ثالثا:لجنة التوجيه والإرشاد</a:t>
            </a:r>
            <a:r>
              <a:rPr lang="ar-SA" sz="2400" b="1" u="sng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  </a:t>
            </a:r>
            <a:endParaRPr lang="en-US" sz="2400" dirty="0">
              <a:solidFill>
                <a:srgbClr val="FF0000"/>
              </a:solidFill>
              <a:ea typeface="Calibri"/>
              <a:cs typeface="Arial"/>
            </a:endParaRPr>
          </a:p>
          <a:p>
            <a:pPr marL="457200"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ea typeface="Times New Roman"/>
                <a:cs typeface="Times New Roman"/>
              </a:rPr>
              <a:t>    </a:t>
            </a:r>
            <a:r>
              <a:rPr lang="ar-SA" sz="2400" dirty="0" smtClean="0">
                <a:latin typeface="Times New Roman"/>
                <a:ea typeface="Times New Roman"/>
                <a:cs typeface="Simplified Arabic"/>
              </a:rPr>
              <a:t>تهتم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لجنة التوجيه والإرشاد برعاية الجوانب التحصيلية والسلوكية للطلاب والتخطيط للبرامج والخدمات الإرشادية بالمدرسة .</a:t>
            </a:r>
            <a:endParaRPr lang="en-US" sz="2400" dirty="0">
              <a:ea typeface="Calibri"/>
              <a:cs typeface="Arial"/>
            </a:endParaRPr>
          </a:p>
          <a:p>
            <a:pPr marL="457200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>
                <a:latin typeface="Times New Roman"/>
                <a:ea typeface="Times New Roman"/>
                <a:cs typeface="Simplified Arabic"/>
              </a:rPr>
              <a:t>أ ) تشكيل لجنة التوجيه والإرشاد وفق الآتي :-</a:t>
            </a:r>
            <a:endParaRPr lang="en-US" sz="2400" dirty="0">
              <a:ea typeface="Calibri"/>
              <a:cs typeface="Arial"/>
            </a:endParaRPr>
          </a:p>
          <a:p>
            <a:pPr marL="914400" indent="-914400"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ea typeface="Times New Roman"/>
                <a:cs typeface="Times New Roman"/>
              </a:rPr>
              <a:t>               1-                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مدير المدرسة                     رئيساً</a:t>
            </a:r>
            <a:endParaRPr lang="en-US" sz="2400" dirty="0">
              <a:ea typeface="Calibri"/>
              <a:cs typeface="Arial"/>
            </a:endParaRPr>
          </a:p>
          <a:p>
            <a:pPr marL="914400" indent="-914400"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ea typeface="Times New Roman"/>
                <a:cs typeface="Times New Roman"/>
              </a:rPr>
              <a:t>               2-                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المرشد الطلابي            نائباً للرئيس ومقرراً </a:t>
            </a:r>
            <a:endParaRPr lang="en-US" sz="2400" dirty="0">
              <a:ea typeface="Calibri"/>
              <a:cs typeface="Arial"/>
            </a:endParaRPr>
          </a:p>
          <a:p>
            <a:pPr marL="914400" indent="-914400" rtl="1">
              <a:lnSpc>
                <a:spcPct val="115000"/>
              </a:lnSpc>
              <a:spcAft>
                <a:spcPts val="0"/>
              </a:spcAft>
            </a:pPr>
            <a:r>
              <a:rPr lang="ar-SA" sz="2400" dirty="0">
                <a:ea typeface="Times New Roman"/>
                <a:cs typeface="Times New Roman"/>
              </a:rPr>
              <a:t>               3-                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ثلاثة معلمين                     أعضاء</a:t>
            </a:r>
            <a:endParaRPr lang="en-US" sz="2400" dirty="0">
              <a:ea typeface="Calibri"/>
              <a:cs typeface="Arial"/>
            </a:endParaRPr>
          </a:p>
          <a:p>
            <a:pPr marL="457200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>
                <a:latin typeface="Times New Roman"/>
                <a:ea typeface="Times New Roman"/>
                <a:cs typeface="Simplified Arabic"/>
              </a:rPr>
              <a:t>ب ) يشارك في اجتماع اللجنة – بدعوة من رئيسها – معلم الطالب الذي تقرر لجنة التوجيه والإرشاد دراسة سلوكه أو النظر في وضعه الدراسي في الحالات المذكورة في (لائحة تقويم الطالب ).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215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b="1" dirty="0">
                <a:latin typeface="Times New Roman"/>
                <a:ea typeface="Times New Roman"/>
                <a:cs typeface="Simplified Arabic"/>
              </a:rPr>
              <a:t>تقوم لجنة التوجيه والإرشاد بالمهام الآتية:</a:t>
            </a:r>
            <a:endParaRPr lang="en-US" sz="2800" b="1" dirty="0">
              <a:ea typeface="Calibri"/>
              <a:cs typeface="Arial"/>
            </a:endParaRPr>
          </a:p>
          <a:p>
            <a:pPr marL="228600" indent="-228600" rtl="1">
              <a:lnSpc>
                <a:spcPct val="115000"/>
              </a:lnSpc>
              <a:spcAft>
                <a:spcPts val="0"/>
              </a:spcAft>
            </a:pPr>
            <a:r>
              <a:rPr lang="ar-SA" sz="1800" dirty="0">
                <a:ea typeface="Times New Roman"/>
                <a:cs typeface="Times New Roman"/>
              </a:rPr>
              <a:t>1.</a:t>
            </a:r>
            <a:r>
              <a:rPr lang="ar-SA" sz="800" dirty="0">
                <a:ea typeface="Times New Roman"/>
                <a:cs typeface="Times New Roman"/>
              </a:rPr>
              <a:t>    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القيام بالمهام المسندة إليها في (لائحة تقويم الطالب )0</a:t>
            </a:r>
            <a:endParaRPr lang="en-US" sz="1600" dirty="0">
              <a:ea typeface="Calibri"/>
              <a:cs typeface="Arial"/>
            </a:endParaRPr>
          </a:p>
          <a:p>
            <a:pPr marL="228600" indent="-228600" rtl="1">
              <a:lnSpc>
                <a:spcPct val="115000"/>
              </a:lnSpc>
              <a:spcAft>
                <a:spcPts val="0"/>
              </a:spcAft>
            </a:pPr>
            <a:r>
              <a:rPr lang="ar-SA" sz="1800" dirty="0">
                <a:ea typeface="Times New Roman"/>
                <a:cs typeface="Times New Roman"/>
              </a:rPr>
              <a:t>2.</a:t>
            </a:r>
            <a:r>
              <a:rPr lang="ar-SA" sz="800" dirty="0">
                <a:ea typeface="Times New Roman"/>
                <a:cs typeface="Times New Roman"/>
              </a:rPr>
              <a:t>    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مناقشة وتنفيذ وتقويم خطة التوجيه والإرشاد على مستوى المدرسة 0</a:t>
            </a:r>
            <a:endParaRPr lang="en-US" sz="1600" dirty="0">
              <a:ea typeface="Calibri"/>
              <a:cs typeface="Arial"/>
            </a:endParaRPr>
          </a:p>
          <a:p>
            <a:pPr marL="228600" indent="-228600" rtl="1">
              <a:lnSpc>
                <a:spcPct val="115000"/>
              </a:lnSpc>
              <a:spcAft>
                <a:spcPts val="0"/>
              </a:spcAft>
            </a:pPr>
            <a:r>
              <a:rPr lang="ar-SA" sz="1800" dirty="0">
                <a:ea typeface="Times New Roman"/>
                <a:cs typeface="Times New Roman"/>
              </a:rPr>
              <a:t>3.</a:t>
            </a:r>
            <a:r>
              <a:rPr lang="ar-SA" sz="800" dirty="0">
                <a:ea typeface="Times New Roman"/>
                <a:cs typeface="Times New Roman"/>
              </a:rPr>
              <a:t>    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متابعة حالات الطلاب السلوكية ومستوياتهم التحصيلية واقتراح الخدمات الإرشادية اللازمة 0</a:t>
            </a:r>
            <a:endParaRPr lang="en-US" sz="1600" dirty="0">
              <a:ea typeface="Calibri"/>
              <a:cs typeface="Arial"/>
            </a:endParaRPr>
          </a:p>
          <a:p>
            <a:pPr marL="228600" indent="-228600" rtl="1">
              <a:lnSpc>
                <a:spcPct val="115000"/>
              </a:lnSpc>
              <a:spcAft>
                <a:spcPts val="0"/>
              </a:spcAft>
            </a:pPr>
            <a:r>
              <a:rPr lang="ar-SA" sz="1800" dirty="0">
                <a:ea typeface="Times New Roman"/>
                <a:cs typeface="Times New Roman"/>
              </a:rPr>
              <a:t>4.</a:t>
            </a:r>
            <a:r>
              <a:rPr lang="ar-SA" sz="800" dirty="0">
                <a:ea typeface="Times New Roman"/>
                <a:cs typeface="Times New Roman"/>
              </a:rPr>
              <a:t>    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دراسة قضايا الطلاب العادية واتخاذ الإجراءات العلاجية التربوية المناسبة لها 0</a:t>
            </a:r>
            <a:endParaRPr lang="en-US" sz="16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1800" dirty="0">
                <a:ea typeface="Times New Roman"/>
                <a:cs typeface="Times New Roman"/>
              </a:rPr>
              <a:t>5.</a:t>
            </a:r>
            <a:r>
              <a:rPr lang="ar-SA" sz="800" dirty="0">
                <a:ea typeface="Times New Roman"/>
                <a:cs typeface="Times New Roman"/>
              </a:rPr>
              <a:t>           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 ما يسند إلى اللجنة من مهام أخرى مما </a:t>
            </a:r>
            <a:r>
              <a:rPr lang="ar-SA" sz="2400" dirty="0" smtClean="0">
                <a:latin typeface="Times New Roman"/>
                <a:ea typeface="Times New Roman"/>
                <a:cs typeface="Simplified Arabic"/>
              </a:rPr>
              <a:t>تقتضيه </a:t>
            </a:r>
            <a:r>
              <a:rPr lang="ar-SA" sz="2400" dirty="0">
                <a:latin typeface="Times New Roman"/>
                <a:ea typeface="Times New Roman"/>
                <a:cs typeface="Simplified Arabic"/>
              </a:rPr>
              <a:t>طبيعة العمل التربوي</a:t>
            </a:r>
            <a:endParaRPr lang="en-US" sz="16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135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1769</TotalTime>
  <Words>878</Words>
  <Application>Microsoft Office PowerPoint</Application>
  <PresentationFormat>A4 Paper (210x297 mm)</PresentationFormat>
  <Paragraphs>127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المحاضرة العاشرة</vt:lpstr>
      <vt:lpstr>عناصر المحاضرة</vt:lpstr>
      <vt:lpstr>مقدمة:</vt:lpstr>
      <vt:lpstr>Slide 4</vt:lpstr>
      <vt:lpstr>Slide 5</vt:lpstr>
      <vt:lpstr>Slide 6</vt:lpstr>
      <vt:lpstr>- أدوار المرشد الطلابي كممارس عام فى المجال التعليمي : 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المجالس واللجان المدرسية التي يشارك فيها المرشد الطلابي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Sulaiman</cp:lastModifiedBy>
  <cp:revision>221</cp:revision>
  <dcterms:created xsi:type="dcterms:W3CDTF">2009-10-14T19:14:34Z</dcterms:created>
  <dcterms:modified xsi:type="dcterms:W3CDTF">2012-04-14T22:08:31Z</dcterms:modified>
</cp:coreProperties>
</file>